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392F-1BEA-4A83-9D91-04D380C5423A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A3C1-FFFE-481D-BD64-65E4C6B12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3736975"/>
          </a:xfrm>
        </p:spPr>
        <p:txBody>
          <a:bodyPr>
            <a:normAutofit/>
          </a:bodyPr>
          <a:lstStyle/>
          <a:p>
            <a:r>
              <a:rPr lang="en-US" smtClean="0"/>
              <a:t>Lecture-8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DECISION CONTROL AND</a:t>
            </a:r>
            <a:br>
              <a:rPr lang="en-US" sz="3600" b="1" dirty="0" smtClean="0"/>
            </a:br>
            <a:r>
              <a:rPr lang="en-US" sz="3600" b="1" dirty="0" smtClean="0"/>
              <a:t>LOOPING STATEMENTS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DECISION CONTROL STATEMENTS</a:t>
            </a:r>
          </a:p>
          <a:p>
            <a:pPr>
              <a:buNone/>
            </a:pPr>
            <a:r>
              <a:rPr lang="en-US" dirty="0"/>
              <a:t>• Decision control statements are used to alter the flow of a sequence of instructions.</a:t>
            </a:r>
          </a:p>
          <a:p>
            <a:pPr>
              <a:buNone/>
            </a:pPr>
            <a:r>
              <a:rPr lang="en-US" dirty="0"/>
              <a:t>• These statements help to jump from one part of the program to another depending on </a:t>
            </a:r>
            <a:r>
              <a:rPr lang="en-US" dirty="0" smtClean="0"/>
              <a:t>whether a </a:t>
            </a:r>
            <a:r>
              <a:rPr lang="en-US" dirty="0"/>
              <a:t>particular condition is satisfied or not.</a:t>
            </a:r>
          </a:p>
          <a:p>
            <a:pPr>
              <a:buNone/>
            </a:pPr>
            <a:r>
              <a:rPr lang="en-US" dirty="0"/>
              <a:t>• These decision control statements include:</a:t>
            </a:r>
          </a:p>
          <a:p>
            <a:pPr lvl="4">
              <a:buNone/>
            </a:pPr>
            <a:r>
              <a:rPr lang="en-US" sz="3200" b="1" dirty="0"/>
              <a:t>If statement</a:t>
            </a:r>
          </a:p>
          <a:p>
            <a:pPr lvl="4">
              <a:buNone/>
            </a:pPr>
            <a:r>
              <a:rPr lang="en-US" sz="3200" b="1" dirty="0"/>
              <a:t>If else statement</a:t>
            </a:r>
          </a:p>
          <a:p>
            <a:pPr lvl="4">
              <a:buNone/>
            </a:pPr>
            <a:r>
              <a:rPr lang="en-US" sz="3200" b="1" dirty="0"/>
              <a:t>If else if statement</a:t>
            </a:r>
          </a:p>
          <a:p>
            <a:pPr lvl="4">
              <a:buNone/>
            </a:pPr>
            <a:r>
              <a:rPr lang="en-US" sz="3200" b="1" dirty="0"/>
              <a:t>Switch statement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2743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IF STATEMENT</a:t>
            </a:r>
          </a:p>
          <a:p>
            <a:pPr algn="just">
              <a:buNone/>
            </a:pPr>
            <a:r>
              <a:rPr lang="en-US" dirty="0" smtClean="0"/>
              <a:t>• If statement is the simplest form of decision control statements that is frequently used in decision making. </a:t>
            </a:r>
          </a:p>
          <a:p>
            <a:pPr algn="just">
              <a:buNone/>
            </a:pPr>
            <a:r>
              <a:rPr lang="en-US" dirty="0" smtClean="0"/>
              <a:t>• First the test expression is evaluated. If the test expression is true, the statement of if block(statement 1 to n) are executed otherwise these statements will be skipped and the execution will jump to statement x.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23"/>
          <p:cNvGraphicFramePr>
            <a:graphicFrameLocks noGrp="1"/>
          </p:cNvGraphicFramePr>
          <p:nvPr/>
        </p:nvGraphicFramePr>
        <p:xfrm>
          <a:off x="533400" y="3124200"/>
          <a:ext cx="3429000" cy="312420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124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 OF IF STATEMENT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if (test expression)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statement 1;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..............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statement n;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statement x;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803774" y="3352800"/>
            <a:ext cx="3044825" cy="2819400"/>
            <a:chOff x="4803775" y="3352800"/>
            <a:chExt cx="2654300" cy="2190750"/>
          </a:xfrm>
        </p:grpSpPr>
        <p:grpSp>
          <p:nvGrpSpPr>
            <p:cNvPr id="5" name="Group 4"/>
            <p:cNvGrpSpPr/>
            <p:nvPr/>
          </p:nvGrpSpPr>
          <p:grpSpPr>
            <a:xfrm>
              <a:off x="5029200" y="3352800"/>
              <a:ext cx="2428875" cy="2190750"/>
              <a:chOff x="4464050" y="2116138"/>
              <a:chExt cx="2428875" cy="2190750"/>
            </a:xfrm>
          </p:grpSpPr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5292725" y="2116138"/>
                <a:ext cx="0" cy="2286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5287963" y="3038475"/>
                <a:ext cx="0" cy="3429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4491038" y="3386138"/>
                <a:ext cx="1714500" cy="3492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hangingPunct="0"/>
                <a:r>
                  <a:rPr lang="en-US" sz="1100" b="1" dirty="0">
                    <a:solidFill>
                      <a:srgbClr val="CC3300"/>
                    </a:solidFill>
                    <a:latin typeface="Courier New" pitchFamily="49" charset="0"/>
                  </a:rPr>
                  <a:t>Statement Block 1</a:t>
                </a:r>
                <a:endParaRPr lang="en-US" dirty="0">
                  <a:solidFill>
                    <a:srgbClr val="CC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4603750" y="3092450"/>
                <a:ext cx="571500" cy="2286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0" hangingPunct="0"/>
                <a:r>
                  <a:rPr lang="en-US" sz="1100" b="1">
                    <a:solidFill>
                      <a:srgbClr val="CC3300"/>
                    </a:solidFill>
                    <a:latin typeface="Courier New" pitchFamily="49" charset="0"/>
                  </a:rPr>
                  <a:t>TRUE</a:t>
                </a:r>
                <a:endParaRPr lang="en-US">
                  <a:solidFill>
                    <a:srgbClr val="CC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>
                <a:off x="5264150" y="3683000"/>
                <a:ext cx="0" cy="3429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4464050" y="4078288"/>
                <a:ext cx="1714500" cy="2286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hangingPunct="0"/>
                <a:r>
                  <a:rPr lang="en-US" sz="1100" b="1">
                    <a:solidFill>
                      <a:srgbClr val="CC3300"/>
                    </a:solidFill>
                    <a:latin typeface="Courier New" pitchFamily="49" charset="0"/>
                  </a:rPr>
                  <a:t>Statement x</a:t>
                </a:r>
                <a:endParaRPr lang="en-US">
                  <a:solidFill>
                    <a:srgbClr val="CC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 flipH="1">
                <a:off x="5268913" y="3849688"/>
                <a:ext cx="1366837" cy="7937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6318250" y="2686050"/>
                <a:ext cx="346075" cy="15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6210300" y="2346325"/>
                <a:ext cx="682625" cy="2286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0" hangingPunct="0"/>
                <a:r>
                  <a:rPr lang="en-US" sz="1100" b="1">
                    <a:solidFill>
                      <a:srgbClr val="CC3300"/>
                    </a:solidFill>
                    <a:latin typeface="Courier New" pitchFamily="49" charset="0"/>
                  </a:rPr>
                  <a:t>FALSE</a:t>
                </a:r>
                <a:endParaRPr lang="en-US">
                  <a:solidFill>
                    <a:srgbClr val="CC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 flipV="1">
                <a:off x="6615113" y="2703513"/>
                <a:ext cx="20637" cy="114617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803775" y="3581400"/>
              <a:ext cx="2054225" cy="6858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 dirty="0">
                  <a:solidFill>
                    <a:srgbClr val="CC3300"/>
                  </a:solidFill>
                  <a:latin typeface="Courier New" pitchFamily="49" charset="0"/>
                </a:rPr>
                <a:t>Test Expression</a:t>
              </a:r>
              <a:endParaRPr lang="en-US" dirty="0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" y="1524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IF ELSE STATEMENT</a:t>
            </a:r>
          </a:p>
          <a:p>
            <a:pPr algn="just"/>
            <a:r>
              <a:rPr lang="en-US" sz="2400" dirty="0" smtClean="0"/>
              <a:t>• In the if-else construct, first the test expression is evaluated. If the expression is true, statement block 1 is executed and statement block 2 is skipped. Otherwise, if the expression is false, statement block 2 is executed and statement block 1 is ignored. In any case after the statement block 1 or 2 gets executed the control will pass to statement x. Therefore, statement x is executed in every case.</a:t>
            </a:r>
            <a:endParaRPr lang="en-US" sz="2400" dirty="0"/>
          </a:p>
        </p:txBody>
      </p:sp>
      <p:graphicFrame>
        <p:nvGraphicFramePr>
          <p:cNvPr id="22" name="Group 27"/>
          <p:cNvGraphicFramePr>
            <a:graphicFrameLocks noGrp="1"/>
          </p:cNvGraphicFramePr>
          <p:nvPr/>
        </p:nvGraphicFramePr>
        <p:xfrm>
          <a:off x="609600" y="3276600"/>
          <a:ext cx="3200400" cy="286512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 OF IF STATEMENT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if (test expression)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statement_block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1;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else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statement_block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2;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statement x;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267200" y="3581400"/>
            <a:ext cx="4572000" cy="2405063"/>
            <a:chOff x="3289" y="2544"/>
            <a:chExt cx="2088" cy="1467"/>
          </a:xfrm>
        </p:grpSpPr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4374" y="2547"/>
              <a:ext cx="0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AutoShape 12"/>
            <p:cNvSpPr>
              <a:spLocks noChangeArrowheads="1"/>
            </p:cNvSpPr>
            <p:nvPr/>
          </p:nvSpPr>
          <p:spPr bwMode="auto">
            <a:xfrm>
              <a:off x="3792" y="2688"/>
              <a:ext cx="1224" cy="432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6600"/>
                  </a:solidFill>
                  <a:latin typeface="Courier New" pitchFamily="49" charset="0"/>
                </a:rPr>
                <a:t>Test Expression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3721" y="2931"/>
              <a:ext cx="1" cy="28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361" y="3216"/>
              <a:ext cx="792" cy="1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 dirty="0">
                  <a:solidFill>
                    <a:srgbClr val="FF6600"/>
                  </a:solidFill>
                  <a:latin typeface="Courier New" pitchFamily="49" charset="0"/>
                </a:rPr>
                <a:t>Statement </a:t>
              </a:r>
              <a:r>
                <a:rPr lang="en-US" sz="1100" b="1" dirty="0">
                  <a:solidFill>
                    <a:srgbClr val="CC3300"/>
                  </a:solidFill>
                  <a:latin typeface="Courier New" pitchFamily="49" charset="0"/>
                </a:rPr>
                <a:t>Block 1</a:t>
              </a:r>
              <a:endParaRPr lang="en-US" dirty="0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289" y="2931"/>
              <a:ext cx="360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solidFill>
                    <a:srgbClr val="CC3300"/>
                  </a:solidFill>
                  <a:latin typeface="Courier New" pitchFamily="49" charset="0"/>
                </a:rPr>
                <a:t>TRUE</a:t>
              </a:r>
              <a:endParaRPr lang="en-US" sz="12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4297" y="3651"/>
              <a:ext cx="0" cy="21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3865" y="3867"/>
              <a:ext cx="1080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>
                  <a:solidFill>
                    <a:srgbClr val="FF6600"/>
                  </a:solidFill>
                  <a:latin typeface="Courier New" pitchFamily="49" charset="0"/>
                </a:rPr>
                <a:t>Statement 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 flipV="1">
              <a:off x="4944" y="2876"/>
              <a:ext cx="216" cy="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800" y="2544"/>
              <a:ext cx="503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solidFill>
                    <a:srgbClr val="CC3300"/>
                  </a:solidFill>
                  <a:latin typeface="Courier New" pitchFamily="49" charset="0"/>
                </a:rPr>
                <a:t>FALSE</a:t>
              </a:r>
              <a:endParaRPr lang="en-US" sz="12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 flipH="1" flipV="1">
              <a:off x="3720" y="2933"/>
              <a:ext cx="216" cy="1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60" y="2876"/>
              <a:ext cx="1" cy="34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4512" y="3219"/>
              <a:ext cx="865" cy="1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>
                  <a:solidFill>
                    <a:srgbClr val="FF6600"/>
                  </a:solidFill>
                  <a:latin typeface="Courier New" pitchFamily="49" charset="0"/>
                </a:rPr>
                <a:t>Statement </a:t>
              </a:r>
              <a:r>
                <a:rPr lang="en-US" sz="1100" b="1">
                  <a:solidFill>
                    <a:srgbClr val="CC3300"/>
                  </a:solidFill>
                  <a:latin typeface="Courier New" pitchFamily="49" charset="0"/>
                </a:rPr>
                <a:t>Block 2</a:t>
              </a:r>
              <a:endParaRPr lang="en-US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>
              <a:off x="3721" y="3363"/>
              <a:ext cx="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>
              <a:off x="3720" y="3653"/>
              <a:ext cx="5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V="1">
              <a:off x="4296" y="3653"/>
              <a:ext cx="86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V="1">
              <a:off x="5160" y="3365"/>
              <a:ext cx="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3733800" cy="58674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// Program to demonstrate the use of if-statement</a:t>
            </a:r>
          </a:p>
          <a:p>
            <a:pPr eaLnBrk="0" hangingPunct="0"/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#include&lt;</a:t>
            </a:r>
            <a:r>
              <a:rPr lang="en-US" sz="2400" b="1" dirty="0" err="1">
                <a:latin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main()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x=10;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  if (x&gt;0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	x</a:t>
            </a:r>
            <a:r>
              <a:rPr lang="en-US" sz="2400" b="1" dirty="0">
                <a:latin typeface="Courier New" pitchFamily="49" charset="0"/>
              </a:rPr>
              <a:t>++;</a:t>
            </a:r>
          </a:p>
          <a:p>
            <a:pPr eaLnBrk="0" hangingPunct="0"/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</a:rPr>
              <a:t>("\</a:t>
            </a:r>
            <a:r>
              <a:rPr lang="en-US" sz="2400" b="1" dirty="0" err="1" smtClean="0">
                <a:latin typeface="Courier New" pitchFamily="49" charset="0"/>
              </a:rPr>
              <a:t>nx</a:t>
            </a:r>
            <a:r>
              <a:rPr lang="en-US" sz="2400" b="1" dirty="0" smtClean="0">
                <a:latin typeface="Courier New" pitchFamily="49" charset="0"/>
              </a:rPr>
              <a:t>=%</a:t>
            </a:r>
            <a:r>
              <a:rPr lang="en-US" sz="2400" b="1" dirty="0" err="1" smtClean="0">
                <a:latin typeface="Courier New" pitchFamily="49" charset="0"/>
              </a:rPr>
              <a:t>d”,x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	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}</a:t>
            </a:r>
            <a:endParaRPr lang="en-US" sz="2400" b="1" dirty="0">
              <a:latin typeface="Comic Sans MS" pitchFamily="66" charset="0"/>
            </a:endParaRPr>
          </a:p>
          <a:p>
            <a:pPr eaLnBrk="0" hangingPunct="0"/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8600" y="685800"/>
            <a:ext cx="5105400" cy="6172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// PROGRAM TO FIND WHETHER A NUMBER IS EVEN OR ODD</a:t>
            </a:r>
          </a:p>
          <a:p>
            <a:pPr eaLnBrk="0" hangingPunct="0"/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#include&lt;</a:t>
            </a:r>
            <a:r>
              <a:rPr lang="en-US" sz="2400" b="1" dirty="0" err="1">
                <a:latin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main()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{</a:t>
            </a:r>
            <a:r>
              <a:rPr lang="en-US" sz="2400" b="1" dirty="0">
                <a:latin typeface="Courier New" pitchFamily="49" charset="0"/>
              </a:rPr>
              <a:t>	</a:t>
            </a:r>
            <a:endParaRPr lang="en-US" sz="2400" b="1" dirty="0" smtClean="0">
              <a:latin typeface="Courier New" pitchFamily="49" charset="0"/>
            </a:endParaRP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a;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("\n Enter the value of a : ");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</a:rPr>
              <a:t>("%d", &amp;a);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	if(a%2==0)</a:t>
            </a:r>
          </a:p>
          <a:p>
            <a:pPr eaLnBrk="0" hangingPunct="0"/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("\n %d is </a:t>
            </a:r>
            <a:r>
              <a:rPr lang="en-US" sz="2400" b="1" dirty="0" err="1" smtClean="0">
                <a:latin typeface="Courier New" pitchFamily="49" charset="0"/>
              </a:rPr>
              <a:t>even”,a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	else</a:t>
            </a: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("\n %d is </a:t>
            </a:r>
            <a:r>
              <a:rPr lang="en-US" sz="2400" b="1" dirty="0" err="1" smtClean="0">
                <a:latin typeface="Courier New" pitchFamily="49" charset="0"/>
              </a:rPr>
              <a:t>odd”,a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	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}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200" b="1" u="sng"/>
              <a:t>PROGRAMS TO DEMONSTRATE THE USE OF IF AND IF-ELSE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301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Lecture-8 DECISION CONTROL AND LOOPING STATEMENTS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Lecture-7 DECISION CONTROL AND LOOPING STATEMENTS</dc:title>
  <dc:creator>hp</dc:creator>
  <cp:lastModifiedBy>hp</cp:lastModifiedBy>
  <cp:revision>10</cp:revision>
  <dcterms:created xsi:type="dcterms:W3CDTF">2013-07-13T10:16:25Z</dcterms:created>
  <dcterms:modified xsi:type="dcterms:W3CDTF">2013-07-16T08:52:36Z</dcterms:modified>
</cp:coreProperties>
</file>