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F853-9DEF-4FFE-8A80-EF5B969D9243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C8E6-D746-4D3D-A8D2-64F1AB7D00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Lecture-9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0"/>
            <a:ext cx="68707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IF ELSE IF STATEMENT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762000"/>
            <a:ext cx="89154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 language supports if else if statements to test additional conditions apart from the initial test expression. The if-else-if construct works in the same way as a normal if statement.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2209800"/>
            <a:ext cx="3505200" cy="4038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sz="1100" b="1" u="sng" dirty="0">
                <a:latin typeface="Comic Sans MS" pitchFamily="66" charset="0"/>
              </a:rPr>
              <a:t>SYNTAX OF IF-ELSE STATEMENT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US" sz="1100" b="1" u="sng" dirty="0">
              <a:latin typeface="Comic Sans MS" pitchFamily="66" charset="0"/>
            </a:endParaRP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if ( test expression 1)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	statement block 1;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}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else if ( test expression 2)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	statement block 2;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}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...........................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else if (test expression N)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	statement block N;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}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else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	Statement Block X;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}</a:t>
            </a:r>
          </a:p>
          <a:p>
            <a:pPr eaLnBrk="0" hangingPunct="0"/>
            <a:r>
              <a:rPr lang="en-US" sz="1100" b="1" dirty="0">
                <a:latin typeface="Courier New" pitchFamily="49" charset="0"/>
              </a:rPr>
              <a:t>Statement Y;</a:t>
            </a:r>
            <a:endParaRPr lang="en-US" sz="1100" b="1" dirty="0">
              <a:latin typeface="Comic Sans MS" pitchFamily="66" charset="0"/>
            </a:endParaRPr>
          </a:p>
          <a:p>
            <a:pPr eaLnBrk="0" hangingPunct="0"/>
            <a:endParaRPr lang="en-US" dirty="0">
              <a:latin typeface="Comic Sans MS" pitchFamily="66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619500" y="2808288"/>
            <a:ext cx="5143500" cy="2754312"/>
            <a:chOff x="3619500" y="2808288"/>
            <a:chExt cx="5143500" cy="2754312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888038" y="2808288"/>
              <a:ext cx="0" cy="228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800600" y="3033713"/>
              <a:ext cx="2286000" cy="6858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 dirty="0">
                  <a:latin typeface="Courier New" pitchFamily="49" charset="0"/>
                </a:rPr>
                <a:t>Test Expression 1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4852988" y="3352800"/>
              <a:ext cx="23812" cy="51911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619500" y="3870325"/>
              <a:ext cx="1917700" cy="2301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 dirty="0">
                  <a:latin typeface="Courier New" pitchFamily="49" charset="0"/>
                </a:rPr>
                <a:t>Statement Block 1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724400" y="2819400"/>
              <a:ext cx="5715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 sz="1200" b="1">
                  <a:latin typeface="Courier New" pitchFamily="49" charset="0"/>
                </a:rPr>
                <a:t>TRUE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577013" y="3425825"/>
              <a:ext cx="474662" cy="301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629400" y="2819400"/>
              <a:ext cx="6858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 sz="1200" b="1">
                  <a:latin typeface="Courier New" pitchFamily="49" charset="0"/>
                </a:rPr>
                <a:t>FALSE</a:t>
              </a:r>
            </a:p>
            <a:p>
              <a:pPr eaLnBrk="0" hangingPunct="0"/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7051675" y="3459163"/>
              <a:ext cx="6350" cy="3397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6096000" y="3798888"/>
              <a:ext cx="2133600" cy="6858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>
                  <a:latin typeface="Courier New" pitchFamily="49" charset="0"/>
                </a:rPr>
                <a:t>Test Expression 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994400" y="4181475"/>
              <a:ext cx="1588" cy="45561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762500" y="4633913"/>
              <a:ext cx="1917700" cy="231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>
                  <a:latin typeface="Courier New" pitchFamily="49" charset="0"/>
                </a:rPr>
                <a:t>Statement Block 2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257800" y="4191000"/>
              <a:ext cx="5715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 sz="1200" b="1">
                  <a:latin typeface="Courier New" pitchFamily="49" charset="0"/>
                </a:rPr>
                <a:t>TRUE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6019800" y="4191000"/>
              <a:ext cx="4572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7977188" y="4138613"/>
              <a:ext cx="442912" cy="1111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8077200" y="3795713"/>
              <a:ext cx="6858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 sz="1200" b="1">
                  <a:latin typeface="Courier New" pitchFamily="49" charset="0"/>
                </a:rPr>
                <a:t>FALSE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8420100" y="4141788"/>
              <a:ext cx="9525" cy="4540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7048500" y="4595813"/>
              <a:ext cx="1714500" cy="2301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>
                  <a:latin typeface="Courier New" pitchFamily="49" charset="0"/>
                </a:rPr>
                <a:t>Statement Block X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477000" y="5281613"/>
              <a:ext cx="1257300" cy="2301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100" b="1">
                  <a:latin typeface="Courier New" pitchFamily="49" charset="0"/>
                </a:rPr>
                <a:t>Statement Y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6019800" y="4824413"/>
              <a:ext cx="0" cy="5715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6019800" y="5395913"/>
              <a:ext cx="457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8420100" y="4824413"/>
              <a:ext cx="0" cy="5715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7734300" y="5395913"/>
              <a:ext cx="685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4267200" y="4114800"/>
              <a:ext cx="0" cy="1447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267200" y="5562600"/>
              <a:ext cx="22860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77200" cy="6096000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 sz="2000" b="1" dirty="0">
              <a:solidFill>
                <a:srgbClr val="993300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// PROGRAM TO CLASSIFY A NUMBER AS POSITIVE, NEGATIVE OR ZERO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#include&lt;</a:t>
            </a:r>
            <a:r>
              <a:rPr lang="en-US" sz="2000" b="1" dirty="0" err="1">
                <a:solidFill>
                  <a:srgbClr val="993300"/>
                </a:solidFill>
                <a:latin typeface="Courier New" pitchFamily="49" charset="0"/>
              </a:rPr>
              <a:t>stdio.h</a:t>
            </a:r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main()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9933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 num;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9933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("\n Enter any number : ");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993300"/>
                </a:solidFill>
                <a:latin typeface="Courier New" pitchFamily="49" charset="0"/>
              </a:rPr>
              <a:t>scanf</a:t>
            </a:r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("%d", &amp;num);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if(num==0)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("\n The value is equal to zero");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else if(num&gt;0)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("\n The number is positive");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else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9933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("\n The number is negative");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	return 0;</a:t>
            </a:r>
          </a:p>
          <a:p>
            <a:pPr eaLnBrk="0" hangingPunct="0"/>
            <a:r>
              <a:rPr lang="en-US" sz="2000" b="1" dirty="0">
                <a:solidFill>
                  <a:srgbClr val="993300"/>
                </a:solidFill>
                <a:latin typeface="Courier New" pitchFamily="49" charset="0"/>
              </a:rPr>
              <a:t>}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Lecture-9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Lecture-9</dc:title>
  <dc:creator>hp</dc:creator>
  <cp:lastModifiedBy>hp</cp:lastModifiedBy>
  <cp:revision>1</cp:revision>
  <dcterms:created xsi:type="dcterms:W3CDTF">2013-07-17T08:50:11Z</dcterms:created>
  <dcterms:modified xsi:type="dcterms:W3CDTF">2013-07-17T08:56:06Z</dcterms:modified>
</cp:coreProperties>
</file>