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4C1D3D-FCFE-4E5D-9399-96DCAFB62C4B}" type="datetimeFigureOut">
              <a:rPr lang="en-US" smtClean="0"/>
              <a:pPr/>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C1D3D-FCFE-4E5D-9399-96DCAFB62C4B}" type="datetimeFigureOut">
              <a:rPr lang="en-US" smtClean="0"/>
              <a:pPr/>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C1D3D-FCFE-4E5D-9399-96DCAFB62C4B}" type="datetimeFigureOut">
              <a:rPr lang="en-US" smtClean="0"/>
              <a:pPr/>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C1D3D-FCFE-4E5D-9399-96DCAFB62C4B}" type="datetimeFigureOut">
              <a:rPr lang="en-US" smtClean="0"/>
              <a:pPr/>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4C1D3D-FCFE-4E5D-9399-96DCAFB62C4B}" type="datetimeFigureOut">
              <a:rPr lang="en-US" smtClean="0"/>
              <a:pPr/>
              <a:t>8/26/2013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4C1D3D-FCFE-4E5D-9399-96DCAFB62C4B}" type="datetimeFigureOut">
              <a:rPr lang="en-US" smtClean="0"/>
              <a:pPr/>
              <a:t>8/26/2013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4C1D3D-FCFE-4E5D-9399-96DCAFB62C4B}" type="datetimeFigureOut">
              <a:rPr lang="en-US" smtClean="0"/>
              <a:pPr/>
              <a:t>8/26/2013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4C1D3D-FCFE-4E5D-9399-96DCAFB62C4B}" type="datetimeFigureOut">
              <a:rPr lang="en-US" smtClean="0"/>
              <a:pPr/>
              <a:t>8/26/2013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C1D3D-FCFE-4E5D-9399-96DCAFB62C4B}" type="datetimeFigureOut">
              <a:rPr lang="en-US" smtClean="0"/>
              <a:pPr/>
              <a:t>8/26/2013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C1D3D-FCFE-4E5D-9399-96DCAFB62C4B}" type="datetimeFigureOut">
              <a:rPr lang="en-US" smtClean="0"/>
              <a:pPr/>
              <a:t>8/26/2013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C1D3D-FCFE-4E5D-9399-96DCAFB62C4B}" type="datetimeFigureOut">
              <a:rPr lang="en-US" smtClean="0"/>
              <a:pPr/>
              <a:t>8/26/2013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2E99C-2CFB-4B67-863B-AF7CEC2446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C1D3D-FCFE-4E5D-9399-96DCAFB62C4B}" type="datetimeFigureOut">
              <a:rPr lang="en-US" smtClean="0"/>
              <a:pPr/>
              <a:t>8/26/2013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2E99C-2CFB-4B67-863B-AF7CEC2446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Lecture-19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lstStyle/>
          <a:p>
            <a:pPr>
              <a:buNone/>
            </a:pPr>
            <a:r>
              <a:rPr lang="en-US" dirty="0" smtClean="0"/>
              <a:t> There are five types of functions and they are:</a:t>
            </a:r>
          </a:p>
          <a:p>
            <a:r>
              <a:rPr lang="en-US" dirty="0" smtClean="0"/>
              <a:t>Functions with no arguments and no return values.</a:t>
            </a:r>
          </a:p>
          <a:p>
            <a:r>
              <a:rPr lang="en-US" dirty="0" smtClean="0"/>
              <a:t>Functions with arguments and no return values.</a:t>
            </a:r>
          </a:p>
          <a:p>
            <a:r>
              <a:rPr lang="en-US" dirty="0" smtClean="0"/>
              <a:t>Functions with arguments and return values.</a:t>
            </a:r>
          </a:p>
          <a:p>
            <a:r>
              <a:rPr lang="en-US" dirty="0" smtClean="0"/>
              <a:t>Functions with no arguments and return value</a:t>
            </a:r>
          </a:p>
          <a:p>
            <a:r>
              <a:rPr lang="en-US" dirty="0" smtClean="0"/>
              <a:t>Functions that return multiple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7092"/>
            <a:ext cx="4191000" cy="6047508"/>
          </a:xfrm>
        </p:spPr>
        <p:txBody>
          <a:bodyPr/>
          <a:lstStyle/>
          <a:p>
            <a:pPr>
              <a:buNone/>
            </a:pPr>
            <a:r>
              <a:rPr lang="en-US" dirty="0" smtClean="0"/>
              <a:t>A C function without any arguments means you cannot pass data (values like </a:t>
            </a:r>
            <a:r>
              <a:rPr lang="en-US" dirty="0" err="1" smtClean="0"/>
              <a:t>int</a:t>
            </a:r>
            <a:r>
              <a:rPr lang="en-US" dirty="0" smtClean="0"/>
              <a:t>, char etc) to the called function. Similarly, function with no return type does not pass back data to the</a:t>
            </a:r>
            <a:r>
              <a:rPr lang="en-US" b="1" dirty="0" smtClean="0"/>
              <a:t> calling function</a:t>
            </a:r>
            <a:r>
              <a:rPr lang="en-US" dirty="0" smtClean="0"/>
              <a:t>.</a:t>
            </a:r>
          </a:p>
          <a:p>
            <a:pPr>
              <a:buNone/>
            </a:pPr>
            <a:endParaRPr lang="en-US" dirty="0"/>
          </a:p>
        </p:txBody>
      </p:sp>
      <p:sp>
        <p:nvSpPr>
          <p:cNvPr id="1026" name="Rectangle 2"/>
          <p:cNvSpPr>
            <a:spLocks noChangeArrowheads="1"/>
          </p:cNvSpPr>
          <p:nvPr/>
        </p:nvSpPr>
        <p:spPr bwMode="auto">
          <a:xfrm>
            <a:off x="5257800" y="76200"/>
            <a:ext cx="3048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#include&lt;</a:t>
            </a:r>
            <a:r>
              <a:rPr kumimoji="0" lang="en-US" b="1" i="0" u="none" strike="noStrike" cap="none" normalizeH="0" baseline="0" dirty="0" err="1" smtClean="0">
                <a:ln>
                  <a:noFill/>
                </a:ln>
                <a:solidFill>
                  <a:schemeClr val="tx1"/>
                </a:solidFill>
                <a:effectLst/>
                <a:latin typeface="Arial Unicode MS" pitchFamily="34" charset="-128"/>
              </a:rPr>
              <a:t>stdio.h</a:t>
            </a:r>
            <a:r>
              <a:rPr kumimoji="0" lang="en-US" b="1" i="0" u="none" strike="noStrike" cap="none" normalizeH="0" baseline="0" dirty="0" smtClean="0">
                <a:ln>
                  <a:noFill/>
                </a:ln>
                <a:solidFill>
                  <a:schemeClr val="tx1"/>
                </a:solidFill>
                <a:effectLst/>
                <a:latin typeface="Arial Unicode MS" pitchFamily="34" charset="-128"/>
              </a:rPr>
              <a:t>&gt;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#include&lt;</a:t>
            </a:r>
            <a:r>
              <a:rPr kumimoji="0" lang="en-US" b="1" i="0" u="none" strike="noStrike" cap="none" normalizeH="0" baseline="0" dirty="0" err="1" smtClean="0">
                <a:ln>
                  <a:noFill/>
                </a:ln>
                <a:solidFill>
                  <a:schemeClr val="tx1"/>
                </a:solidFill>
                <a:effectLst/>
                <a:latin typeface="Arial Unicode MS" pitchFamily="34" charset="-128"/>
              </a:rPr>
              <a:t>conio.h</a:t>
            </a:r>
            <a:r>
              <a:rPr kumimoji="0" lang="en-US" b="1" i="0" u="none" strike="noStrike" cap="none" normalizeH="0" baseline="0" dirty="0" smtClean="0">
                <a:ln>
                  <a:noFill/>
                </a:ln>
                <a:solidFill>
                  <a:schemeClr val="tx1"/>
                </a:solidFill>
                <a:effectLst/>
                <a:latin typeface="Arial Unicode MS" pitchFamily="34" charset="-128"/>
              </a:rPr>
              <a:t>&gt;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void</a:t>
            </a:r>
            <a:r>
              <a:rPr kumimoji="0" lang="en-US" sz="1400" b="1" i="0" u="none" strike="noStrike" cap="none" normalizeH="0" baseline="0" dirty="0" smtClean="0">
                <a:ln>
                  <a:noFill/>
                </a:ln>
                <a:solidFill>
                  <a:schemeClr val="tx1"/>
                </a:solidFill>
                <a:effectLst/>
                <a:latin typeface="Arial" pitchFamily="34" charset="0"/>
              </a:rPr>
              <a:t> </a:t>
            </a:r>
            <a:r>
              <a:rPr kumimoji="0" lang="en-US" b="1" i="0" u="none" strike="noStrike" cap="none" normalizeH="0" baseline="0" dirty="0" err="1" smtClean="0">
                <a:ln>
                  <a:noFill/>
                </a:ln>
                <a:solidFill>
                  <a:schemeClr val="tx1"/>
                </a:solidFill>
                <a:effectLst/>
                <a:latin typeface="Arial Unicode MS" pitchFamily="34" charset="-128"/>
              </a:rPr>
              <a:t>printline</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int</a:t>
            </a:r>
            <a:r>
              <a:rPr kumimoji="0" lang="en-US" sz="1400" b="1" i="0" u="none" strike="noStrike" cap="none" normalizeH="0" baseline="0" dirty="0" smtClean="0">
                <a:ln>
                  <a:noFill/>
                </a:ln>
                <a:solidFill>
                  <a:schemeClr val="tx1"/>
                </a:solidFill>
                <a:effectLst/>
                <a:latin typeface="Arial" pitchFamily="34" charset="0"/>
              </a:rPr>
              <a:t> </a:t>
            </a:r>
            <a:r>
              <a:rPr kumimoji="0" lang="en-US" b="1" i="0" u="none" strike="noStrike" cap="none" normalizeH="0" baseline="0" dirty="0" err="1" smtClean="0">
                <a:ln>
                  <a:noFill/>
                </a:ln>
                <a:solidFill>
                  <a:schemeClr val="tx1"/>
                </a:solidFill>
                <a:effectLst/>
                <a:latin typeface="Arial Unicode MS" pitchFamily="34" charset="-128"/>
              </a:rPr>
              <a:t>i</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printf</a:t>
            </a:r>
            <a:r>
              <a:rPr kumimoji="0" lang="en-US" b="1" i="0" u="none" strike="noStrike" cap="none" normalizeH="0" baseline="0" dirty="0" smtClean="0">
                <a:ln>
                  <a:noFill/>
                </a:ln>
                <a:solidFill>
                  <a:schemeClr val="tx1"/>
                </a:solidFill>
                <a:effectLst/>
                <a:latin typeface="Arial Unicode MS" pitchFamily="34" charset="-128"/>
              </a:rPr>
              <a:t>("\n");</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for(</a:t>
            </a:r>
            <a:r>
              <a:rPr kumimoji="0" lang="en-US" b="1" i="0" u="none" strike="noStrike" cap="none" normalizeH="0" baseline="0" dirty="0" err="1" smtClean="0">
                <a:ln>
                  <a:noFill/>
                </a:ln>
                <a:solidFill>
                  <a:schemeClr val="tx1"/>
                </a:solidFill>
                <a:effectLst/>
                <a:latin typeface="Arial Unicode MS" pitchFamily="34" charset="-128"/>
              </a:rPr>
              <a:t>i</a:t>
            </a:r>
            <a:r>
              <a:rPr kumimoji="0" lang="en-US" b="1" i="0" u="none" strike="noStrike" cap="none" normalizeH="0" baseline="0" dirty="0" smtClean="0">
                <a:ln>
                  <a:noFill/>
                </a:ln>
                <a:solidFill>
                  <a:schemeClr val="tx1"/>
                </a:solidFill>
                <a:effectLst/>
                <a:latin typeface="Arial Unicode MS" pitchFamily="34" charset="-128"/>
              </a:rPr>
              <a:t>=0;i&lt;30;i++)</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printf</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printf</a:t>
            </a:r>
            <a:r>
              <a:rPr kumimoji="0" lang="en-US" b="1" i="0" u="none" strike="noStrike" cap="none" normalizeH="0" baseline="0" dirty="0" smtClean="0">
                <a:ln>
                  <a:noFill/>
                </a:ln>
                <a:solidFill>
                  <a:schemeClr val="tx1"/>
                </a:solidFill>
                <a:effectLst/>
                <a:latin typeface="Arial Unicode MS" pitchFamily="34" charset="-128"/>
              </a:rPr>
              <a:t>("\n");</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void</a:t>
            </a:r>
            <a:r>
              <a:rPr kumimoji="0" lang="en-US" sz="1400" b="1" i="0" u="none" strike="noStrike" cap="none" normalizeH="0" baseline="0" dirty="0" smtClean="0">
                <a:ln>
                  <a:noFill/>
                </a:ln>
                <a:solidFill>
                  <a:schemeClr val="tx1"/>
                </a:solidFill>
                <a:effectLst/>
                <a:latin typeface="Arial" pitchFamily="34" charset="0"/>
              </a:rPr>
              <a:t> </a:t>
            </a:r>
            <a:r>
              <a:rPr kumimoji="0" lang="en-US" b="1" i="0" u="none" strike="noStrike" cap="none" normalizeH="0" baseline="0" dirty="0" smtClean="0">
                <a:ln>
                  <a:noFill/>
                </a:ln>
                <a:solidFill>
                  <a:schemeClr val="tx1"/>
                </a:solidFill>
                <a:effectLst/>
                <a:latin typeface="Arial Unicode MS" pitchFamily="34" charset="-128"/>
              </a:rPr>
              <a:t>main()</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clrscr</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printf</a:t>
            </a:r>
            <a:r>
              <a:rPr kumimoji="0" lang="en-US" b="1" i="0" u="none" strike="noStrike" cap="none" normalizeH="0" baseline="0" dirty="0" smtClean="0">
                <a:ln>
                  <a:noFill/>
                </a:ln>
                <a:solidFill>
                  <a:schemeClr val="tx1"/>
                </a:solidFill>
                <a:effectLst/>
                <a:latin typeface="Arial Unicode MS" pitchFamily="34" charset="-128"/>
              </a:rPr>
              <a:t>("Welcome to function in C");</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printline</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printf</a:t>
            </a:r>
            <a:r>
              <a:rPr kumimoji="0" lang="en-US" b="1" i="0" u="none" strike="noStrike" cap="none" normalizeH="0" baseline="0" dirty="0" smtClean="0">
                <a:ln>
                  <a:noFill/>
                </a:ln>
                <a:solidFill>
                  <a:schemeClr val="tx1"/>
                </a:solidFill>
                <a:effectLst/>
                <a:latin typeface="Arial Unicode MS" pitchFamily="34" charset="-128"/>
              </a:rPr>
              <a:t>("Function easy to learn.");</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printline</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getch</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a:t>
            </a:r>
            <a:endParaRPr kumimoji="0" lang="en-US" sz="40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3352800" cy="6248400"/>
          </a:xfrm>
        </p:spPr>
        <p:txBody>
          <a:bodyPr>
            <a:normAutofit fontScale="92500" lnSpcReduction="20000"/>
          </a:bodyPr>
          <a:lstStyle/>
          <a:p>
            <a:pPr>
              <a:buNone/>
            </a:pPr>
            <a:r>
              <a:rPr lang="en-US" b="1" dirty="0" smtClean="0"/>
              <a:t>Functions with arguments and no return value.</a:t>
            </a:r>
          </a:p>
          <a:p>
            <a:pPr>
              <a:buNone/>
            </a:pPr>
            <a:r>
              <a:rPr lang="en-US" dirty="0" smtClean="0"/>
              <a:t>This type of function can accept data from calling function. In other words, you send data to the called function from calling function but you cannot send result data back to the calling function</a:t>
            </a:r>
            <a:endParaRPr lang="en-US" dirty="0"/>
          </a:p>
        </p:txBody>
      </p:sp>
      <p:sp>
        <p:nvSpPr>
          <p:cNvPr id="4" name="Rectangle 3"/>
          <p:cNvSpPr/>
          <p:nvPr/>
        </p:nvSpPr>
        <p:spPr>
          <a:xfrm>
            <a:off x="4114800" y="381000"/>
            <a:ext cx="4572000" cy="6370975"/>
          </a:xfrm>
          <a:prstGeom prst="rect">
            <a:avLst/>
          </a:prstGeom>
        </p:spPr>
        <p:txBody>
          <a:bodyPr>
            <a:spAutoFit/>
          </a:bodyPr>
          <a:lstStyle/>
          <a:p>
            <a:r>
              <a:rPr lang="en-US" sz="2400" dirty="0" smtClean="0"/>
              <a:t>#include&lt;</a:t>
            </a:r>
            <a:r>
              <a:rPr lang="en-US" sz="2400" dirty="0" err="1" smtClean="0"/>
              <a:t>stdio.h</a:t>
            </a:r>
            <a:r>
              <a:rPr lang="en-US" sz="2400" dirty="0" smtClean="0"/>
              <a:t>&gt;</a:t>
            </a:r>
          </a:p>
          <a:p>
            <a:r>
              <a:rPr lang="en-US" sz="2400" dirty="0" smtClean="0"/>
              <a:t>#include&lt;</a:t>
            </a:r>
            <a:r>
              <a:rPr lang="en-US" sz="2400" dirty="0" err="1" smtClean="0"/>
              <a:t>conio.h</a:t>
            </a:r>
            <a:r>
              <a:rPr lang="en-US" sz="2400" dirty="0" smtClean="0"/>
              <a:t>&gt;</a:t>
            </a:r>
          </a:p>
          <a:p>
            <a:r>
              <a:rPr lang="en-US" sz="2400" dirty="0" smtClean="0"/>
              <a:t>void add(</a:t>
            </a:r>
            <a:r>
              <a:rPr lang="en-US" sz="2400" dirty="0" err="1" smtClean="0"/>
              <a:t>int</a:t>
            </a:r>
            <a:r>
              <a:rPr lang="en-US" sz="2400" dirty="0" smtClean="0"/>
              <a:t> x, </a:t>
            </a:r>
            <a:r>
              <a:rPr lang="en-US" sz="2400" dirty="0" err="1" smtClean="0"/>
              <a:t>int</a:t>
            </a:r>
            <a:r>
              <a:rPr lang="en-US" sz="2400" dirty="0" smtClean="0"/>
              <a:t> y)</a:t>
            </a:r>
          </a:p>
          <a:p>
            <a:r>
              <a:rPr lang="en-US" sz="2400" dirty="0" smtClean="0"/>
              <a:t>{</a:t>
            </a:r>
          </a:p>
          <a:p>
            <a:r>
              <a:rPr lang="en-US" sz="2400" dirty="0" smtClean="0"/>
              <a:t>    </a:t>
            </a:r>
            <a:r>
              <a:rPr lang="en-US" sz="2400" dirty="0" err="1" smtClean="0"/>
              <a:t>int</a:t>
            </a:r>
            <a:r>
              <a:rPr lang="en-US" sz="2400" dirty="0" smtClean="0"/>
              <a:t> result;</a:t>
            </a:r>
          </a:p>
          <a:p>
            <a:r>
              <a:rPr lang="en-US" sz="2400" dirty="0" smtClean="0"/>
              <a:t>    result = </a:t>
            </a:r>
            <a:r>
              <a:rPr lang="en-US" sz="2400" dirty="0" err="1" smtClean="0"/>
              <a:t>x+y</a:t>
            </a:r>
            <a:r>
              <a:rPr lang="en-US" sz="2400" dirty="0" smtClean="0"/>
              <a:t>;</a:t>
            </a:r>
          </a:p>
          <a:p>
            <a:r>
              <a:rPr lang="en-US" sz="2400" dirty="0" smtClean="0"/>
              <a:t>    </a:t>
            </a:r>
            <a:r>
              <a:rPr lang="en-US" sz="2400" dirty="0" err="1" smtClean="0"/>
              <a:t>printf</a:t>
            </a:r>
            <a:r>
              <a:rPr lang="en-US" sz="2400" dirty="0" smtClean="0"/>
              <a:t>("Sum of %d and %d is      </a:t>
            </a:r>
          </a:p>
          <a:p>
            <a:r>
              <a:rPr lang="en-US" sz="2400" dirty="0"/>
              <a:t> </a:t>
            </a:r>
            <a:r>
              <a:rPr lang="en-US" sz="2400" dirty="0" smtClean="0"/>
              <a:t>              %d.\n\</a:t>
            </a:r>
            <a:r>
              <a:rPr lang="en-US" sz="2400" dirty="0" err="1" smtClean="0"/>
              <a:t>n",x,y,result</a:t>
            </a:r>
            <a:r>
              <a:rPr lang="en-US" sz="2400" dirty="0" smtClean="0"/>
              <a:t>);</a:t>
            </a:r>
          </a:p>
          <a:p>
            <a:r>
              <a:rPr lang="en-US" sz="2400" dirty="0" smtClean="0"/>
              <a:t>}</a:t>
            </a:r>
          </a:p>
          <a:p>
            <a:r>
              <a:rPr lang="en-US" sz="2400" dirty="0" smtClean="0"/>
              <a:t>void main()</a:t>
            </a:r>
          </a:p>
          <a:p>
            <a:r>
              <a:rPr lang="en-US" sz="2400" dirty="0" smtClean="0"/>
              <a:t>{</a:t>
            </a:r>
          </a:p>
          <a:p>
            <a:r>
              <a:rPr lang="en-US" sz="2400" dirty="0" smtClean="0"/>
              <a:t>    </a:t>
            </a:r>
            <a:r>
              <a:rPr lang="en-US" sz="2400" dirty="0" err="1" smtClean="0"/>
              <a:t>clrscr</a:t>
            </a:r>
            <a:r>
              <a:rPr lang="en-US" sz="2400" dirty="0" smtClean="0"/>
              <a:t>();</a:t>
            </a:r>
          </a:p>
          <a:p>
            <a:r>
              <a:rPr lang="en-US" sz="2400" dirty="0" smtClean="0"/>
              <a:t>    add(30,15);</a:t>
            </a:r>
          </a:p>
          <a:p>
            <a:r>
              <a:rPr lang="en-US" sz="2400" dirty="0" smtClean="0"/>
              <a:t>    add(63,49);</a:t>
            </a:r>
          </a:p>
          <a:p>
            <a:r>
              <a:rPr lang="en-US" sz="2400" dirty="0" smtClean="0"/>
              <a:t>    add(952,321);</a:t>
            </a:r>
          </a:p>
          <a:p>
            <a:r>
              <a:rPr lang="en-US" sz="2400" dirty="0" smtClean="0"/>
              <a:t>    </a:t>
            </a:r>
            <a:r>
              <a:rPr lang="en-US" sz="2400" dirty="0" err="1" smtClean="0"/>
              <a:t>getch</a:t>
            </a:r>
            <a:r>
              <a:rPr lang="en-US" sz="2400" dirty="0" smtClean="0"/>
              <a:t>();</a:t>
            </a:r>
          </a:p>
          <a:p>
            <a:r>
              <a:rPr lang="en-US" sz="2400" dirty="0" smtClean="0"/>
              <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4343400" cy="6144491"/>
          </a:xfrm>
        </p:spPr>
        <p:txBody>
          <a:bodyPr>
            <a:normAutofit fontScale="85000" lnSpcReduction="20000"/>
          </a:bodyPr>
          <a:lstStyle/>
          <a:p>
            <a:r>
              <a:rPr lang="en-US" b="1" dirty="0" smtClean="0"/>
              <a:t>Functions with arguments and return value.</a:t>
            </a:r>
            <a:r>
              <a:rPr lang="en-US" dirty="0" smtClean="0"/>
              <a:t> This type of function can send arguments (data) from the calling function to the called function and wait for the result to be returned back from the called function back to the calling function. And this type of function is mostly used in programming world because it can do two way communications; it can accept data as arguments as well as can send back data as return value</a:t>
            </a:r>
            <a:endParaRPr lang="en-US" b="1" dirty="0"/>
          </a:p>
        </p:txBody>
      </p:sp>
      <p:sp>
        <p:nvSpPr>
          <p:cNvPr id="7169" name="Rectangle 1"/>
          <p:cNvSpPr>
            <a:spLocks noChangeArrowheads="1"/>
          </p:cNvSpPr>
          <p:nvPr/>
        </p:nvSpPr>
        <p:spPr bwMode="auto">
          <a:xfrm>
            <a:off x="5257800" y="575131"/>
            <a:ext cx="3581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#include&lt;</a:t>
            </a:r>
            <a:r>
              <a:rPr kumimoji="0" lang="en-US" sz="1600" b="1" i="0" u="none" strike="noStrike" cap="none" normalizeH="0" baseline="0" dirty="0" err="1" smtClean="0">
                <a:ln>
                  <a:noFill/>
                </a:ln>
                <a:solidFill>
                  <a:schemeClr val="tx1"/>
                </a:solidFill>
                <a:effectLst/>
                <a:latin typeface="Arial Unicode MS" pitchFamily="34" charset="-128"/>
              </a:rPr>
              <a:t>stdio.h</a:t>
            </a:r>
            <a:r>
              <a:rPr kumimoji="0" lang="en-US" sz="1600" b="1" i="0" u="none" strike="noStrike" cap="none" normalizeH="0" baseline="0" dirty="0" smtClean="0">
                <a:ln>
                  <a:noFill/>
                </a:ln>
                <a:solidFill>
                  <a:schemeClr val="tx1"/>
                </a:solidFill>
                <a:effectLst/>
                <a:latin typeface="Arial Unicode MS" pitchFamily="34" charset="-128"/>
              </a:rPr>
              <a:t>&gt;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#include&lt;</a:t>
            </a:r>
            <a:r>
              <a:rPr kumimoji="0" lang="en-US" sz="1600" b="1" i="0" u="none" strike="noStrike" cap="none" normalizeH="0" baseline="0" dirty="0" err="1" smtClean="0">
                <a:ln>
                  <a:noFill/>
                </a:ln>
                <a:solidFill>
                  <a:schemeClr val="tx1"/>
                </a:solidFill>
                <a:effectLst/>
                <a:latin typeface="Arial Unicode MS" pitchFamily="34" charset="-128"/>
              </a:rPr>
              <a:t>conio.h</a:t>
            </a:r>
            <a:r>
              <a:rPr kumimoji="0" lang="en-US" sz="1600" b="1" i="0" u="none" strike="noStrike" cap="none" normalizeH="0" baseline="0" dirty="0" smtClean="0">
                <a:ln>
                  <a:noFill/>
                </a:ln>
                <a:solidFill>
                  <a:schemeClr val="tx1"/>
                </a:solidFill>
                <a:effectLst/>
                <a:latin typeface="Arial Unicode MS" pitchFamily="34" charset="-128"/>
              </a:rPr>
              <a:t>&gt;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1"/>
                </a:solidFill>
                <a:effectLst/>
                <a:latin typeface="Arial" pitchFamily="34" charset="0"/>
              </a:rPr>
              <a:t> </a:t>
            </a:r>
            <a:r>
              <a:rPr kumimoji="0" lang="en-US" sz="1600" b="1" i="0" u="none" strike="noStrike" cap="none" normalizeH="0" baseline="0" dirty="0" err="1" smtClean="0">
                <a:ln>
                  <a:noFill/>
                </a:ln>
                <a:solidFill>
                  <a:schemeClr val="tx1"/>
                </a:solidFill>
                <a:effectLst/>
                <a:latin typeface="Arial Unicode MS" pitchFamily="34" charset="-128"/>
              </a:rPr>
              <a:t>int</a:t>
            </a:r>
            <a:r>
              <a:rPr kumimoji="0" lang="en-US" sz="1200" b="1" i="0" u="none" strike="noStrike" cap="none" normalizeH="0" baseline="0" dirty="0" smtClean="0">
                <a:ln>
                  <a:noFill/>
                </a:ln>
                <a:solidFill>
                  <a:schemeClr val="tx1"/>
                </a:solidFill>
                <a:effectLst/>
                <a:latin typeface="Arial" pitchFamily="34" charset="0"/>
              </a:rPr>
              <a:t> </a:t>
            </a:r>
            <a:r>
              <a:rPr kumimoji="0" lang="en-US" sz="1600" b="1" i="0" u="none" strike="noStrike" cap="none" normalizeH="0" baseline="0" dirty="0" smtClean="0">
                <a:ln>
                  <a:noFill/>
                </a:ln>
                <a:solidFill>
                  <a:schemeClr val="tx1"/>
                </a:solidFill>
                <a:effectLst/>
                <a:latin typeface="Arial Unicode MS" pitchFamily="34" charset="-128"/>
              </a:rPr>
              <a:t>add(</a:t>
            </a:r>
            <a:r>
              <a:rPr kumimoji="0" lang="en-US" sz="1600" b="1" i="0" u="none" strike="noStrike" cap="none" normalizeH="0" baseline="0" dirty="0" err="1" smtClean="0">
                <a:ln>
                  <a:noFill/>
                </a:ln>
                <a:solidFill>
                  <a:schemeClr val="tx1"/>
                </a:solidFill>
                <a:effectLst/>
                <a:latin typeface="Arial Unicode MS" pitchFamily="34" charset="-128"/>
              </a:rPr>
              <a:t>int</a:t>
            </a:r>
            <a:r>
              <a:rPr kumimoji="0" lang="en-US" sz="1200" b="1" i="0" u="none" strike="noStrike" cap="none" normalizeH="0" baseline="0" dirty="0" smtClean="0">
                <a:ln>
                  <a:noFill/>
                </a:ln>
                <a:solidFill>
                  <a:schemeClr val="tx1"/>
                </a:solidFill>
                <a:effectLst/>
                <a:latin typeface="Arial" pitchFamily="34" charset="0"/>
              </a:rPr>
              <a:t> </a:t>
            </a:r>
            <a:r>
              <a:rPr kumimoji="0" lang="en-US" sz="1600" b="1" i="0" u="none" strike="noStrike" cap="none" normalizeH="0" baseline="0" dirty="0" smtClean="0">
                <a:ln>
                  <a:noFill/>
                </a:ln>
                <a:solidFill>
                  <a:schemeClr val="tx1"/>
                </a:solidFill>
                <a:effectLst/>
                <a:latin typeface="Arial Unicode MS" pitchFamily="34" charset="-128"/>
              </a:rPr>
              <a:t>x, </a:t>
            </a:r>
            <a:r>
              <a:rPr kumimoji="0" lang="en-US" sz="1600" b="1" i="0" u="none" strike="noStrike" cap="none" normalizeH="0" baseline="0" dirty="0" err="1" smtClean="0">
                <a:ln>
                  <a:noFill/>
                </a:ln>
                <a:solidFill>
                  <a:schemeClr val="tx1"/>
                </a:solidFill>
                <a:effectLst/>
                <a:latin typeface="Arial Unicode MS" pitchFamily="34" charset="-128"/>
              </a:rPr>
              <a:t>int</a:t>
            </a:r>
            <a:r>
              <a:rPr kumimoji="0" lang="en-US" sz="1200" b="1" i="0" u="none" strike="noStrike" cap="none" normalizeH="0" baseline="0" dirty="0" smtClean="0">
                <a:ln>
                  <a:noFill/>
                </a:ln>
                <a:solidFill>
                  <a:schemeClr val="tx1"/>
                </a:solidFill>
                <a:effectLst/>
                <a:latin typeface="Arial" pitchFamily="34" charset="0"/>
              </a:rPr>
              <a:t> </a:t>
            </a:r>
            <a:r>
              <a:rPr kumimoji="0" lang="en-US" sz="1600" b="1" i="0" u="none" strike="noStrike" cap="none" normalizeH="0" baseline="0" dirty="0" smtClean="0">
                <a:ln>
                  <a:noFill/>
                </a:ln>
                <a:solidFill>
                  <a:schemeClr val="tx1"/>
                </a:solidFill>
                <a:effectLst/>
                <a:latin typeface="Arial Unicode MS" pitchFamily="34" charset="-128"/>
              </a:rPr>
              <a:t>y)</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a:t>
            </a:r>
            <a:r>
              <a:rPr kumimoji="0" lang="en-US" sz="1600" b="1" i="0" u="none" strike="noStrike" cap="none" normalizeH="0" baseline="0" dirty="0" err="1" smtClean="0">
                <a:ln>
                  <a:noFill/>
                </a:ln>
                <a:solidFill>
                  <a:schemeClr val="tx1"/>
                </a:solidFill>
                <a:effectLst/>
                <a:latin typeface="Arial Unicode MS" pitchFamily="34" charset="-128"/>
              </a:rPr>
              <a:t>int</a:t>
            </a:r>
            <a:r>
              <a:rPr kumimoji="0" lang="en-US" sz="1200" b="1" i="0" u="none" strike="noStrike" cap="none" normalizeH="0" baseline="0" dirty="0" smtClean="0">
                <a:ln>
                  <a:noFill/>
                </a:ln>
                <a:solidFill>
                  <a:schemeClr val="tx1"/>
                </a:solidFill>
                <a:effectLst/>
                <a:latin typeface="Arial" pitchFamily="34" charset="0"/>
              </a:rPr>
              <a:t> </a:t>
            </a:r>
            <a:r>
              <a:rPr kumimoji="0" lang="en-US" sz="1600" b="1" i="0" u="none" strike="noStrike" cap="none" normalizeH="0" baseline="0" dirty="0" smtClean="0">
                <a:ln>
                  <a:noFill/>
                </a:ln>
                <a:solidFill>
                  <a:schemeClr val="tx1"/>
                </a:solidFill>
                <a:effectLst/>
                <a:latin typeface="Arial Unicode MS" pitchFamily="34" charset="-128"/>
              </a:rPr>
              <a:t>result;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result = </a:t>
            </a:r>
            <a:r>
              <a:rPr kumimoji="0" lang="en-US" sz="1600" b="1" i="0" u="none" strike="noStrike" cap="none" normalizeH="0" baseline="0" dirty="0" err="1" smtClean="0">
                <a:ln>
                  <a:noFill/>
                </a:ln>
                <a:solidFill>
                  <a:schemeClr val="tx1"/>
                </a:solidFill>
                <a:effectLst/>
                <a:latin typeface="Arial Unicode MS" pitchFamily="34" charset="-128"/>
              </a:rPr>
              <a:t>x+y</a:t>
            </a:r>
            <a:r>
              <a:rPr kumimoji="0" lang="en-US" sz="1600" b="1" i="0" u="none" strike="noStrike" cap="none" normalizeH="0" baseline="0" dirty="0" smtClean="0">
                <a:ln>
                  <a:noFill/>
                </a:ln>
                <a:solidFill>
                  <a:schemeClr val="tx1"/>
                </a:solidFill>
                <a:effectLst/>
                <a:latin typeface="Arial Unicode MS" pitchFamily="34" charset="-128"/>
              </a:rPr>
              <a: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return(result);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void</a:t>
            </a:r>
            <a:r>
              <a:rPr kumimoji="0" lang="en-US" sz="1200" b="1" i="0" u="none" strike="noStrike" cap="none" normalizeH="0" baseline="0" dirty="0" smtClean="0">
                <a:ln>
                  <a:noFill/>
                </a:ln>
                <a:solidFill>
                  <a:schemeClr val="tx1"/>
                </a:solidFill>
                <a:effectLst/>
                <a:latin typeface="Arial" pitchFamily="34" charset="0"/>
              </a:rPr>
              <a:t> </a:t>
            </a:r>
            <a:r>
              <a:rPr kumimoji="0" lang="en-US" sz="1600" b="1" i="0" u="none" strike="noStrike" cap="none" normalizeH="0" baseline="0" dirty="0" smtClean="0">
                <a:ln>
                  <a:noFill/>
                </a:ln>
                <a:solidFill>
                  <a:schemeClr val="tx1"/>
                </a:solidFill>
                <a:effectLst/>
                <a:latin typeface="Arial Unicode MS" pitchFamily="34" charset="-128"/>
              </a:rPr>
              <a:t>main()</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a:t>
            </a:r>
            <a:r>
              <a:rPr kumimoji="0" lang="en-US" sz="1600" b="1" i="0" u="none" strike="noStrike" cap="none" normalizeH="0" baseline="0" dirty="0" err="1" smtClean="0">
                <a:ln>
                  <a:noFill/>
                </a:ln>
                <a:solidFill>
                  <a:schemeClr val="tx1"/>
                </a:solidFill>
                <a:effectLst/>
                <a:latin typeface="Arial Unicode MS" pitchFamily="34" charset="-128"/>
              </a:rPr>
              <a:t>int</a:t>
            </a:r>
            <a:r>
              <a:rPr kumimoji="0" lang="en-US" sz="1200" b="1" i="0" u="none" strike="noStrike" cap="none" normalizeH="0" baseline="0" dirty="0" smtClean="0">
                <a:ln>
                  <a:noFill/>
                </a:ln>
                <a:solidFill>
                  <a:schemeClr val="tx1"/>
                </a:solidFill>
                <a:effectLst/>
                <a:latin typeface="Arial" pitchFamily="34" charset="0"/>
              </a:rPr>
              <a:t> </a:t>
            </a:r>
            <a:r>
              <a:rPr kumimoji="0" lang="en-US" sz="1600" b="1" i="0" u="none" strike="noStrike" cap="none" normalizeH="0" baseline="0" dirty="0" smtClean="0">
                <a:ln>
                  <a:noFill/>
                </a:ln>
                <a:solidFill>
                  <a:schemeClr val="tx1"/>
                </a:solidFill>
                <a:effectLst/>
                <a:latin typeface="Arial Unicode MS" pitchFamily="34" charset="-128"/>
              </a:rPr>
              <a:t>z;</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a:t>
            </a:r>
            <a:r>
              <a:rPr kumimoji="0" lang="en-US" sz="1600" b="1" i="0" u="none" strike="noStrike" cap="none" normalizeH="0" baseline="0" dirty="0" err="1" smtClean="0">
                <a:ln>
                  <a:noFill/>
                </a:ln>
                <a:solidFill>
                  <a:schemeClr val="tx1"/>
                </a:solidFill>
                <a:effectLst/>
                <a:latin typeface="Arial Unicode MS" pitchFamily="34" charset="-128"/>
              </a:rPr>
              <a:t>clrscr</a:t>
            </a:r>
            <a:r>
              <a:rPr kumimoji="0" lang="en-US" sz="1600" b="1" i="0" u="none" strike="noStrike" cap="none" normalizeH="0" baseline="0" dirty="0" smtClean="0">
                <a:ln>
                  <a:noFill/>
                </a:ln>
                <a:solidFill>
                  <a:schemeClr val="tx1"/>
                </a:solidFill>
                <a:effectLst/>
                <a:latin typeface="Arial Unicode MS" pitchFamily="34" charset="-128"/>
              </a:rPr>
              <a:t>();</a:t>
            </a:r>
            <a:r>
              <a:rPr kumimoji="0" lang="en-US" sz="3600" b="1" i="0" u="none" strike="noStrike" cap="none" normalizeH="0" baseline="0" dirty="0" smtClean="0">
                <a:ln>
                  <a:noFill/>
                </a:ln>
                <a:solidFill>
                  <a:schemeClr val="tx1"/>
                </a:solidFill>
                <a:effectLst/>
                <a:latin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z = add(952,321);</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a:t>
            </a:r>
            <a:r>
              <a:rPr kumimoji="0" lang="en-US" sz="1600" b="1" i="0" u="none" strike="noStrike" cap="none" normalizeH="0" baseline="0" dirty="0" err="1" smtClean="0">
                <a:ln>
                  <a:noFill/>
                </a:ln>
                <a:solidFill>
                  <a:schemeClr val="tx1"/>
                </a:solidFill>
                <a:effectLst/>
                <a:latin typeface="Arial Unicode MS" pitchFamily="34" charset="-128"/>
              </a:rPr>
              <a:t>printf</a:t>
            </a:r>
            <a:r>
              <a:rPr kumimoji="0" lang="en-US" sz="1600" b="1" i="0" u="none" strike="noStrike" cap="none" normalizeH="0" baseline="0" dirty="0" smtClean="0">
                <a:ln>
                  <a:noFill/>
                </a:ln>
                <a:solidFill>
                  <a:schemeClr val="tx1"/>
                </a:solidFill>
                <a:effectLst/>
                <a:latin typeface="Arial Unicode MS" pitchFamily="34" charset="-128"/>
              </a:rPr>
              <a:t>("Result %d.\n\</a:t>
            </a:r>
            <a:r>
              <a:rPr kumimoji="0" lang="en-US" sz="1600" b="1" i="0" u="none" strike="noStrike" cap="none" normalizeH="0" baseline="0" dirty="0" err="1" smtClean="0">
                <a:ln>
                  <a:noFill/>
                </a:ln>
                <a:solidFill>
                  <a:schemeClr val="tx1"/>
                </a:solidFill>
                <a:effectLst/>
                <a:latin typeface="Arial Unicode MS" pitchFamily="34" charset="-128"/>
              </a:rPr>
              <a:t>n",add</a:t>
            </a:r>
            <a:r>
              <a:rPr kumimoji="0" lang="en-US" sz="1600" b="1" i="0" u="none" strike="noStrike" cap="none" normalizeH="0" baseline="0" dirty="0" smtClean="0">
                <a:ln>
                  <a:noFill/>
                </a:ln>
                <a:solidFill>
                  <a:schemeClr val="tx1"/>
                </a:solidFill>
                <a:effectLst/>
                <a:latin typeface="Arial Unicode MS" pitchFamily="34" charset="-128"/>
              </a:rPr>
              <a:t>(30,55));</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a:t>
            </a:r>
            <a:r>
              <a:rPr kumimoji="0" lang="en-US" sz="1600" b="1" i="0" u="none" strike="noStrike" cap="none" normalizeH="0" baseline="0" dirty="0" err="1" smtClean="0">
                <a:ln>
                  <a:noFill/>
                </a:ln>
                <a:solidFill>
                  <a:schemeClr val="tx1"/>
                </a:solidFill>
                <a:effectLst/>
                <a:latin typeface="Arial Unicode MS" pitchFamily="34" charset="-128"/>
              </a:rPr>
              <a:t>printf</a:t>
            </a:r>
            <a:r>
              <a:rPr kumimoji="0" lang="en-US" sz="1600" b="1" i="0" u="none" strike="noStrike" cap="none" normalizeH="0" baseline="0" dirty="0" smtClean="0">
                <a:ln>
                  <a:noFill/>
                </a:ln>
                <a:solidFill>
                  <a:schemeClr val="tx1"/>
                </a:solidFill>
                <a:effectLst/>
                <a:latin typeface="Arial Unicode MS" pitchFamily="34" charset="-128"/>
              </a:rPr>
              <a:t>("Result %d.\n\</a:t>
            </a:r>
            <a:r>
              <a:rPr kumimoji="0" lang="en-US" sz="1600" b="1" i="0" u="none" strike="noStrike" cap="none" normalizeH="0" baseline="0" dirty="0" err="1" smtClean="0">
                <a:ln>
                  <a:noFill/>
                </a:ln>
                <a:solidFill>
                  <a:schemeClr val="tx1"/>
                </a:solidFill>
                <a:effectLst/>
                <a:latin typeface="Arial Unicode MS" pitchFamily="34" charset="-128"/>
              </a:rPr>
              <a:t>n",z</a:t>
            </a:r>
            <a:r>
              <a:rPr kumimoji="0" lang="en-US" sz="1600" b="1" i="0" u="none" strike="noStrike" cap="none" normalizeH="0" baseline="0" dirty="0" smtClean="0">
                <a:ln>
                  <a:noFill/>
                </a:ln>
                <a:solidFill>
                  <a:schemeClr val="tx1"/>
                </a:solidFill>
                <a:effectLst/>
                <a:latin typeface="Arial Unicode MS" pitchFamily="34" charset="-128"/>
              </a:rPr>
              <a: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    </a:t>
            </a:r>
            <a:r>
              <a:rPr lang="en-US" sz="1600" b="1" dirty="0" err="1">
                <a:latin typeface="Arial Unicode MS" pitchFamily="34" charset="-128"/>
              </a:rPr>
              <a:t>g</a:t>
            </a:r>
            <a:r>
              <a:rPr kumimoji="0" lang="en-US" sz="1600" b="1" i="0" u="none" strike="noStrike" cap="none" normalizeH="0" baseline="0" dirty="0" err="1" smtClean="0">
                <a:ln>
                  <a:noFill/>
                </a:ln>
                <a:solidFill>
                  <a:schemeClr val="tx1"/>
                </a:solidFill>
                <a:effectLst/>
                <a:latin typeface="Arial Unicode MS" pitchFamily="34" charset="-128"/>
              </a:rPr>
              <a:t>etch</a:t>
            </a:r>
            <a:r>
              <a:rPr kumimoji="0" lang="en-US" sz="1600" b="1" i="0" u="none" strike="noStrike" cap="none" normalizeH="0" baseline="0" dirty="0" smtClean="0">
                <a:ln>
                  <a:noFill/>
                </a:ln>
                <a:solidFill>
                  <a:schemeClr val="tx1"/>
                </a:solidFill>
                <a:effectLst/>
                <a:latin typeface="Arial Unicode MS" pitchFamily="34" charset="-128"/>
              </a:rPr>
              <a:t>();</a:t>
            </a:r>
            <a:endParaRPr kumimoji="0" lang="en-US" sz="12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rPr>
              <a:t>}</a:t>
            </a:r>
            <a:endParaRPr kumimoji="0" lang="en-US" sz="36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4267200" cy="5943600"/>
          </a:xfrm>
        </p:spPr>
        <p:txBody>
          <a:bodyPr>
            <a:normAutofit/>
          </a:bodyPr>
          <a:lstStyle/>
          <a:p>
            <a:pPr>
              <a:buNone/>
            </a:pPr>
            <a:r>
              <a:rPr lang="en-US" b="1" dirty="0" smtClean="0"/>
              <a:t>Functions with no arguments but returns value </a:t>
            </a:r>
          </a:p>
          <a:p>
            <a:pPr>
              <a:buNone/>
            </a:pPr>
            <a:r>
              <a:rPr lang="en-US" b="1" dirty="0"/>
              <a:t> </a:t>
            </a:r>
            <a:r>
              <a:rPr lang="en-US" b="1" dirty="0" smtClean="0"/>
              <a:t> </a:t>
            </a:r>
            <a:r>
              <a:rPr lang="en-US" dirty="0" smtClean="0"/>
              <a:t>This type of function which does not take any argument but only returns values to the calling function</a:t>
            </a:r>
            <a:endParaRPr lang="en-US" b="1" dirty="0" smtClean="0"/>
          </a:p>
          <a:p>
            <a:pPr>
              <a:buNone/>
            </a:pPr>
            <a:endParaRPr lang="en-US" dirty="0"/>
          </a:p>
        </p:txBody>
      </p:sp>
      <p:sp>
        <p:nvSpPr>
          <p:cNvPr id="18433" name="Rectangle 1"/>
          <p:cNvSpPr>
            <a:spLocks noChangeArrowheads="1"/>
          </p:cNvSpPr>
          <p:nvPr/>
        </p:nvSpPr>
        <p:spPr bwMode="auto">
          <a:xfrm>
            <a:off x="5105400" y="547568"/>
            <a:ext cx="33528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#include&lt;</a:t>
            </a:r>
            <a:r>
              <a:rPr kumimoji="0" lang="en-US" b="1" i="0" u="none" strike="noStrike" cap="none" normalizeH="0" baseline="0" dirty="0" err="1" smtClean="0">
                <a:ln>
                  <a:noFill/>
                </a:ln>
                <a:solidFill>
                  <a:schemeClr val="tx1"/>
                </a:solidFill>
                <a:effectLst/>
                <a:latin typeface="Arial Unicode MS" pitchFamily="34" charset="-128"/>
              </a:rPr>
              <a:t>stdio.h</a:t>
            </a:r>
            <a:r>
              <a:rPr kumimoji="0" lang="en-US" b="1" i="0" u="none" strike="noStrike" cap="none" normalizeH="0" baseline="0" dirty="0" smtClean="0">
                <a:ln>
                  <a:noFill/>
                </a:ln>
                <a:solidFill>
                  <a:schemeClr val="tx1"/>
                </a:solidFill>
                <a:effectLst/>
                <a:latin typeface="Arial Unicode MS" pitchFamily="34" charset="-128"/>
              </a:rPr>
              <a:t>&gt;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#include&lt;</a:t>
            </a:r>
            <a:r>
              <a:rPr kumimoji="0" lang="en-US" b="1" i="0" u="none" strike="noStrike" cap="none" normalizeH="0" baseline="0" dirty="0" err="1" smtClean="0">
                <a:ln>
                  <a:noFill/>
                </a:ln>
                <a:solidFill>
                  <a:schemeClr val="tx1"/>
                </a:solidFill>
                <a:effectLst/>
                <a:latin typeface="Arial Unicode MS" pitchFamily="34" charset="-128"/>
              </a:rPr>
              <a:t>conio.h</a:t>
            </a:r>
            <a:r>
              <a:rPr kumimoji="0" lang="en-US" b="1" i="0" u="none" strike="noStrike" cap="none" normalizeH="0" baseline="0" dirty="0" smtClean="0">
                <a:ln>
                  <a:noFill/>
                </a:ln>
                <a:solidFill>
                  <a:schemeClr val="tx1"/>
                </a:solidFill>
                <a:effectLst/>
                <a:latin typeface="Arial Unicode MS" pitchFamily="34" charset="-128"/>
              </a:rPr>
              <a:t>&gt;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Arial Unicode MS" pitchFamily="34" charset="-128"/>
              </a:rPr>
              <a:t>int</a:t>
            </a:r>
            <a:r>
              <a:rPr kumimoji="0" lang="en-US" sz="1400" b="1" i="0" u="none" strike="noStrike" cap="none" normalizeH="0" baseline="0" dirty="0" smtClean="0">
                <a:ln>
                  <a:noFill/>
                </a:ln>
                <a:solidFill>
                  <a:schemeClr val="tx1"/>
                </a:solidFill>
                <a:effectLst/>
                <a:latin typeface="Arial" pitchFamily="34" charset="0"/>
              </a:rPr>
              <a:t> </a:t>
            </a:r>
            <a:r>
              <a:rPr kumimoji="0" lang="en-US" b="1" i="0" u="none" strike="noStrike" cap="none" normalizeH="0" baseline="0" dirty="0" smtClean="0">
                <a:ln>
                  <a:noFill/>
                </a:ln>
                <a:solidFill>
                  <a:schemeClr val="tx1"/>
                </a:solidFill>
                <a:effectLst/>
                <a:latin typeface="Arial Unicode MS" pitchFamily="34" charset="-128"/>
              </a:rPr>
              <a:t>send()</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int</a:t>
            </a:r>
            <a:r>
              <a:rPr kumimoji="0" lang="en-US" sz="1400" b="1" i="0" u="none" strike="noStrike" cap="none" normalizeH="0" baseline="0" dirty="0" smtClean="0">
                <a:ln>
                  <a:noFill/>
                </a:ln>
                <a:solidFill>
                  <a:schemeClr val="tx1"/>
                </a:solidFill>
                <a:effectLst/>
                <a:latin typeface="Arial" pitchFamily="34" charset="0"/>
              </a:rPr>
              <a:t> </a:t>
            </a:r>
            <a:r>
              <a:rPr kumimoji="0" lang="en-US" b="1" i="0" u="none" strike="noStrike" cap="none" normalizeH="0" baseline="0" dirty="0" smtClean="0">
                <a:ln>
                  <a:noFill/>
                </a:ln>
                <a:solidFill>
                  <a:schemeClr val="tx1"/>
                </a:solidFill>
                <a:effectLst/>
                <a:latin typeface="Arial Unicode MS" pitchFamily="34" charset="-128"/>
              </a:rPr>
              <a:t>no1;</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printf</a:t>
            </a:r>
            <a:r>
              <a:rPr kumimoji="0" lang="en-US" b="1" i="0" u="none" strike="noStrike" cap="none" normalizeH="0" baseline="0" dirty="0" smtClean="0">
                <a:ln>
                  <a:noFill/>
                </a:ln>
                <a:solidFill>
                  <a:schemeClr val="tx1"/>
                </a:solidFill>
                <a:effectLst/>
                <a:latin typeface="Arial Unicode MS" pitchFamily="34" charset="-128"/>
              </a:rPr>
              <a:t>("Enter a no : ");</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scanf</a:t>
            </a:r>
            <a:r>
              <a:rPr kumimoji="0" lang="en-US" b="1" i="0" u="none" strike="noStrike" cap="none" normalizeH="0" baseline="0" dirty="0" smtClean="0">
                <a:ln>
                  <a:noFill/>
                </a:ln>
                <a:solidFill>
                  <a:schemeClr val="tx1"/>
                </a:solidFill>
                <a:effectLst/>
                <a:latin typeface="Arial Unicode MS" pitchFamily="34" charset="-128"/>
              </a:rPr>
              <a:t>("%d",&amp;no1);</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return(no1);</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void</a:t>
            </a:r>
            <a:r>
              <a:rPr kumimoji="0" lang="en-US" sz="1400" b="1" i="0" u="none" strike="noStrike" cap="none" normalizeH="0" baseline="0" dirty="0" smtClean="0">
                <a:ln>
                  <a:noFill/>
                </a:ln>
                <a:solidFill>
                  <a:schemeClr val="tx1"/>
                </a:solidFill>
                <a:effectLst/>
                <a:latin typeface="Arial" pitchFamily="34" charset="0"/>
              </a:rPr>
              <a:t> </a:t>
            </a:r>
            <a:r>
              <a:rPr kumimoji="0" lang="en-US" b="1" i="0" u="none" strike="noStrike" cap="none" normalizeH="0" baseline="0" dirty="0" smtClean="0">
                <a:ln>
                  <a:noFill/>
                </a:ln>
                <a:solidFill>
                  <a:schemeClr val="tx1"/>
                </a:solidFill>
                <a:effectLst/>
                <a:latin typeface="Arial Unicode MS" pitchFamily="34" charset="-128"/>
              </a:rPr>
              <a:t>main()</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int</a:t>
            </a:r>
            <a:r>
              <a:rPr kumimoji="0" lang="en-US" sz="1400" b="1" i="0" u="none" strike="noStrike" cap="none" normalizeH="0" baseline="0" dirty="0" smtClean="0">
                <a:ln>
                  <a:noFill/>
                </a:ln>
                <a:solidFill>
                  <a:schemeClr val="tx1"/>
                </a:solidFill>
                <a:effectLst/>
                <a:latin typeface="Arial" pitchFamily="34" charset="0"/>
              </a:rPr>
              <a:t> </a:t>
            </a:r>
            <a:r>
              <a:rPr kumimoji="0" lang="en-US" b="1" i="0" u="none" strike="noStrike" cap="none" normalizeH="0" baseline="0" dirty="0" smtClean="0">
                <a:ln>
                  <a:noFill/>
                </a:ln>
                <a:solidFill>
                  <a:schemeClr val="tx1"/>
                </a:solidFill>
                <a:effectLst/>
                <a:latin typeface="Arial Unicode MS" pitchFamily="34" charset="-128"/>
              </a:rPr>
              <a:t>z;</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clrscr</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z = send();</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Arial Unicode MS" pitchFamily="34" charset="-128"/>
              </a:rPr>
              <a:t>printf</a:t>
            </a:r>
            <a:r>
              <a:rPr kumimoji="0" lang="en-US" b="1" i="0" u="none" strike="noStrike" cap="none" normalizeH="0" baseline="0" dirty="0" smtClean="0">
                <a:ln>
                  <a:noFill/>
                </a:ln>
                <a:solidFill>
                  <a:schemeClr val="tx1"/>
                </a:solidFill>
                <a:effectLst/>
                <a:latin typeface="Arial Unicode MS" pitchFamily="34" charset="-128"/>
              </a:rPr>
              <a:t>("\</a:t>
            </a:r>
            <a:r>
              <a:rPr kumimoji="0" lang="en-US" b="1" i="0" u="none" strike="noStrike" cap="none" normalizeH="0" baseline="0" dirty="0" err="1" smtClean="0">
                <a:ln>
                  <a:noFill/>
                </a:ln>
                <a:solidFill>
                  <a:schemeClr val="tx1"/>
                </a:solidFill>
                <a:effectLst/>
                <a:latin typeface="Arial Unicode MS" pitchFamily="34" charset="-128"/>
              </a:rPr>
              <a:t>nYou</a:t>
            </a:r>
            <a:r>
              <a:rPr kumimoji="0" lang="en-US" b="1" i="0" u="none" strike="noStrike" cap="none" normalizeH="0" baseline="0" dirty="0" smtClean="0">
                <a:ln>
                  <a:noFill/>
                </a:ln>
                <a:solidFill>
                  <a:schemeClr val="tx1"/>
                </a:solidFill>
                <a:effectLst/>
                <a:latin typeface="Arial Unicode MS" pitchFamily="34" charset="-128"/>
              </a:rPr>
              <a:t> entered : %d.", z);</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    </a:t>
            </a:r>
            <a:r>
              <a:rPr kumimoji="0" lang="en-US" b="1" i="0" u="none" strike="noStrike" cap="none" normalizeH="0" baseline="0" dirty="0" err="1" smtClean="0">
                <a:ln>
                  <a:noFill/>
                </a:ln>
                <a:solidFill>
                  <a:schemeClr val="tx1"/>
                </a:solidFill>
                <a:effectLst/>
                <a:latin typeface="Arial Unicode MS" pitchFamily="34" charset="-128"/>
              </a:rPr>
              <a:t>getch</a:t>
            </a:r>
            <a:r>
              <a:rPr kumimoji="0" lang="en-US" b="1" i="0" u="none" strike="noStrike" cap="none" normalizeH="0" baseline="0" dirty="0" smtClean="0">
                <a:ln>
                  <a:noFill/>
                </a:ln>
                <a:solidFill>
                  <a:schemeClr val="tx1"/>
                </a:solidFill>
                <a:effectLst/>
                <a:latin typeface="Arial Unicode MS" pitchFamily="34" charset="-128"/>
              </a:rPr>
              <a:t>();</a:t>
            </a:r>
            <a:endParaRPr kumimoji="0" lang="en-US" sz="1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Unicode MS" pitchFamily="34" charset="-128"/>
              </a:rPr>
              <a:t>}</a:t>
            </a:r>
            <a:endParaRPr kumimoji="0" lang="en-US" sz="40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5105400" cy="6477000"/>
          </a:xfrm>
        </p:spPr>
        <p:txBody>
          <a:bodyPr>
            <a:normAutofit lnSpcReduction="10000"/>
          </a:bodyPr>
          <a:lstStyle/>
          <a:p>
            <a:pPr algn="just">
              <a:buNone/>
            </a:pPr>
            <a:r>
              <a:rPr lang="en-US" b="1" dirty="0" smtClean="0"/>
              <a:t>Function that return multiple values</a:t>
            </a:r>
          </a:p>
          <a:p>
            <a:pPr algn="just"/>
            <a:r>
              <a:rPr lang="en-US" dirty="0" smtClean="0"/>
              <a:t>We </a:t>
            </a:r>
            <a:r>
              <a:rPr lang="en-US" dirty="0" smtClean="0"/>
              <a:t>have used arguments to send values to the called function, in the same way we can also use arguments to send back information to the calling function. The arguments that are used to send back data are </a:t>
            </a:r>
            <a:r>
              <a:rPr lang="en-US" dirty="0" err="1" smtClean="0"/>
              <a:t>called</a:t>
            </a:r>
            <a:r>
              <a:rPr lang="en-US" b="1" dirty="0" err="1" smtClean="0"/>
              <a:t>Output</a:t>
            </a:r>
            <a:r>
              <a:rPr lang="en-US" b="1" dirty="0" smtClean="0"/>
              <a:t> </a:t>
            </a:r>
            <a:r>
              <a:rPr lang="en-US" b="1" dirty="0" smtClean="0"/>
              <a:t>Parameters</a:t>
            </a:r>
            <a:r>
              <a:rPr lang="en-US" dirty="0" smtClean="0"/>
              <a:t>.</a:t>
            </a:r>
          </a:p>
          <a:p>
            <a:pPr algn="just"/>
            <a:r>
              <a:rPr lang="en-US" dirty="0" smtClean="0"/>
              <a:t>It is a bit difficult </a:t>
            </a:r>
            <a:r>
              <a:rPr lang="en-US" dirty="0" smtClean="0"/>
              <a:t>as pointer is used for this</a:t>
            </a:r>
            <a:endParaRPr lang="en-US" dirty="0" smtClean="0"/>
          </a:p>
          <a:p>
            <a:pPr>
              <a:buNone/>
            </a:pPr>
            <a:endParaRPr lang="en-US" dirty="0"/>
          </a:p>
        </p:txBody>
      </p:sp>
      <p:sp>
        <p:nvSpPr>
          <p:cNvPr id="4" name="Rectangle 3"/>
          <p:cNvSpPr/>
          <p:nvPr/>
        </p:nvSpPr>
        <p:spPr>
          <a:xfrm>
            <a:off x="5791200" y="228600"/>
            <a:ext cx="3048000" cy="6370975"/>
          </a:xfrm>
          <a:prstGeom prst="rect">
            <a:avLst/>
          </a:prstGeom>
        </p:spPr>
        <p:txBody>
          <a:bodyPr wrap="square">
            <a:spAutoFit/>
          </a:bodyPr>
          <a:lstStyle/>
          <a:p>
            <a:r>
              <a:rPr lang="en-US" sz="2400" dirty="0" smtClean="0"/>
              <a:t>#include&lt;</a:t>
            </a:r>
            <a:r>
              <a:rPr lang="en-US" sz="2400" dirty="0" err="1" smtClean="0"/>
              <a:t>stdio.h</a:t>
            </a:r>
            <a:r>
              <a:rPr lang="en-US" sz="2400" dirty="0" smtClean="0"/>
              <a:t>&gt; </a:t>
            </a:r>
            <a:endParaRPr lang="en-US" sz="2400" dirty="0" smtClean="0"/>
          </a:p>
          <a:p>
            <a:r>
              <a:rPr lang="en-US" sz="2400" dirty="0" smtClean="0"/>
              <a:t>#</a:t>
            </a:r>
            <a:r>
              <a:rPr lang="en-US" sz="2400" dirty="0" smtClean="0"/>
              <a:t>include&lt;</a:t>
            </a:r>
            <a:r>
              <a:rPr lang="en-US" sz="2400" dirty="0" err="1" smtClean="0"/>
              <a:t>conio.h</a:t>
            </a:r>
            <a:r>
              <a:rPr lang="en-US" sz="2400" dirty="0" smtClean="0"/>
              <a:t>&gt; </a:t>
            </a:r>
            <a:endParaRPr lang="en-US" sz="2400" dirty="0" smtClean="0"/>
          </a:p>
          <a:p>
            <a:r>
              <a:rPr lang="en-US" sz="2400" dirty="0" smtClean="0"/>
              <a:t>void </a:t>
            </a:r>
            <a:r>
              <a:rPr lang="en-US" sz="2400" dirty="0" smtClean="0"/>
              <a:t>calc(</a:t>
            </a:r>
            <a:r>
              <a:rPr lang="en-US" sz="2400" dirty="0" err="1" smtClean="0"/>
              <a:t>int</a:t>
            </a:r>
            <a:r>
              <a:rPr lang="en-US" sz="2400" dirty="0" smtClean="0"/>
              <a:t> x, </a:t>
            </a:r>
            <a:r>
              <a:rPr lang="en-US" sz="2400" dirty="0" err="1" smtClean="0"/>
              <a:t>int</a:t>
            </a:r>
            <a:r>
              <a:rPr lang="en-US" sz="2400" dirty="0" smtClean="0"/>
              <a:t> y, </a:t>
            </a:r>
            <a:r>
              <a:rPr lang="en-US" sz="2400" dirty="0" err="1" smtClean="0"/>
              <a:t>int</a:t>
            </a:r>
            <a:r>
              <a:rPr lang="en-US" sz="2400" dirty="0" smtClean="0"/>
              <a:t> *add, </a:t>
            </a:r>
            <a:r>
              <a:rPr lang="en-US" sz="2400" dirty="0" err="1" smtClean="0"/>
              <a:t>int</a:t>
            </a:r>
            <a:r>
              <a:rPr lang="en-US" sz="2400" dirty="0" smtClean="0"/>
              <a:t> *sub) </a:t>
            </a:r>
            <a:endParaRPr lang="en-US" sz="2400" dirty="0" smtClean="0"/>
          </a:p>
          <a:p>
            <a:r>
              <a:rPr lang="en-US" sz="2400" dirty="0" smtClean="0"/>
              <a:t>{ </a:t>
            </a:r>
          </a:p>
          <a:p>
            <a:r>
              <a:rPr lang="en-US" sz="2400" dirty="0" smtClean="0"/>
              <a:t>*</a:t>
            </a:r>
            <a:r>
              <a:rPr lang="en-US" sz="2400" dirty="0" smtClean="0"/>
              <a:t>add = </a:t>
            </a:r>
            <a:r>
              <a:rPr lang="en-US" sz="2400" dirty="0" err="1" smtClean="0"/>
              <a:t>x+y</a:t>
            </a:r>
            <a:r>
              <a:rPr lang="en-US" sz="2400" dirty="0" smtClean="0"/>
              <a:t>;</a:t>
            </a:r>
          </a:p>
          <a:p>
            <a:r>
              <a:rPr lang="en-US" sz="2400" dirty="0" smtClean="0"/>
              <a:t> </a:t>
            </a:r>
            <a:r>
              <a:rPr lang="en-US" sz="2400" dirty="0" smtClean="0"/>
              <a:t>*sub = x-y</a:t>
            </a:r>
            <a:r>
              <a:rPr lang="en-US" sz="2400" dirty="0" smtClean="0"/>
              <a:t>;</a:t>
            </a:r>
          </a:p>
          <a:p>
            <a:r>
              <a:rPr lang="en-US" sz="2400" dirty="0" smtClean="0"/>
              <a:t> </a:t>
            </a:r>
            <a:r>
              <a:rPr lang="en-US" sz="2400" dirty="0" smtClean="0"/>
              <a:t>} </a:t>
            </a:r>
            <a:endParaRPr lang="en-US" sz="2400" dirty="0" smtClean="0"/>
          </a:p>
          <a:p>
            <a:r>
              <a:rPr lang="en-US" sz="2400" dirty="0" smtClean="0"/>
              <a:t>void </a:t>
            </a:r>
            <a:r>
              <a:rPr lang="en-US" sz="2400" dirty="0" smtClean="0"/>
              <a:t>main() </a:t>
            </a:r>
            <a:endParaRPr lang="en-US" sz="2400" dirty="0" smtClean="0"/>
          </a:p>
          <a:p>
            <a:r>
              <a:rPr lang="en-US" sz="2400" dirty="0" smtClean="0"/>
              <a:t>{</a:t>
            </a:r>
          </a:p>
          <a:p>
            <a:r>
              <a:rPr lang="en-US" sz="2400" dirty="0" smtClean="0"/>
              <a:t> </a:t>
            </a:r>
            <a:r>
              <a:rPr lang="en-US" sz="2400" dirty="0" err="1" smtClean="0"/>
              <a:t>int</a:t>
            </a:r>
            <a:r>
              <a:rPr lang="en-US" sz="2400" dirty="0" smtClean="0"/>
              <a:t> a=20, b=11, </a:t>
            </a:r>
            <a:r>
              <a:rPr lang="en-US" sz="2400" dirty="0" err="1" smtClean="0"/>
              <a:t>p,q</a:t>
            </a:r>
            <a:r>
              <a:rPr lang="en-US" sz="2400" dirty="0" smtClean="0"/>
              <a:t>;</a:t>
            </a:r>
          </a:p>
          <a:p>
            <a:r>
              <a:rPr lang="en-US" sz="2400" dirty="0" smtClean="0"/>
              <a:t> </a:t>
            </a:r>
            <a:r>
              <a:rPr lang="en-US" sz="2400" dirty="0" err="1" smtClean="0"/>
              <a:t>clrscr</a:t>
            </a:r>
            <a:r>
              <a:rPr lang="en-US" sz="2400" dirty="0" smtClean="0"/>
              <a:t>();</a:t>
            </a:r>
          </a:p>
          <a:p>
            <a:r>
              <a:rPr lang="en-US" sz="2400" dirty="0" smtClean="0"/>
              <a:t> </a:t>
            </a:r>
            <a:r>
              <a:rPr lang="en-US" sz="2400" dirty="0" smtClean="0"/>
              <a:t>calc(</a:t>
            </a:r>
            <a:r>
              <a:rPr lang="en-US" sz="2400" dirty="0" err="1" smtClean="0"/>
              <a:t>a,b,&amp;p,&amp;q</a:t>
            </a:r>
            <a:r>
              <a:rPr lang="en-US" sz="2400" dirty="0" smtClean="0"/>
              <a:t>);</a:t>
            </a:r>
          </a:p>
          <a:p>
            <a:r>
              <a:rPr lang="en-US" sz="2400" dirty="0" smtClean="0"/>
              <a:t> </a:t>
            </a:r>
            <a:r>
              <a:rPr lang="en-US" sz="2400" dirty="0" err="1" smtClean="0"/>
              <a:t>printf</a:t>
            </a:r>
            <a:r>
              <a:rPr lang="en-US" sz="2400" dirty="0" smtClean="0"/>
              <a:t>("Sum = %d, Sub = %</a:t>
            </a:r>
            <a:r>
              <a:rPr lang="en-US" sz="2400" dirty="0" err="1" smtClean="0"/>
              <a:t>d",p,q</a:t>
            </a:r>
            <a:r>
              <a:rPr lang="en-US" sz="2400" dirty="0" smtClean="0"/>
              <a:t>);</a:t>
            </a:r>
          </a:p>
          <a:p>
            <a:r>
              <a:rPr lang="en-US" sz="2400" dirty="0" smtClean="0"/>
              <a:t> </a:t>
            </a:r>
            <a:r>
              <a:rPr lang="en-US" sz="2400" dirty="0" err="1" smtClean="0"/>
              <a:t>getch</a:t>
            </a:r>
            <a:r>
              <a:rPr lang="en-US" sz="2400" dirty="0" smtClean="0"/>
              <a:t>();</a:t>
            </a:r>
          </a:p>
          <a:p>
            <a:r>
              <a:rPr lang="en-US" sz="2400" dirty="0" smtClean="0"/>
              <a:t> </a:t>
            </a:r>
            <a:r>
              <a:rPr lang="en-US" sz="2400" dirty="0" smtClean="0"/>
              <a:t>}</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464</Words>
  <Application>Microsoft Office PowerPoint</Application>
  <PresentationFormat>On-screen Show (4:3)</PresentationFormat>
  <Paragraphs>103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Lecture-19</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bca</dc:creator>
  <cp:lastModifiedBy>bca</cp:lastModifiedBy>
  <cp:revision>5</cp:revision>
  <dcterms:created xsi:type="dcterms:W3CDTF">2013-08-22T09:56:09Z</dcterms:created>
  <dcterms:modified xsi:type="dcterms:W3CDTF">2013-08-26T06:34:09Z</dcterms:modified>
</cp:coreProperties>
</file>