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91238-00C4-4589-B9B6-450545E9DDE1}"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1238-00C4-4589-B9B6-450545E9DDE1}"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1238-00C4-4589-B9B6-450545E9DDE1}"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1238-00C4-4589-B9B6-450545E9DDE1}"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91238-00C4-4589-B9B6-450545E9DDE1}"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891238-00C4-4589-B9B6-450545E9DDE1}"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891238-00C4-4589-B9B6-450545E9DDE1}" type="datetimeFigureOut">
              <a:rPr lang="en-US" smtClean="0"/>
              <a:pPr/>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891238-00C4-4589-B9B6-450545E9DDE1}" type="datetimeFigureOut">
              <a:rPr lang="en-US" smtClean="0"/>
              <a:pPr/>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91238-00C4-4589-B9B6-450545E9DDE1}" type="datetimeFigureOut">
              <a:rPr lang="en-US" smtClean="0"/>
              <a:pPr/>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91238-00C4-4589-B9B6-450545E9DDE1}"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91238-00C4-4589-B9B6-450545E9DDE1}"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5658-40BB-4217-BA40-B6E09278FF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91238-00C4-4589-B9B6-450545E9DDE1}" type="datetimeFigureOut">
              <a:rPr lang="en-US" smtClean="0"/>
              <a:pPr/>
              <a:t>9/12/2017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85658-40BB-4217-BA40-B6E09278FF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Lecture-22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0"/>
            <a:ext cx="8229600" cy="563563"/>
          </a:xfrm>
        </p:spPr>
        <p:txBody>
          <a:bodyPr>
            <a:normAutofit fontScale="90000"/>
          </a:bodyPr>
          <a:lstStyle/>
          <a:p>
            <a:r>
              <a:rPr lang="en-US" sz="2200" b="1" u="sng" dirty="0"/>
              <a:t>STORAGE CLASSES</a:t>
            </a:r>
            <a:r>
              <a:rPr lang="en-US" sz="4000" dirty="0"/>
              <a:t> </a:t>
            </a:r>
          </a:p>
        </p:txBody>
      </p:sp>
      <p:sp>
        <p:nvSpPr>
          <p:cNvPr id="22531" name="Rectangle 3"/>
          <p:cNvSpPr>
            <a:spLocks noGrp="1" noChangeArrowheads="1"/>
          </p:cNvSpPr>
          <p:nvPr>
            <p:ph type="body" idx="1"/>
          </p:nvPr>
        </p:nvSpPr>
        <p:spPr>
          <a:xfrm>
            <a:off x="0" y="762000"/>
            <a:ext cx="9144000" cy="5597525"/>
          </a:xfrm>
        </p:spPr>
        <p:txBody>
          <a:bodyPr>
            <a:noAutofit/>
          </a:bodyPr>
          <a:lstStyle/>
          <a:p>
            <a:pPr algn="just">
              <a:lnSpc>
                <a:spcPct val="135000"/>
              </a:lnSpc>
            </a:pPr>
            <a:r>
              <a:rPr lang="en-US" sz="2000" b="1" dirty="0"/>
              <a:t>The storage class of a variable defines the scope (visibility) and life time of variables and/or functions declared within a C Program. In addition to this, the storage class gives the following information about the variable or the function. </a:t>
            </a:r>
          </a:p>
          <a:p>
            <a:pPr algn="just">
              <a:lnSpc>
                <a:spcPct val="135000"/>
              </a:lnSpc>
            </a:pPr>
            <a:r>
              <a:rPr lang="en-US" sz="2000" b="1" dirty="0"/>
              <a:t>It is used to determine the part of memory where storage space will be allocated for that variable or function (whether the variable/function will be stored in a register or in RAM)</a:t>
            </a:r>
          </a:p>
          <a:p>
            <a:pPr algn="just">
              <a:lnSpc>
                <a:spcPct val="135000"/>
              </a:lnSpc>
            </a:pPr>
            <a:r>
              <a:rPr lang="en-US" sz="2000" b="1" dirty="0"/>
              <a:t>it specifies how long the storage allocation will continue to exist for that function or variable.</a:t>
            </a:r>
          </a:p>
          <a:p>
            <a:pPr algn="just">
              <a:lnSpc>
                <a:spcPct val="135000"/>
              </a:lnSpc>
            </a:pPr>
            <a:r>
              <a:rPr lang="en-US" sz="2000" b="1" dirty="0"/>
              <a:t>It specifies the scope of the variable or function. That is, the part of the C program in which the variable name is visible, or accessible. </a:t>
            </a:r>
          </a:p>
          <a:p>
            <a:pPr algn="just">
              <a:lnSpc>
                <a:spcPct val="135000"/>
              </a:lnSpc>
            </a:pPr>
            <a:r>
              <a:rPr lang="en-US" sz="2000" b="1" dirty="0"/>
              <a:t>It specifies whether the variable or function has internal, external, or no linkage </a:t>
            </a:r>
          </a:p>
          <a:p>
            <a:pPr algn="just">
              <a:lnSpc>
                <a:spcPct val="135000"/>
              </a:lnSpc>
            </a:pPr>
            <a:r>
              <a:rPr lang="en-US" sz="2000" b="1" dirty="0"/>
              <a:t>It specifies whether the variable will be automatically initialized to zero or to any indeterminate value</a:t>
            </a:r>
            <a:r>
              <a:rPr lang="en-US" sz="2800" b="1"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95313" y="73025"/>
            <a:ext cx="7954962" cy="0"/>
          </a:xfrm>
          <a:prstGeom prst="rect">
            <a:avLst/>
          </a:prstGeom>
          <a:solidFill>
            <a:srgbClr val="FFCC99"/>
          </a:solidFill>
          <a:ln w="9525">
            <a:noFill/>
            <a:miter lim="800000"/>
            <a:headEnd/>
            <a:tailEnd/>
          </a:ln>
          <a:effectLst/>
        </p:spPr>
        <p:txBody>
          <a:bodyPr wrap="none" anchor="ctr">
            <a:spAutoFit/>
          </a:bodyPr>
          <a:lstStyle/>
          <a:p>
            <a:endParaRPr lang="en-US"/>
          </a:p>
        </p:txBody>
      </p:sp>
      <p:graphicFrame>
        <p:nvGraphicFramePr>
          <p:cNvPr id="23555" name="Group 3"/>
          <p:cNvGraphicFramePr>
            <a:graphicFrameLocks noGrp="1"/>
          </p:cNvGraphicFramePr>
          <p:nvPr/>
        </p:nvGraphicFramePr>
        <p:xfrm>
          <a:off x="0" y="0"/>
          <a:ext cx="8686800" cy="6324602"/>
        </p:xfrm>
        <a:graphic>
          <a:graphicData uri="http://schemas.openxmlformats.org/drawingml/2006/table">
            <a:tbl>
              <a:tblPr/>
              <a:tblGrid>
                <a:gridCol w="1196975"/>
                <a:gridCol w="2097088"/>
                <a:gridCol w="1647825"/>
                <a:gridCol w="1905000"/>
                <a:gridCol w="1839912"/>
              </a:tblGrid>
              <a:tr h="3667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993300"/>
                          </a:solidFill>
                          <a:effectLst/>
                          <a:latin typeface="Times New Roman" pitchFamily="18" charset="0"/>
                          <a:cs typeface="Times New Roman" pitchFamily="18" charset="0"/>
                        </a:rPr>
                        <a:t>FEATURE</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STORAGE CLASS</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8300">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Auto</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Extern</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Register</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Static</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r>
              <a:tr h="217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Accessibility</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993300"/>
                          </a:solidFill>
                          <a:effectLst/>
                          <a:latin typeface="Times New Roman" pitchFamily="18" charset="0"/>
                          <a:cs typeface="Times New Roman" pitchFamily="18" charset="0"/>
                        </a:rPr>
                        <a:t>Accessible within the function or block in which it is declared</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Accessible within all program files that are a part of the program</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Accessible within the function or block in which it is declared</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Local: Accessible within the function or block in which it is declared</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Global: Accessible within the program in which it is declared</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Storage</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Main Memory</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Main Memory</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CPU Register</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Main Memory</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r>
              <a:tr h="2427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Existence</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Exists when the function or block in which it is declared is entered. Ceases to exist when the control returns from the function or the block in which it was declared</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Exists throughout the execution of the program</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Exists when the function or block in which it is declared is entered. Ceases to exist when the control returns from the function or the block in which it was declared</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Local: Retains value between function calls or block entries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Global: Preserves value in program files</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r>
              <a:tr h="625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Default value</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Garbage</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Zero</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993300"/>
                          </a:solidFill>
                          <a:effectLst/>
                          <a:latin typeface="Times New Roman" pitchFamily="18" charset="0"/>
                          <a:cs typeface="Times New Roman" pitchFamily="18" charset="0"/>
                        </a:rPr>
                        <a:t>Garbage</a:t>
                      </a:r>
                      <a:endParaRPr kumimoji="0" lang="en-US" sz="18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993300"/>
                          </a:solidFill>
                          <a:effectLst/>
                          <a:latin typeface="Times New Roman" pitchFamily="18" charset="0"/>
                          <a:cs typeface="Times New Roman" pitchFamily="18" charset="0"/>
                        </a:rPr>
                        <a:t>Zero</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993300"/>
                      </a:solidFill>
                      <a:prstDash val="solid"/>
                      <a:round/>
                      <a:headEnd type="none" w="med" len="med"/>
                      <a:tailEnd type="none" w="med" len="med"/>
                    </a:lnL>
                    <a:lnR w="254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0"/>
            <a:ext cx="4343400" cy="7478970"/>
          </a:xfrm>
          <a:prstGeom prst="rect">
            <a:avLst/>
          </a:prstGeom>
        </p:spPr>
        <p:txBody>
          <a:bodyPr wrap="square">
            <a:spAutoFit/>
          </a:bodyPr>
          <a:lstStyle/>
          <a:p>
            <a:r>
              <a:rPr lang="en-US" sz="2400" b="1" dirty="0" smtClean="0"/>
              <a:t>EXAMPLE OF STATIC STORAGE CLASS</a:t>
            </a:r>
          </a:p>
          <a:p>
            <a:r>
              <a:rPr lang="en-US" sz="2400" b="1" dirty="0" smtClean="0"/>
              <a:t>main( ) </a:t>
            </a:r>
          </a:p>
          <a:p>
            <a:r>
              <a:rPr lang="en-US" sz="2400" b="1" dirty="0" smtClean="0"/>
              <a:t>{ </a:t>
            </a:r>
          </a:p>
          <a:p>
            <a:r>
              <a:rPr lang="en-US" sz="2400" b="1" dirty="0" smtClean="0"/>
              <a:t>increment( ) ; </a:t>
            </a:r>
          </a:p>
          <a:p>
            <a:r>
              <a:rPr lang="en-US" sz="2400" b="1" dirty="0" smtClean="0"/>
              <a:t>increment( ) ; </a:t>
            </a:r>
          </a:p>
          <a:p>
            <a:r>
              <a:rPr lang="en-US" sz="2400" b="1" dirty="0" smtClean="0"/>
              <a:t>increment( ) ; </a:t>
            </a:r>
          </a:p>
          <a:p>
            <a:r>
              <a:rPr lang="en-US" sz="2400" b="1" dirty="0" smtClean="0"/>
              <a:t>} </a:t>
            </a:r>
          </a:p>
          <a:p>
            <a:r>
              <a:rPr lang="en-US" sz="2400" b="1" dirty="0" smtClean="0"/>
              <a:t>increment( ) </a:t>
            </a:r>
          </a:p>
          <a:p>
            <a:r>
              <a:rPr lang="en-US" sz="2400" b="1" dirty="0" smtClean="0"/>
              <a:t>{</a:t>
            </a:r>
          </a:p>
          <a:p>
            <a:r>
              <a:rPr lang="en-US" sz="2400" b="1" dirty="0" smtClean="0"/>
              <a:t> static </a:t>
            </a:r>
            <a:r>
              <a:rPr lang="en-US" sz="2400" b="1" dirty="0" err="1" smtClean="0"/>
              <a:t>int</a:t>
            </a:r>
            <a:r>
              <a:rPr lang="en-US" sz="2400" b="1" dirty="0" smtClean="0"/>
              <a:t> </a:t>
            </a:r>
            <a:r>
              <a:rPr lang="en-US" sz="2400" b="1" dirty="0" err="1" smtClean="0"/>
              <a:t>i</a:t>
            </a:r>
            <a:r>
              <a:rPr lang="en-US" sz="2400" b="1" dirty="0" smtClean="0"/>
              <a:t> = 1 ; </a:t>
            </a:r>
          </a:p>
          <a:p>
            <a:r>
              <a:rPr lang="en-US" sz="2400" b="1" dirty="0" err="1" smtClean="0"/>
              <a:t>printf</a:t>
            </a:r>
            <a:r>
              <a:rPr lang="en-US" sz="2400" b="1" dirty="0" smtClean="0"/>
              <a:t> ( "%d\n", </a:t>
            </a:r>
            <a:r>
              <a:rPr lang="en-US" sz="2400" b="1" dirty="0" err="1" smtClean="0"/>
              <a:t>i</a:t>
            </a:r>
            <a:r>
              <a:rPr lang="en-US" sz="2400" b="1" dirty="0" smtClean="0"/>
              <a:t> ) ; </a:t>
            </a:r>
          </a:p>
          <a:p>
            <a:r>
              <a:rPr lang="en-US" sz="2400" b="1" dirty="0" err="1" smtClean="0"/>
              <a:t>i</a:t>
            </a:r>
            <a:r>
              <a:rPr lang="en-US" sz="2400" b="1" dirty="0" smtClean="0"/>
              <a:t> = </a:t>
            </a:r>
            <a:r>
              <a:rPr lang="en-US" sz="2400" b="1" dirty="0" err="1" smtClean="0"/>
              <a:t>i</a:t>
            </a:r>
            <a:r>
              <a:rPr lang="en-US" sz="2400" b="1" dirty="0" smtClean="0"/>
              <a:t> + 1 ; </a:t>
            </a:r>
          </a:p>
          <a:p>
            <a:r>
              <a:rPr lang="en-US" sz="2400" b="1" dirty="0" smtClean="0"/>
              <a:t>} </a:t>
            </a:r>
          </a:p>
          <a:p>
            <a:r>
              <a:rPr lang="en-US" sz="2400" b="1" dirty="0" smtClean="0"/>
              <a:t>OUTPUT</a:t>
            </a:r>
          </a:p>
          <a:p>
            <a:r>
              <a:rPr lang="en-US" sz="2400" b="1" dirty="0" smtClean="0"/>
              <a:t>1</a:t>
            </a:r>
          </a:p>
          <a:p>
            <a:r>
              <a:rPr lang="en-US" sz="2400" b="1" dirty="0" smtClean="0"/>
              <a:t>2</a:t>
            </a:r>
          </a:p>
          <a:p>
            <a:r>
              <a:rPr lang="en-US" sz="2400" b="1" dirty="0" smtClean="0"/>
              <a:t>3</a:t>
            </a:r>
          </a:p>
          <a:p>
            <a:endParaRPr lang="en-US" sz="2400" b="1" dirty="0" smtClean="0"/>
          </a:p>
          <a:p>
            <a:endParaRPr lang="en-US" sz="2400" b="1" dirty="0" smtClean="0"/>
          </a:p>
        </p:txBody>
      </p:sp>
      <p:sp>
        <p:nvSpPr>
          <p:cNvPr id="7" name="Rectangle 6"/>
          <p:cNvSpPr/>
          <p:nvPr/>
        </p:nvSpPr>
        <p:spPr>
          <a:xfrm>
            <a:off x="4343400" y="0"/>
            <a:ext cx="4572000" cy="6740307"/>
          </a:xfrm>
          <a:prstGeom prst="rect">
            <a:avLst/>
          </a:prstGeom>
        </p:spPr>
        <p:txBody>
          <a:bodyPr wrap="square">
            <a:spAutoFit/>
          </a:bodyPr>
          <a:lstStyle/>
          <a:p>
            <a:r>
              <a:rPr lang="en-US" sz="2400" b="1" dirty="0" smtClean="0"/>
              <a:t>EXAMPLE OF AUTOMATIC STORAGR CLASS </a:t>
            </a:r>
            <a:r>
              <a:rPr lang="en-US" sz="2400" dirty="0" smtClean="0"/>
              <a:t>main( ) </a:t>
            </a:r>
          </a:p>
          <a:p>
            <a:r>
              <a:rPr lang="en-US" sz="2400" dirty="0" smtClean="0"/>
              <a:t>{</a:t>
            </a:r>
          </a:p>
          <a:p>
            <a:r>
              <a:rPr lang="en-US" sz="2400" dirty="0" smtClean="0"/>
              <a:t> increment( ) ;</a:t>
            </a:r>
          </a:p>
          <a:p>
            <a:r>
              <a:rPr lang="en-US" sz="2400" dirty="0" smtClean="0"/>
              <a:t> increment( ) ;</a:t>
            </a:r>
          </a:p>
          <a:p>
            <a:r>
              <a:rPr lang="en-US" sz="2400" dirty="0" smtClean="0"/>
              <a:t> increment( ) ;</a:t>
            </a:r>
          </a:p>
          <a:p>
            <a:r>
              <a:rPr lang="en-US" sz="2400" dirty="0" smtClean="0"/>
              <a:t> } </a:t>
            </a:r>
          </a:p>
          <a:p>
            <a:r>
              <a:rPr lang="en-US" sz="2400" dirty="0" smtClean="0"/>
              <a:t>increment( ) </a:t>
            </a:r>
          </a:p>
          <a:p>
            <a:r>
              <a:rPr lang="en-US" sz="2400" dirty="0" smtClean="0"/>
              <a:t>{</a:t>
            </a:r>
          </a:p>
          <a:p>
            <a:r>
              <a:rPr lang="en-US" sz="2400" dirty="0" smtClean="0"/>
              <a:t> auto </a:t>
            </a:r>
            <a:r>
              <a:rPr lang="en-US" sz="2400" dirty="0" err="1" smtClean="0"/>
              <a:t>int</a:t>
            </a:r>
            <a:r>
              <a:rPr lang="en-US" sz="2400" dirty="0" smtClean="0"/>
              <a:t> </a:t>
            </a:r>
            <a:r>
              <a:rPr lang="en-US" sz="2400" dirty="0" err="1" smtClean="0"/>
              <a:t>i</a:t>
            </a:r>
            <a:r>
              <a:rPr lang="en-US" sz="2400" dirty="0" smtClean="0"/>
              <a:t> = 1 ;</a:t>
            </a:r>
          </a:p>
          <a:p>
            <a:r>
              <a:rPr lang="en-US" sz="2400" dirty="0" smtClean="0"/>
              <a:t> </a:t>
            </a:r>
            <a:r>
              <a:rPr lang="en-US" sz="2400" dirty="0" err="1" smtClean="0"/>
              <a:t>printf</a:t>
            </a:r>
            <a:r>
              <a:rPr lang="en-US" sz="2400" dirty="0" smtClean="0"/>
              <a:t> ( "%d\n", </a:t>
            </a:r>
            <a:r>
              <a:rPr lang="en-US" sz="2400" dirty="0" err="1" smtClean="0"/>
              <a:t>i</a:t>
            </a:r>
            <a:r>
              <a:rPr lang="en-US" sz="2400" dirty="0" smtClean="0"/>
              <a:t> ) ; </a:t>
            </a:r>
          </a:p>
          <a:p>
            <a:r>
              <a:rPr lang="en-US" sz="2400" dirty="0" err="1" smtClean="0"/>
              <a:t>i</a:t>
            </a:r>
            <a:r>
              <a:rPr lang="en-US" sz="2400" dirty="0" smtClean="0"/>
              <a:t> = </a:t>
            </a:r>
            <a:r>
              <a:rPr lang="en-US" sz="2400" dirty="0" err="1" smtClean="0"/>
              <a:t>i</a:t>
            </a:r>
            <a:r>
              <a:rPr lang="en-US" sz="2400" dirty="0" smtClean="0"/>
              <a:t> + 1 ; </a:t>
            </a:r>
          </a:p>
          <a:p>
            <a:r>
              <a:rPr lang="en-US" sz="2400" dirty="0" smtClean="0"/>
              <a:t>} </a:t>
            </a:r>
          </a:p>
          <a:p>
            <a:r>
              <a:rPr lang="en-US" sz="2400" dirty="0" smtClean="0"/>
              <a:t>OUTPUT  </a:t>
            </a:r>
          </a:p>
          <a:p>
            <a:r>
              <a:rPr lang="en-US" sz="2400" dirty="0" smtClean="0"/>
              <a:t>1</a:t>
            </a:r>
          </a:p>
          <a:p>
            <a:r>
              <a:rPr lang="en-US" sz="2400" dirty="0" smtClean="0"/>
              <a:t>1</a:t>
            </a:r>
          </a:p>
          <a:p>
            <a:r>
              <a:rPr lang="en-US" sz="2400" dirty="0" smtClean="0"/>
              <a:t>1</a:t>
            </a:r>
          </a:p>
          <a:p>
            <a:endParaRPr lang="en-US" sz="24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
            <a:ext cx="7086600" cy="7109639"/>
          </a:xfrm>
          <a:prstGeom prst="rect">
            <a:avLst/>
          </a:prstGeom>
        </p:spPr>
        <p:txBody>
          <a:bodyPr wrap="square">
            <a:spAutoFit/>
          </a:bodyPr>
          <a:lstStyle/>
          <a:p>
            <a:endParaRPr lang="en-US" sz="2000" dirty="0" smtClean="0"/>
          </a:p>
          <a:p>
            <a:r>
              <a:rPr lang="en-US" sz="2000" b="1" dirty="0" smtClean="0"/>
              <a:t>EXAMPLE OF EXTERN STORAGR CLASS</a:t>
            </a:r>
          </a:p>
          <a:p>
            <a:r>
              <a:rPr lang="en-US" sz="2000" b="1" dirty="0" smtClean="0"/>
              <a:t> </a:t>
            </a:r>
            <a:r>
              <a:rPr lang="en-US" sz="2000" dirty="0" err="1" smtClean="0"/>
              <a:t>int</a:t>
            </a:r>
            <a:r>
              <a:rPr lang="en-US" sz="2000" dirty="0" smtClean="0"/>
              <a:t> </a:t>
            </a:r>
            <a:r>
              <a:rPr lang="en-US" sz="2000" dirty="0" err="1" smtClean="0"/>
              <a:t>i</a:t>
            </a:r>
            <a:r>
              <a:rPr lang="en-US" sz="2000" dirty="0" smtClean="0"/>
              <a:t> ;</a:t>
            </a:r>
          </a:p>
          <a:p>
            <a:r>
              <a:rPr lang="en-US" sz="2000" dirty="0" smtClean="0"/>
              <a:t>void increment( )</a:t>
            </a:r>
          </a:p>
          <a:p>
            <a:r>
              <a:rPr lang="en-US" sz="2000" dirty="0" smtClean="0"/>
              <a:t>{</a:t>
            </a:r>
          </a:p>
          <a:p>
            <a:r>
              <a:rPr lang="en-US" sz="2000" dirty="0" err="1" smtClean="0"/>
              <a:t>i</a:t>
            </a:r>
            <a:r>
              <a:rPr lang="en-US" sz="2000" dirty="0" smtClean="0"/>
              <a:t> = </a:t>
            </a:r>
            <a:r>
              <a:rPr lang="en-US" sz="2000" dirty="0" err="1" smtClean="0"/>
              <a:t>i</a:t>
            </a:r>
            <a:r>
              <a:rPr lang="en-US" sz="2000" dirty="0" smtClean="0"/>
              <a:t> + 1 ;</a:t>
            </a:r>
          </a:p>
          <a:p>
            <a:r>
              <a:rPr lang="en-US" sz="2000" dirty="0" err="1" smtClean="0"/>
              <a:t>printf</a:t>
            </a:r>
            <a:r>
              <a:rPr lang="en-US" sz="2000" dirty="0" smtClean="0"/>
              <a:t> ( "\non incrementing </a:t>
            </a:r>
            <a:r>
              <a:rPr lang="en-US" sz="2000" dirty="0" err="1" smtClean="0"/>
              <a:t>i</a:t>
            </a:r>
            <a:r>
              <a:rPr lang="en-US" sz="2000" dirty="0" smtClean="0"/>
              <a:t> = %d", </a:t>
            </a:r>
            <a:r>
              <a:rPr lang="en-US" sz="2000" dirty="0" err="1" smtClean="0"/>
              <a:t>i</a:t>
            </a:r>
            <a:r>
              <a:rPr lang="en-US" sz="2000" dirty="0" smtClean="0"/>
              <a:t> ) ;</a:t>
            </a:r>
          </a:p>
          <a:p>
            <a:r>
              <a:rPr lang="en-US" sz="2000" dirty="0" smtClean="0"/>
              <a:t>}</a:t>
            </a:r>
          </a:p>
          <a:p>
            <a:r>
              <a:rPr lang="en-US" sz="2000" dirty="0" smtClean="0"/>
              <a:t>void decrement( )</a:t>
            </a:r>
          </a:p>
          <a:p>
            <a:r>
              <a:rPr lang="en-US" sz="2000" dirty="0" smtClean="0"/>
              <a:t>{</a:t>
            </a:r>
          </a:p>
          <a:p>
            <a:r>
              <a:rPr lang="en-US" sz="2000" dirty="0" err="1" smtClean="0"/>
              <a:t>i</a:t>
            </a:r>
            <a:r>
              <a:rPr lang="en-US" sz="2000" dirty="0" smtClean="0"/>
              <a:t> = </a:t>
            </a:r>
            <a:r>
              <a:rPr lang="en-US" sz="2000" dirty="0" err="1" smtClean="0"/>
              <a:t>i</a:t>
            </a:r>
            <a:r>
              <a:rPr lang="en-US" sz="2000" dirty="0" smtClean="0"/>
              <a:t> - 1 ;</a:t>
            </a:r>
          </a:p>
          <a:p>
            <a:r>
              <a:rPr lang="en-US" sz="2000" dirty="0" err="1" smtClean="0"/>
              <a:t>printf</a:t>
            </a:r>
            <a:r>
              <a:rPr lang="en-US" sz="2000" dirty="0" smtClean="0"/>
              <a:t> ( "\non decrementing </a:t>
            </a:r>
            <a:r>
              <a:rPr lang="en-US" sz="2000" dirty="0" err="1" smtClean="0"/>
              <a:t>i</a:t>
            </a:r>
            <a:r>
              <a:rPr lang="en-US" sz="2000" dirty="0" smtClean="0"/>
              <a:t> = %d", </a:t>
            </a:r>
            <a:r>
              <a:rPr lang="en-US" sz="2000" dirty="0" err="1" smtClean="0"/>
              <a:t>i</a:t>
            </a:r>
            <a:r>
              <a:rPr lang="en-US" sz="2000" dirty="0" smtClean="0"/>
              <a:t> ) ;</a:t>
            </a:r>
          </a:p>
          <a:p>
            <a:r>
              <a:rPr lang="en-US" sz="2000" dirty="0" smtClean="0"/>
              <a:t>}</a:t>
            </a:r>
          </a:p>
          <a:p>
            <a:r>
              <a:rPr lang="en-US" sz="2000" dirty="0" smtClean="0"/>
              <a:t>void main( )</a:t>
            </a:r>
          </a:p>
          <a:p>
            <a:r>
              <a:rPr lang="en-US" sz="2000" dirty="0" smtClean="0"/>
              <a:t>{</a:t>
            </a:r>
          </a:p>
          <a:p>
            <a:r>
              <a:rPr lang="en-US" sz="2000" dirty="0" err="1" smtClean="0"/>
              <a:t>clrscr</a:t>
            </a:r>
            <a:r>
              <a:rPr lang="en-US" sz="2000" dirty="0" smtClean="0"/>
              <a:t>();</a:t>
            </a:r>
          </a:p>
          <a:p>
            <a:r>
              <a:rPr lang="en-US" sz="2000" dirty="0" err="1" smtClean="0"/>
              <a:t>printf</a:t>
            </a:r>
            <a:r>
              <a:rPr lang="en-US" sz="2000" dirty="0" smtClean="0"/>
              <a:t> ( "\</a:t>
            </a:r>
            <a:r>
              <a:rPr lang="en-US" sz="2000" dirty="0" err="1" smtClean="0"/>
              <a:t>ni</a:t>
            </a:r>
            <a:r>
              <a:rPr lang="en-US" sz="2000" dirty="0" smtClean="0"/>
              <a:t> = %d", </a:t>
            </a:r>
            <a:r>
              <a:rPr lang="en-US" sz="2000" dirty="0" err="1" smtClean="0"/>
              <a:t>i</a:t>
            </a:r>
            <a:r>
              <a:rPr lang="en-US" sz="2000" dirty="0" smtClean="0"/>
              <a:t> ) ;</a:t>
            </a:r>
          </a:p>
          <a:p>
            <a:r>
              <a:rPr lang="en-US" sz="2000" dirty="0" smtClean="0"/>
              <a:t>increment( ) ;</a:t>
            </a:r>
          </a:p>
          <a:p>
            <a:r>
              <a:rPr lang="en-US" sz="2000" dirty="0" smtClean="0"/>
              <a:t>increment( ) ;</a:t>
            </a:r>
          </a:p>
          <a:p>
            <a:r>
              <a:rPr lang="en-US" sz="2000" dirty="0" smtClean="0"/>
              <a:t>decrement( ) ;</a:t>
            </a:r>
          </a:p>
          <a:p>
            <a:r>
              <a:rPr lang="en-US" sz="2000" dirty="0" smtClean="0"/>
              <a:t>decrement( ) ;</a:t>
            </a:r>
          </a:p>
          <a:p>
            <a:r>
              <a:rPr lang="en-US" sz="2000" dirty="0" err="1" smtClean="0"/>
              <a:t>getch</a:t>
            </a:r>
            <a:r>
              <a:rPr lang="en-US" sz="2000" dirty="0" smtClean="0"/>
              <a:t>();</a:t>
            </a:r>
          </a:p>
          <a:p>
            <a:r>
              <a:rPr lang="en-US" sz="2000" dirty="0" smtClean="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219200"/>
            <a:ext cx="8305800" cy="44627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tx1"/>
                </a:solidFill>
                <a:effectLst/>
                <a:latin typeface="+mj-lt"/>
                <a:cs typeface="Arial" pitchFamily="34" charset="0"/>
              </a:rPr>
              <a:t>Use of extern </a:t>
            </a:r>
            <a:endParaRPr kumimoji="0" lang="en-US" sz="2800" b="1" i="0" u="sng"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mj-lt"/>
                <a:cs typeface="Arial" pitchFamily="34" charset="0"/>
              </a:rPr>
              <a:t>When </a:t>
            </a:r>
            <a:r>
              <a:rPr lang="en-US" sz="2800" dirty="0" smtClean="0">
                <a:latin typeface="+mj-lt"/>
                <a:cs typeface="Arial" pitchFamily="34" charset="0"/>
              </a:rPr>
              <a:t>we </a:t>
            </a:r>
            <a:r>
              <a:rPr kumimoji="0" lang="en-US" sz="2800" b="0" i="0" u="none" strike="noStrike" cap="none" normalizeH="0" baseline="0" dirty="0" smtClean="0">
                <a:ln>
                  <a:noFill/>
                </a:ln>
                <a:solidFill>
                  <a:schemeClr val="tx1"/>
                </a:solidFill>
                <a:effectLst/>
                <a:latin typeface="+mj-lt"/>
                <a:cs typeface="Arial" pitchFamily="34" charset="0"/>
              </a:rPr>
              <a:t>have multiple files and we define a global variable or function, which will also be used in other files, then </a:t>
            </a:r>
            <a:r>
              <a:rPr kumimoji="0" lang="en-US" sz="2800" b="0" i="1" u="none" strike="noStrike" cap="none" normalizeH="0" baseline="0" dirty="0" smtClean="0">
                <a:ln>
                  <a:noFill/>
                </a:ln>
                <a:solidFill>
                  <a:schemeClr val="tx1"/>
                </a:solidFill>
                <a:effectLst/>
                <a:latin typeface="+mj-lt"/>
                <a:cs typeface="Arial" pitchFamily="34" charset="0"/>
              </a:rPr>
              <a:t>extern</a:t>
            </a:r>
            <a:r>
              <a:rPr kumimoji="0" lang="en-US" sz="2800" b="0" i="0" u="none" strike="noStrike" cap="none" normalizeH="0" baseline="0" dirty="0" smtClean="0">
                <a:ln>
                  <a:noFill/>
                </a:ln>
                <a:solidFill>
                  <a:schemeClr val="tx1"/>
                </a:solidFill>
                <a:effectLst/>
                <a:latin typeface="+mj-lt"/>
                <a:cs typeface="Arial" pitchFamily="34" charset="0"/>
              </a:rPr>
              <a:t> will be used in another file to provide the reference of defined variable or function. E</a:t>
            </a:r>
            <a:r>
              <a:rPr kumimoji="0" lang="en-US" sz="2800" b="0" i="1" u="none" strike="noStrike" cap="none" normalizeH="0" baseline="0" dirty="0" smtClean="0">
                <a:ln>
                  <a:noFill/>
                </a:ln>
                <a:solidFill>
                  <a:schemeClr val="tx1"/>
                </a:solidFill>
                <a:effectLst/>
                <a:latin typeface="+mj-lt"/>
                <a:cs typeface="Arial" pitchFamily="34" charset="0"/>
              </a:rPr>
              <a:t>xtern</a:t>
            </a:r>
            <a:r>
              <a:rPr kumimoji="0" lang="en-US" sz="2800" b="0" i="0" u="none" strike="noStrike" cap="none" normalizeH="0" baseline="0" dirty="0" smtClean="0">
                <a:ln>
                  <a:noFill/>
                </a:ln>
                <a:solidFill>
                  <a:schemeClr val="tx1"/>
                </a:solidFill>
                <a:effectLst/>
                <a:latin typeface="+mj-lt"/>
                <a:cs typeface="Arial" pitchFamily="34" charset="0"/>
              </a:rPr>
              <a:t> is used to declare a global variable or function in another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mj-lt"/>
                <a:cs typeface="Arial" pitchFamily="34" charset="0"/>
              </a:rPr>
              <a:t>The extern modifier is most commonly used when there are two or more files sharing the same global variables or functions as explained</a:t>
            </a:r>
            <a:r>
              <a:rPr kumimoji="0" lang="en-US" sz="2800" b="0" i="0" u="none" strike="noStrike" cap="none" normalizeH="0" dirty="0" smtClean="0">
                <a:ln>
                  <a:noFill/>
                </a:ln>
                <a:solidFill>
                  <a:schemeClr val="tx1"/>
                </a:solidFill>
                <a:effectLst/>
                <a:latin typeface="+mj-lt"/>
                <a:cs typeface="Arial" pitchFamily="34" charset="0"/>
              </a:rPr>
              <a:t> .</a:t>
            </a:r>
            <a:endParaRPr kumimoji="0" lang="en-US" sz="28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3505200" cy="3046988"/>
          </a:xfrm>
          <a:prstGeom prst="rect">
            <a:avLst/>
          </a:prstGeom>
        </p:spPr>
        <p:txBody>
          <a:bodyPr wrap="square">
            <a:spAutoFit/>
          </a:bodyPr>
          <a:lstStyle/>
          <a:p>
            <a:pPr lvl="0" eaLnBrk="0" fontAlgn="base" hangingPunct="0">
              <a:spcBef>
                <a:spcPct val="0"/>
              </a:spcBef>
              <a:spcAft>
                <a:spcPct val="0"/>
              </a:spcAft>
            </a:pPr>
            <a:r>
              <a:rPr lang="en-US" sz="2400" b="1" dirty="0" smtClean="0">
                <a:cs typeface="Arial" pitchFamily="34" charset="0"/>
              </a:rPr>
              <a:t>First File: </a:t>
            </a:r>
            <a:r>
              <a:rPr lang="en-US" sz="2400" b="1" dirty="0" err="1" smtClean="0">
                <a:cs typeface="Arial" pitchFamily="34" charset="0"/>
              </a:rPr>
              <a:t>main.c</a:t>
            </a:r>
            <a:endParaRPr lang="en-US" sz="2400" dirty="0" smtClean="0">
              <a:cs typeface="Arial" pitchFamily="34" charset="0"/>
            </a:endParaRPr>
          </a:p>
          <a:p>
            <a:pPr lvl="0" eaLnBrk="0" fontAlgn="base" hangingPunct="0">
              <a:spcBef>
                <a:spcPct val="0"/>
              </a:spcBef>
              <a:spcAft>
                <a:spcPct val="0"/>
              </a:spcAft>
            </a:pPr>
            <a:r>
              <a:rPr lang="en-US" sz="2400" dirty="0" smtClean="0">
                <a:cs typeface="Arial" pitchFamily="34" charset="0"/>
              </a:rPr>
              <a:t>#include &lt;</a:t>
            </a:r>
            <a:r>
              <a:rPr lang="en-US" sz="2400" dirty="0" err="1" smtClean="0">
                <a:cs typeface="Arial" pitchFamily="34" charset="0"/>
              </a:rPr>
              <a:t>stdio.h</a:t>
            </a:r>
            <a:r>
              <a:rPr lang="en-US" sz="2400" dirty="0" smtClean="0">
                <a:cs typeface="Arial" pitchFamily="34" charset="0"/>
              </a:rPr>
              <a:t>&gt; </a:t>
            </a:r>
          </a:p>
          <a:p>
            <a:pPr lvl="0" eaLnBrk="0" fontAlgn="base" hangingPunct="0">
              <a:spcBef>
                <a:spcPct val="0"/>
              </a:spcBef>
              <a:spcAft>
                <a:spcPct val="0"/>
              </a:spcAft>
            </a:pPr>
            <a:r>
              <a:rPr lang="en-US" sz="2400" dirty="0" err="1" smtClean="0">
                <a:cs typeface="Arial" pitchFamily="34" charset="0"/>
              </a:rPr>
              <a:t>int</a:t>
            </a:r>
            <a:r>
              <a:rPr lang="en-US" sz="2400" dirty="0" smtClean="0">
                <a:cs typeface="Arial" pitchFamily="34" charset="0"/>
              </a:rPr>
              <a:t> count ; </a:t>
            </a:r>
          </a:p>
          <a:p>
            <a:pPr lvl="0" eaLnBrk="0" fontAlgn="base" hangingPunct="0">
              <a:spcBef>
                <a:spcPct val="0"/>
              </a:spcBef>
              <a:spcAft>
                <a:spcPct val="0"/>
              </a:spcAft>
            </a:pPr>
            <a:r>
              <a:rPr lang="en-US" sz="2400" dirty="0" smtClean="0">
                <a:cs typeface="Arial" pitchFamily="34" charset="0"/>
              </a:rPr>
              <a:t>extern void </a:t>
            </a:r>
            <a:r>
              <a:rPr lang="en-US" sz="2400" dirty="0" err="1" smtClean="0">
                <a:cs typeface="Arial" pitchFamily="34" charset="0"/>
              </a:rPr>
              <a:t>write_extern</a:t>
            </a:r>
            <a:r>
              <a:rPr lang="en-US" sz="2400" dirty="0" smtClean="0">
                <a:cs typeface="Arial" pitchFamily="34" charset="0"/>
              </a:rPr>
              <a:t>(); </a:t>
            </a:r>
          </a:p>
          <a:p>
            <a:pPr lvl="0" eaLnBrk="0" fontAlgn="base" hangingPunct="0">
              <a:spcBef>
                <a:spcPct val="0"/>
              </a:spcBef>
              <a:spcAft>
                <a:spcPct val="0"/>
              </a:spcAft>
            </a:pPr>
            <a:r>
              <a:rPr lang="en-US" sz="2400" dirty="0" smtClean="0">
                <a:cs typeface="Arial" pitchFamily="34" charset="0"/>
              </a:rPr>
              <a:t>main()</a:t>
            </a:r>
          </a:p>
          <a:p>
            <a:pPr lvl="0" eaLnBrk="0" fontAlgn="base" hangingPunct="0">
              <a:spcBef>
                <a:spcPct val="0"/>
              </a:spcBef>
              <a:spcAft>
                <a:spcPct val="0"/>
              </a:spcAft>
            </a:pPr>
            <a:r>
              <a:rPr lang="en-US" sz="2400" dirty="0" smtClean="0">
                <a:cs typeface="Arial" pitchFamily="34" charset="0"/>
              </a:rPr>
              <a:t> { count = 5; </a:t>
            </a:r>
          </a:p>
          <a:p>
            <a:pPr lvl="0" eaLnBrk="0" fontAlgn="base" hangingPunct="0">
              <a:spcBef>
                <a:spcPct val="0"/>
              </a:spcBef>
              <a:spcAft>
                <a:spcPct val="0"/>
              </a:spcAft>
            </a:pPr>
            <a:r>
              <a:rPr lang="en-US" sz="2400" dirty="0" err="1" smtClean="0">
                <a:cs typeface="Arial" pitchFamily="34" charset="0"/>
              </a:rPr>
              <a:t>write_extern</a:t>
            </a:r>
            <a:r>
              <a:rPr lang="en-US" sz="2400" dirty="0" smtClean="0">
                <a:cs typeface="Arial" pitchFamily="34" charset="0"/>
              </a:rPr>
              <a:t>(); </a:t>
            </a:r>
          </a:p>
          <a:p>
            <a:pPr lvl="0" eaLnBrk="0" fontAlgn="base" hangingPunct="0">
              <a:spcBef>
                <a:spcPct val="0"/>
              </a:spcBef>
              <a:spcAft>
                <a:spcPct val="0"/>
              </a:spcAft>
            </a:pPr>
            <a:r>
              <a:rPr lang="en-US" sz="2400" dirty="0" smtClean="0">
                <a:cs typeface="Arial" pitchFamily="34" charset="0"/>
              </a:rPr>
              <a:t>} </a:t>
            </a:r>
          </a:p>
        </p:txBody>
      </p:sp>
      <p:sp>
        <p:nvSpPr>
          <p:cNvPr id="3" name="Rectangle 2"/>
          <p:cNvSpPr/>
          <p:nvPr/>
        </p:nvSpPr>
        <p:spPr>
          <a:xfrm>
            <a:off x="4267200" y="399871"/>
            <a:ext cx="4572000" cy="2677656"/>
          </a:xfrm>
          <a:prstGeom prst="rect">
            <a:avLst/>
          </a:prstGeom>
        </p:spPr>
        <p:txBody>
          <a:bodyPr>
            <a:spAutoFit/>
          </a:bodyPr>
          <a:lstStyle/>
          <a:p>
            <a:pPr lvl="0" eaLnBrk="0" fontAlgn="base" hangingPunct="0">
              <a:spcBef>
                <a:spcPct val="0"/>
              </a:spcBef>
              <a:spcAft>
                <a:spcPct val="0"/>
              </a:spcAft>
            </a:pPr>
            <a:r>
              <a:rPr lang="en-US" sz="2400" b="1" dirty="0" smtClean="0">
                <a:cs typeface="Arial" pitchFamily="34" charset="0"/>
              </a:rPr>
              <a:t>Second File: </a:t>
            </a:r>
            <a:r>
              <a:rPr lang="en-US" sz="2400" b="1" dirty="0" err="1" smtClean="0">
                <a:cs typeface="Arial" pitchFamily="34" charset="0"/>
              </a:rPr>
              <a:t>support.c</a:t>
            </a:r>
            <a:endParaRPr lang="en-US" sz="2400" dirty="0" smtClean="0">
              <a:cs typeface="Arial" pitchFamily="34" charset="0"/>
            </a:endParaRPr>
          </a:p>
          <a:p>
            <a:pPr lvl="0" eaLnBrk="0" fontAlgn="base" hangingPunct="0">
              <a:spcBef>
                <a:spcPct val="0"/>
              </a:spcBef>
              <a:spcAft>
                <a:spcPct val="0"/>
              </a:spcAft>
            </a:pPr>
            <a:r>
              <a:rPr lang="en-US" sz="2400" dirty="0" smtClean="0">
                <a:cs typeface="Arial" pitchFamily="34" charset="0"/>
              </a:rPr>
              <a:t>#include &lt;</a:t>
            </a:r>
            <a:r>
              <a:rPr lang="en-US" sz="2400" dirty="0" err="1" smtClean="0">
                <a:cs typeface="Arial" pitchFamily="34" charset="0"/>
              </a:rPr>
              <a:t>stdio.h</a:t>
            </a:r>
            <a:r>
              <a:rPr lang="en-US" sz="2400" dirty="0" smtClean="0">
                <a:cs typeface="Arial" pitchFamily="34" charset="0"/>
              </a:rPr>
              <a:t>&gt; </a:t>
            </a:r>
          </a:p>
          <a:p>
            <a:pPr lvl="0" eaLnBrk="0" fontAlgn="base" hangingPunct="0">
              <a:spcBef>
                <a:spcPct val="0"/>
              </a:spcBef>
              <a:spcAft>
                <a:spcPct val="0"/>
              </a:spcAft>
            </a:pPr>
            <a:r>
              <a:rPr lang="en-US" sz="2400" dirty="0" smtClean="0">
                <a:cs typeface="Arial" pitchFamily="34" charset="0"/>
              </a:rPr>
              <a:t>extern </a:t>
            </a:r>
            <a:r>
              <a:rPr lang="en-US" sz="2400" dirty="0" err="1" smtClean="0">
                <a:cs typeface="Arial" pitchFamily="34" charset="0"/>
              </a:rPr>
              <a:t>int</a:t>
            </a:r>
            <a:r>
              <a:rPr lang="en-US" sz="2400" dirty="0" smtClean="0">
                <a:cs typeface="Arial" pitchFamily="34" charset="0"/>
              </a:rPr>
              <a:t> count; </a:t>
            </a:r>
          </a:p>
          <a:p>
            <a:pPr lvl="0" eaLnBrk="0" fontAlgn="base" hangingPunct="0">
              <a:spcBef>
                <a:spcPct val="0"/>
              </a:spcBef>
              <a:spcAft>
                <a:spcPct val="0"/>
              </a:spcAft>
            </a:pPr>
            <a:r>
              <a:rPr lang="en-US" sz="2400" dirty="0" smtClean="0">
                <a:cs typeface="Arial" pitchFamily="34" charset="0"/>
              </a:rPr>
              <a:t>void </a:t>
            </a:r>
            <a:r>
              <a:rPr lang="en-US" sz="2400" dirty="0" err="1" smtClean="0">
                <a:cs typeface="Arial" pitchFamily="34" charset="0"/>
              </a:rPr>
              <a:t>write_extern</a:t>
            </a:r>
            <a:r>
              <a:rPr lang="en-US" sz="2400" dirty="0" smtClean="0">
                <a:cs typeface="Arial" pitchFamily="34" charset="0"/>
              </a:rPr>
              <a:t>(void) </a:t>
            </a:r>
          </a:p>
          <a:p>
            <a:pPr lvl="0" eaLnBrk="0" fontAlgn="base" hangingPunct="0">
              <a:spcBef>
                <a:spcPct val="0"/>
              </a:spcBef>
              <a:spcAft>
                <a:spcPct val="0"/>
              </a:spcAft>
            </a:pPr>
            <a:r>
              <a:rPr lang="en-US" sz="2400" dirty="0" smtClean="0">
                <a:cs typeface="Arial" pitchFamily="34" charset="0"/>
              </a:rPr>
              <a:t>{</a:t>
            </a:r>
          </a:p>
          <a:p>
            <a:pPr lvl="0" eaLnBrk="0" fontAlgn="base" hangingPunct="0">
              <a:spcBef>
                <a:spcPct val="0"/>
              </a:spcBef>
              <a:spcAft>
                <a:spcPct val="0"/>
              </a:spcAft>
            </a:pPr>
            <a:r>
              <a:rPr lang="en-US" sz="2400" dirty="0" smtClean="0">
                <a:cs typeface="Arial" pitchFamily="34" charset="0"/>
              </a:rPr>
              <a:t> </a:t>
            </a:r>
            <a:r>
              <a:rPr lang="en-US" sz="2400" dirty="0" err="1" smtClean="0">
                <a:cs typeface="Arial" pitchFamily="34" charset="0"/>
              </a:rPr>
              <a:t>printf</a:t>
            </a:r>
            <a:r>
              <a:rPr lang="en-US" sz="2400" dirty="0" smtClean="0">
                <a:cs typeface="Arial" pitchFamily="34" charset="0"/>
              </a:rPr>
              <a:t>("count is %d\n", count); </a:t>
            </a:r>
          </a:p>
          <a:p>
            <a:pPr lvl="0" eaLnBrk="0" fontAlgn="base" hangingPunct="0">
              <a:spcBef>
                <a:spcPct val="0"/>
              </a:spcBef>
              <a:spcAft>
                <a:spcPct val="0"/>
              </a:spcAft>
            </a:pPr>
            <a:r>
              <a:rPr lang="en-US" sz="2400" dirty="0" smtClean="0">
                <a:cs typeface="Arial" pitchFamily="34" charset="0"/>
              </a:rPr>
              <a:t>} </a:t>
            </a:r>
          </a:p>
        </p:txBody>
      </p:sp>
      <p:sp>
        <p:nvSpPr>
          <p:cNvPr id="4" name="Rectangle 3"/>
          <p:cNvSpPr/>
          <p:nvPr/>
        </p:nvSpPr>
        <p:spPr>
          <a:xfrm>
            <a:off x="228600" y="3597057"/>
            <a:ext cx="8393723" cy="3108543"/>
          </a:xfrm>
          <a:prstGeom prst="rect">
            <a:avLst/>
          </a:prstGeom>
        </p:spPr>
        <p:txBody>
          <a:bodyPr wrap="square">
            <a:spAutoFit/>
          </a:bodyPr>
          <a:lstStyle/>
          <a:p>
            <a:pPr lvl="0" algn="just" eaLnBrk="0" fontAlgn="base" hangingPunct="0">
              <a:spcBef>
                <a:spcPct val="0"/>
              </a:spcBef>
              <a:spcAft>
                <a:spcPct val="0"/>
              </a:spcAft>
            </a:pPr>
            <a:r>
              <a:rPr lang="en-US" sz="2800" dirty="0" smtClean="0">
                <a:cs typeface="Arial" pitchFamily="34" charset="0"/>
              </a:rPr>
              <a:t>Here, </a:t>
            </a:r>
            <a:r>
              <a:rPr lang="en-US" sz="2800" i="1" dirty="0" smtClean="0">
                <a:cs typeface="Arial" pitchFamily="34" charset="0"/>
              </a:rPr>
              <a:t>extern</a:t>
            </a:r>
            <a:r>
              <a:rPr lang="en-US" sz="2800" dirty="0" smtClean="0">
                <a:cs typeface="Arial" pitchFamily="34" charset="0"/>
              </a:rPr>
              <a:t> is being used to declare </a:t>
            </a:r>
            <a:r>
              <a:rPr lang="en-US" sz="2800" i="1" dirty="0" smtClean="0">
                <a:cs typeface="Arial" pitchFamily="34" charset="0"/>
              </a:rPr>
              <a:t>count</a:t>
            </a:r>
            <a:r>
              <a:rPr lang="en-US" sz="2800" dirty="0" smtClean="0">
                <a:cs typeface="Arial" pitchFamily="34" charset="0"/>
              </a:rPr>
              <a:t> in the second file, where as it has its definition in the first file, </a:t>
            </a:r>
            <a:r>
              <a:rPr lang="en-US" sz="2800" dirty="0" err="1" smtClean="0">
                <a:cs typeface="Arial" pitchFamily="34" charset="0"/>
              </a:rPr>
              <a:t>main.c</a:t>
            </a:r>
            <a:r>
              <a:rPr lang="en-US" sz="2800" dirty="0" smtClean="0">
                <a:cs typeface="Arial" pitchFamily="34" charset="0"/>
              </a:rPr>
              <a:t>. Now, compile these two files as follows −</a:t>
            </a:r>
          </a:p>
          <a:p>
            <a:pPr lvl="0" algn="just" eaLnBrk="0" fontAlgn="base" hangingPunct="0">
              <a:spcBef>
                <a:spcPct val="0"/>
              </a:spcBef>
              <a:spcAft>
                <a:spcPct val="0"/>
              </a:spcAft>
            </a:pPr>
            <a:r>
              <a:rPr lang="en-US" sz="2800" dirty="0" err="1" smtClean="0">
                <a:cs typeface="Arial" pitchFamily="34" charset="0"/>
              </a:rPr>
              <a:t>main.c</a:t>
            </a:r>
            <a:r>
              <a:rPr lang="en-US" sz="2800" dirty="0" smtClean="0">
                <a:cs typeface="Arial" pitchFamily="34" charset="0"/>
              </a:rPr>
              <a:t>  and </a:t>
            </a:r>
            <a:r>
              <a:rPr lang="en-US" sz="2800" dirty="0" err="1" smtClean="0">
                <a:cs typeface="Arial" pitchFamily="34" charset="0"/>
              </a:rPr>
              <a:t>support.c</a:t>
            </a:r>
            <a:r>
              <a:rPr lang="en-US" sz="2800" dirty="0" smtClean="0">
                <a:cs typeface="Arial" pitchFamily="34" charset="0"/>
              </a:rPr>
              <a:t> </a:t>
            </a:r>
          </a:p>
          <a:p>
            <a:pPr lvl="0" algn="just" eaLnBrk="0" fontAlgn="base" hangingPunct="0">
              <a:spcBef>
                <a:spcPct val="0"/>
              </a:spcBef>
              <a:spcAft>
                <a:spcPct val="0"/>
              </a:spcAft>
            </a:pPr>
            <a:r>
              <a:rPr lang="en-US" sz="2800" dirty="0" smtClean="0">
                <a:cs typeface="Arial" pitchFamily="34" charset="0"/>
              </a:rPr>
              <a:t>When this program is executed, it produces the following result −</a:t>
            </a:r>
          </a:p>
          <a:p>
            <a:pPr lvl="0" algn="just" eaLnBrk="0" fontAlgn="base" hangingPunct="0">
              <a:spcBef>
                <a:spcPct val="0"/>
              </a:spcBef>
              <a:spcAft>
                <a:spcPct val="0"/>
              </a:spcAft>
            </a:pPr>
            <a:r>
              <a:rPr lang="en-US" sz="2800" dirty="0" smtClean="0">
                <a:cs typeface="Arial" pitchFamily="34" charset="0"/>
              </a:rPr>
              <a:t>count is 5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57800" y="990600"/>
            <a:ext cx="3352800" cy="5693866"/>
          </a:xfrm>
          <a:prstGeom prst="rect">
            <a:avLst/>
          </a:prstGeom>
        </p:spPr>
        <p:txBody>
          <a:bodyPr wrap="square">
            <a:spAutoFit/>
          </a:bodyPr>
          <a:lstStyle/>
          <a:p>
            <a:r>
              <a:rPr lang="en-US" sz="2800" dirty="0" err="1" smtClean="0"/>
              <a:t>int</a:t>
            </a:r>
            <a:r>
              <a:rPr lang="en-US" sz="2800" dirty="0" smtClean="0"/>
              <a:t> x = 10 ;</a:t>
            </a:r>
          </a:p>
          <a:p>
            <a:r>
              <a:rPr lang="en-US" sz="2800" dirty="0" smtClean="0"/>
              <a:t>Void main( )</a:t>
            </a:r>
          </a:p>
          <a:p>
            <a:r>
              <a:rPr lang="en-US" sz="2800" dirty="0" smtClean="0"/>
              <a:t>{</a:t>
            </a:r>
          </a:p>
          <a:p>
            <a:r>
              <a:rPr lang="en-US" sz="2800" dirty="0" err="1" smtClean="0"/>
              <a:t>int</a:t>
            </a:r>
            <a:r>
              <a:rPr lang="en-US" sz="2800" dirty="0" smtClean="0"/>
              <a:t> x = 20 ;</a:t>
            </a:r>
          </a:p>
          <a:p>
            <a:r>
              <a:rPr lang="en-US" sz="2800" dirty="0" err="1" smtClean="0"/>
              <a:t>Clrscr</a:t>
            </a:r>
            <a:r>
              <a:rPr lang="en-US" sz="2800" dirty="0" smtClean="0"/>
              <a:t>();</a:t>
            </a:r>
          </a:p>
          <a:p>
            <a:r>
              <a:rPr lang="en-US" sz="2800" dirty="0" err="1" smtClean="0"/>
              <a:t>printf</a:t>
            </a:r>
            <a:r>
              <a:rPr lang="en-US" sz="2800" dirty="0" smtClean="0"/>
              <a:t> ( "\</a:t>
            </a:r>
            <a:r>
              <a:rPr lang="en-US" sz="2800" dirty="0" err="1" smtClean="0"/>
              <a:t>n%d</a:t>
            </a:r>
            <a:r>
              <a:rPr lang="en-US" sz="2800" dirty="0" smtClean="0"/>
              <a:t>", x ) ;</a:t>
            </a:r>
          </a:p>
          <a:p>
            <a:r>
              <a:rPr lang="en-US" sz="2800" dirty="0" smtClean="0"/>
              <a:t>display( ) ;</a:t>
            </a:r>
          </a:p>
          <a:p>
            <a:r>
              <a:rPr lang="en-US" sz="2800" dirty="0" err="1" smtClean="0"/>
              <a:t>getch</a:t>
            </a:r>
            <a:r>
              <a:rPr lang="en-US" sz="2800" dirty="0" smtClean="0"/>
              <a:t>();</a:t>
            </a:r>
          </a:p>
          <a:p>
            <a:r>
              <a:rPr lang="en-US" sz="2800" dirty="0" smtClean="0"/>
              <a:t>}</a:t>
            </a:r>
          </a:p>
          <a:p>
            <a:r>
              <a:rPr lang="en-US" sz="2800" dirty="0" smtClean="0"/>
              <a:t>display( )</a:t>
            </a:r>
          </a:p>
          <a:p>
            <a:r>
              <a:rPr lang="en-US" sz="2800" dirty="0" smtClean="0"/>
              <a:t>{</a:t>
            </a:r>
          </a:p>
          <a:p>
            <a:r>
              <a:rPr lang="en-US" sz="2800" dirty="0" err="1" smtClean="0"/>
              <a:t>printf</a:t>
            </a:r>
            <a:r>
              <a:rPr lang="en-US" sz="2800" dirty="0" smtClean="0"/>
              <a:t> ( "\</a:t>
            </a:r>
            <a:r>
              <a:rPr lang="en-US" sz="2800" dirty="0" err="1" smtClean="0"/>
              <a:t>n%d</a:t>
            </a:r>
            <a:r>
              <a:rPr lang="en-US" sz="2800" dirty="0" smtClean="0"/>
              <a:t>", x ) ;</a:t>
            </a:r>
          </a:p>
          <a:p>
            <a:r>
              <a:rPr lang="en-US" sz="2800" dirty="0" smtClean="0"/>
              <a:t>}</a:t>
            </a:r>
            <a:endParaRPr lang="en-US" sz="2800" dirty="0"/>
          </a:p>
        </p:txBody>
      </p:sp>
      <p:sp>
        <p:nvSpPr>
          <p:cNvPr id="5" name="Rectangle 4"/>
          <p:cNvSpPr/>
          <p:nvPr/>
        </p:nvSpPr>
        <p:spPr>
          <a:xfrm>
            <a:off x="228600" y="1066800"/>
            <a:ext cx="4572000" cy="4524315"/>
          </a:xfrm>
          <a:prstGeom prst="rect">
            <a:avLst/>
          </a:prstGeom>
        </p:spPr>
        <p:txBody>
          <a:bodyPr>
            <a:spAutoFit/>
          </a:bodyPr>
          <a:lstStyle/>
          <a:p>
            <a:r>
              <a:rPr lang="en-US" sz="3200" dirty="0" smtClean="0"/>
              <a:t>it’s the local variable that gets preference over the global variable. Hence the </a:t>
            </a:r>
            <a:r>
              <a:rPr lang="en-US" sz="3200" b="1" dirty="0" err="1" smtClean="0"/>
              <a:t>printf</a:t>
            </a:r>
            <a:r>
              <a:rPr lang="en-US" sz="3200" b="1" dirty="0" smtClean="0"/>
              <a:t>( ) outputs 20. When display( ) is called and control reaches the </a:t>
            </a:r>
            <a:r>
              <a:rPr lang="en-US" sz="3200" b="1" dirty="0" err="1" smtClean="0"/>
              <a:t>printf</a:t>
            </a:r>
            <a:r>
              <a:rPr lang="en-US" sz="3200" b="1" dirty="0" smtClean="0"/>
              <a:t>( ) this time the value of the global x, i.e. 10 gets printed. </a:t>
            </a:r>
            <a:endParaRPr lang="en-US" sz="3200" dirty="0"/>
          </a:p>
        </p:txBody>
      </p:sp>
      <p:sp>
        <p:nvSpPr>
          <p:cNvPr id="6" name="TextBox 5"/>
          <p:cNvSpPr txBox="1"/>
          <p:nvPr/>
        </p:nvSpPr>
        <p:spPr>
          <a:xfrm>
            <a:off x="838200" y="228600"/>
            <a:ext cx="6858000" cy="584775"/>
          </a:xfrm>
          <a:prstGeom prst="rect">
            <a:avLst/>
          </a:prstGeom>
          <a:noFill/>
        </p:spPr>
        <p:txBody>
          <a:bodyPr wrap="square" rtlCol="0">
            <a:spAutoFit/>
          </a:bodyPr>
          <a:lstStyle/>
          <a:p>
            <a:r>
              <a:rPr lang="en-US" sz="3200" b="1" dirty="0" smtClean="0"/>
              <a:t>Local V/S Global variable</a:t>
            </a:r>
            <a:endParaRPr lang="en-US" sz="32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822</Words>
  <Application>Microsoft Office PowerPoint</Application>
  <PresentationFormat>On-screen Show (4:3)</PresentationFormat>
  <Paragraphs>129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Lecture-22</vt:lpstr>
      <vt:lpstr>STORAGE CLASSES </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Lecture-22</dc:title>
  <dc:creator>bca</dc:creator>
  <cp:lastModifiedBy>Leena Gupta</cp:lastModifiedBy>
  <cp:revision>7</cp:revision>
  <dcterms:created xsi:type="dcterms:W3CDTF">2013-08-27T07:18:38Z</dcterms:created>
  <dcterms:modified xsi:type="dcterms:W3CDTF">2017-09-12T04:48:15Z</dcterms:modified>
</cp:coreProperties>
</file>