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8" r:id="rId4"/>
    <p:sldId id="259" r:id="rId5"/>
    <p:sldId id="260" r:id="rId6"/>
    <p:sldId id="262" r:id="rId7"/>
    <p:sldId id="261" r:id="rId8"/>
    <p:sldId id="263" r:id="rId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2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79149FDE-0650-4D86-B4A5-0CDB54E5F375}" type="datetimeFigureOut">
              <a:rPr lang="en-US" smtClean="0"/>
              <a:t>9/8/2014</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DCC1E910-E9BF-420C-9522-B378671EC3D9}" type="slidenum">
              <a:rPr lang="en-US" smtClean="0"/>
              <a:t>‹#›</a:t>
            </a:fld>
            <a:endParaRPr lang="en-US"/>
          </a:p>
        </p:txBody>
      </p:sp>
    </p:spTree>
    <p:extLst>
      <p:ext uri="{BB962C8B-B14F-4D97-AF65-F5344CB8AC3E}">
        <p14:creationId xmlns:p14="http://schemas.microsoft.com/office/powerpoint/2010/main" val="23866478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2BB21B-55FF-4D3E-B662-41CDF191D7A2}"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BB21B-55FF-4D3E-B662-41CDF191D7A2}"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BB21B-55FF-4D3E-B662-41CDF191D7A2}"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8BA49F4-F358-44A5-96FF-95FB2F14C0B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BB21B-55FF-4D3E-B662-41CDF191D7A2}"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BB21B-55FF-4D3E-B662-41CDF191D7A2}"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2BB21B-55FF-4D3E-B662-41CDF191D7A2}"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2BB21B-55FF-4D3E-B662-41CDF191D7A2}" type="datetimeFigureOut">
              <a:rPr lang="en-US" smtClean="0"/>
              <a:pPr/>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2BB21B-55FF-4D3E-B662-41CDF191D7A2}" type="datetimeFigureOut">
              <a:rPr lang="en-US" smtClean="0"/>
              <a:pPr/>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BB21B-55FF-4D3E-B662-41CDF191D7A2}" type="datetimeFigureOut">
              <a:rPr lang="en-US" smtClean="0"/>
              <a:pPr/>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BB21B-55FF-4D3E-B662-41CDF191D7A2}"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BB21B-55FF-4D3E-B662-41CDF191D7A2}"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B0701-AFCE-42B9-830F-29F50E4078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BB21B-55FF-4D3E-B662-41CDF191D7A2}" type="datetimeFigureOut">
              <a:rPr lang="en-US" smtClean="0"/>
              <a:pPr/>
              <a:t>9/8/2014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B0701-AFCE-42B9-830F-29F50E4078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6870700" cy="609600"/>
          </a:xfrm>
        </p:spPr>
        <p:txBody>
          <a:bodyPr/>
          <a:lstStyle/>
          <a:p>
            <a:r>
              <a:rPr lang="en-US" sz="2200" b="1" u="sng">
                <a:solidFill>
                  <a:schemeClr val="tx1"/>
                </a:solidFill>
              </a:rPr>
              <a:t>INTRODUCTION</a:t>
            </a:r>
          </a:p>
        </p:txBody>
      </p:sp>
      <p:sp>
        <p:nvSpPr>
          <p:cNvPr id="4099" name="Rectangle 3"/>
          <p:cNvSpPr>
            <a:spLocks noGrp="1" noChangeArrowheads="1"/>
          </p:cNvSpPr>
          <p:nvPr>
            <p:ph type="body" idx="1"/>
          </p:nvPr>
        </p:nvSpPr>
        <p:spPr>
          <a:xfrm>
            <a:off x="0" y="609600"/>
            <a:ext cx="9144000" cy="5943600"/>
          </a:xfrm>
        </p:spPr>
        <p:txBody>
          <a:bodyPr>
            <a:normAutofit/>
          </a:bodyPr>
          <a:lstStyle/>
          <a:p>
            <a:pPr>
              <a:lnSpc>
                <a:spcPct val="125000"/>
              </a:lnSpc>
              <a:buSzPct val="150000"/>
            </a:pPr>
            <a:r>
              <a:rPr lang="en-US" sz="1800" b="1" dirty="0"/>
              <a:t>An array is a collection of similar data elements. </a:t>
            </a:r>
          </a:p>
          <a:p>
            <a:pPr>
              <a:lnSpc>
                <a:spcPct val="125000"/>
              </a:lnSpc>
              <a:buSzPct val="150000"/>
            </a:pPr>
            <a:r>
              <a:rPr lang="en-US" sz="1800" b="1" dirty="0"/>
              <a:t>These data elements have the same data type. </a:t>
            </a:r>
          </a:p>
          <a:p>
            <a:pPr>
              <a:lnSpc>
                <a:spcPct val="125000"/>
              </a:lnSpc>
              <a:buSzPct val="150000"/>
            </a:pPr>
            <a:r>
              <a:rPr lang="en-US" sz="1800" b="1" dirty="0"/>
              <a:t>The elements of the array are stored in consecutive memory locations and are referenced by an index (also known as the subscript). </a:t>
            </a:r>
          </a:p>
          <a:p>
            <a:pPr>
              <a:lnSpc>
                <a:spcPct val="125000"/>
              </a:lnSpc>
              <a:buSzPct val="150000"/>
            </a:pPr>
            <a:r>
              <a:rPr lang="en-US" sz="1800" b="1" dirty="0"/>
              <a:t>Declaring an array means specifying three things:</a:t>
            </a:r>
          </a:p>
          <a:p>
            <a:pPr>
              <a:lnSpc>
                <a:spcPct val="125000"/>
              </a:lnSpc>
              <a:buSzPct val="150000"/>
              <a:buFontTx/>
              <a:buNone/>
            </a:pPr>
            <a:r>
              <a:rPr lang="en-US" sz="1800" b="1" dirty="0"/>
              <a:t>	The data type- what kind of values it can store ex, </a:t>
            </a:r>
            <a:r>
              <a:rPr lang="en-US" sz="1800" b="1" dirty="0" err="1"/>
              <a:t>int</a:t>
            </a:r>
            <a:r>
              <a:rPr lang="en-US" sz="1800" b="1" dirty="0"/>
              <a:t>, char, float</a:t>
            </a:r>
          </a:p>
          <a:p>
            <a:pPr>
              <a:lnSpc>
                <a:spcPct val="125000"/>
              </a:lnSpc>
              <a:buSzPct val="150000"/>
              <a:buFontTx/>
              <a:buNone/>
            </a:pPr>
            <a:r>
              <a:rPr lang="en-US" sz="1800" b="1" dirty="0"/>
              <a:t>	Name- to identify the array</a:t>
            </a:r>
          </a:p>
          <a:p>
            <a:pPr>
              <a:lnSpc>
                <a:spcPct val="125000"/>
              </a:lnSpc>
              <a:buSzPct val="150000"/>
              <a:buFontTx/>
              <a:buNone/>
            </a:pPr>
            <a:r>
              <a:rPr lang="en-US" sz="1800" b="1" dirty="0"/>
              <a:t>	The size- the maximum number of values that the array can hold</a:t>
            </a:r>
          </a:p>
          <a:p>
            <a:pPr>
              <a:lnSpc>
                <a:spcPct val="125000"/>
              </a:lnSpc>
              <a:buSzPct val="150000"/>
            </a:pPr>
            <a:r>
              <a:rPr lang="en-US" sz="1800" b="1" dirty="0"/>
              <a:t>Arrays are declared using the following syntax.</a:t>
            </a:r>
          </a:p>
          <a:p>
            <a:pPr>
              <a:lnSpc>
                <a:spcPct val="125000"/>
              </a:lnSpc>
              <a:buSzPct val="220000"/>
              <a:buFontTx/>
              <a:buNone/>
            </a:pPr>
            <a:r>
              <a:rPr lang="en-US" sz="1800" b="1" dirty="0"/>
              <a:t>		 type name[size];</a:t>
            </a:r>
          </a:p>
          <a:p>
            <a:pPr>
              <a:lnSpc>
                <a:spcPct val="90000"/>
              </a:lnSpc>
            </a:pPr>
            <a:endParaRPr lang="en-US" sz="1800" b="1" dirty="0"/>
          </a:p>
        </p:txBody>
      </p:sp>
      <p:graphicFrame>
        <p:nvGraphicFramePr>
          <p:cNvPr id="4100" name="Group 4"/>
          <p:cNvGraphicFramePr>
            <a:graphicFrameLocks noGrp="1"/>
          </p:cNvGraphicFramePr>
          <p:nvPr/>
        </p:nvGraphicFramePr>
        <p:xfrm>
          <a:off x="533400" y="4876800"/>
          <a:ext cx="7239000" cy="457200"/>
        </p:xfrm>
        <a:graphic>
          <a:graphicData uri="http://schemas.openxmlformats.org/drawingml/2006/table">
            <a:tbl>
              <a:tblPr/>
              <a:tblGrid>
                <a:gridCol w="852488"/>
                <a:gridCol w="708025"/>
                <a:gridCol w="708025"/>
                <a:gridCol w="712787"/>
                <a:gridCol w="708025"/>
                <a:gridCol w="711200"/>
                <a:gridCol w="709613"/>
                <a:gridCol w="708025"/>
                <a:gridCol w="712787"/>
                <a:gridCol w="708025"/>
              </a:tblGrid>
              <a:tr h="381000">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st</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nd</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rd</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4</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 </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 </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10</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th</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element</a:t>
                      </a:r>
                      <a:endParaRPr kumimoji="0" lang="en-US" sz="12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124" name="Rectangle 28"/>
          <p:cNvSpPr>
            <a:spLocks noChangeArrowheads="1"/>
          </p:cNvSpPr>
          <p:nvPr/>
        </p:nvSpPr>
        <p:spPr bwMode="auto">
          <a:xfrm>
            <a:off x="533400" y="5562600"/>
            <a:ext cx="7467600" cy="228600"/>
          </a:xfrm>
          <a:prstGeom prst="rect">
            <a:avLst/>
          </a:prstGeom>
          <a:noFill/>
          <a:ln w="9525">
            <a:noFill/>
            <a:miter lim="800000"/>
            <a:headEnd/>
            <a:tailEnd/>
          </a:ln>
          <a:effectLst/>
        </p:spPr>
        <p:txBody>
          <a:bodyPr anchor="ctr">
            <a:spAutoFit/>
          </a:bodyPr>
          <a:lstStyle/>
          <a:p>
            <a:r>
              <a:rPr lang="en-US" sz="900" b="1">
                <a:latin typeface="Comic Sans MS" pitchFamily="66" charset="0"/>
                <a:cs typeface="Times New Roman" pitchFamily="18" charset="0"/>
              </a:rPr>
              <a:t>marks[0] </a:t>
            </a:r>
            <a:r>
              <a:rPr lang="en-US" sz="900" b="1">
                <a:cs typeface="Times New Roman" pitchFamily="18" charset="0"/>
              </a:rPr>
              <a:t>           marks[1]        marks[2]      marks[3]         marks[4]     marks[5]      marks[6]           marks[7]         marks[8]       marks[9]</a:t>
            </a:r>
            <a:endParaRPr lang="en-US" b="1"/>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7543800" cy="655638"/>
          </a:xfrm>
        </p:spPr>
        <p:txBody>
          <a:bodyPr>
            <a:normAutofit fontScale="90000"/>
          </a:bodyPr>
          <a:lstStyle/>
          <a:p>
            <a:r>
              <a:rPr lang="en-US" sz="2200" b="1" u="sng">
                <a:solidFill>
                  <a:schemeClr val="tx1"/>
                </a:solidFill>
              </a:rPr>
              <a:t>ACCESSING ELEMENTS OF THE ARRAY</a:t>
            </a:r>
            <a:r>
              <a:rPr lang="en-US" sz="4100">
                <a:solidFill>
                  <a:srgbClr val="990033"/>
                </a:solidFill>
              </a:rPr>
              <a:t> </a:t>
            </a:r>
          </a:p>
        </p:txBody>
      </p:sp>
      <p:sp>
        <p:nvSpPr>
          <p:cNvPr id="5123" name="Rectangle 3"/>
          <p:cNvSpPr>
            <a:spLocks noGrp="1" noChangeArrowheads="1"/>
          </p:cNvSpPr>
          <p:nvPr>
            <p:ph type="body" idx="1"/>
          </p:nvPr>
        </p:nvSpPr>
        <p:spPr>
          <a:xfrm>
            <a:off x="0" y="685800"/>
            <a:ext cx="9144000" cy="1828800"/>
          </a:xfrm>
        </p:spPr>
        <p:txBody>
          <a:bodyPr>
            <a:normAutofit/>
          </a:bodyPr>
          <a:lstStyle/>
          <a:p>
            <a:pPr>
              <a:lnSpc>
                <a:spcPct val="135000"/>
              </a:lnSpc>
              <a:buFontTx/>
              <a:buNone/>
            </a:pPr>
            <a:r>
              <a:rPr lang="en-US" sz="2000" dirty="0">
                <a:solidFill>
                  <a:srgbClr val="FFFF00"/>
                </a:solidFill>
              </a:rPr>
              <a:t>	</a:t>
            </a:r>
            <a:r>
              <a:rPr lang="en-US" sz="2000" dirty="0"/>
              <a:t>To access all the elements of the array, you must use a loop. That is, we can access all the elements of the array by varying the value of the subscript into the array. But note that the subscript must be an integral value or an expression that evaluates to an integral value.</a:t>
            </a:r>
            <a:r>
              <a:rPr lang="en-US" sz="2000" dirty="0">
                <a:solidFill>
                  <a:srgbClr val="FFFF00"/>
                </a:solidFill>
              </a:rPr>
              <a:t> </a:t>
            </a:r>
          </a:p>
        </p:txBody>
      </p:sp>
      <p:sp>
        <p:nvSpPr>
          <p:cNvPr id="5125" name="Rectangle 5"/>
          <p:cNvSpPr>
            <a:spLocks noChangeArrowheads="1"/>
          </p:cNvSpPr>
          <p:nvPr/>
        </p:nvSpPr>
        <p:spPr bwMode="auto">
          <a:xfrm>
            <a:off x="0" y="1981200"/>
            <a:ext cx="6172200" cy="655638"/>
          </a:xfrm>
          <a:prstGeom prst="rect">
            <a:avLst/>
          </a:prstGeom>
          <a:noFill/>
          <a:ln w="9525">
            <a:noFill/>
            <a:miter lim="800000"/>
            <a:headEnd/>
            <a:tailEnd/>
          </a:ln>
          <a:effectLst/>
        </p:spPr>
        <p:txBody>
          <a:bodyPr anchor="b"/>
          <a:lstStyle/>
          <a:p>
            <a:endParaRPr lang="en-US" sz="2200" b="1" u="sng"/>
          </a:p>
        </p:txBody>
      </p:sp>
      <p:sp>
        <p:nvSpPr>
          <p:cNvPr id="5126" name="Text Box 6"/>
          <p:cNvSpPr txBox="1">
            <a:spLocks noChangeArrowheads="1"/>
          </p:cNvSpPr>
          <p:nvPr/>
        </p:nvSpPr>
        <p:spPr bwMode="auto">
          <a:xfrm>
            <a:off x="0" y="2819400"/>
            <a:ext cx="8763000" cy="398463"/>
          </a:xfrm>
          <a:prstGeom prst="rect">
            <a:avLst/>
          </a:prstGeom>
          <a:noFill/>
          <a:ln w="9525">
            <a:noFill/>
            <a:miter lim="800000"/>
            <a:headEnd/>
            <a:tailEnd/>
          </a:ln>
          <a:effectLst/>
        </p:spPr>
        <p:txBody>
          <a:bodyPr>
            <a:spAutoFit/>
          </a:bodyPr>
          <a:lstStyle/>
          <a:p>
            <a:pPr>
              <a:lnSpc>
                <a:spcPct val="125000"/>
              </a:lnSpc>
            </a:pPr>
            <a:endParaRPr lang="en-US" sz="1600"/>
          </a:p>
        </p:txBody>
      </p:sp>
      <p:graphicFrame>
        <p:nvGraphicFramePr>
          <p:cNvPr id="5127" name="Group 7"/>
          <p:cNvGraphicFramePr>
            <a:graphicFrameLocks noGrp="1"/>
          </p:cNvGraphicFramePr>
          <p:nvPr/>
        </p:nvGraphicFramePr>
        <p:xfrm>
          <a:off x="457200" y="3886200"/>
          <a:ext cx="6934200" cy="274320"/>
        </p:xfrm>
        <a:graphic>
          <a:graphicData uri="http://schemas.openxmlformats.org/drawingml/2006/table">
            <a:tbl>
              <a:tblPr/>
              <a:tblGrid>
                <a:gridCol w="1016000"/>
                <a:gridCol w="844550"/>
                <a:gridCol w="842963"/>
                <a:gridCol w="844550"/>
                <a:gridCol w="846137"/>
                <a:gridCol w="846138"/>
                <a:gridCol w="847725"/>
                <a:gridCol w="846137"/>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99</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67</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78</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88</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90</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34</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85</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147" name="Rectangle 27"/>
          <p:cNvSpPr>
            <a:spLocks noChangeArrowheads="1"/>
          </p:cNvSpPr>
          <p:nvPr/>
        </p:nvSpPr>
        <p:spPr bwMode="auto">
          <a:xfrm>
            <a:off x="609600" y="4495800"/>
            <a:ext cx="6727825" cy="396875"/>
          </a:xfrm>
          <a:prstGeom prst="rect">
            <a:avLst/>
          </a:prstGeom>
          <a:noFill/>
          <a:ln w="9525">
            <a:noFill/>
            <a:miter lim="800000"/>
            <a:headEnd/>
            <a:tailEnd/>
          </a:ln>
          <a:effectLst/>
        </p:spPr>
        <p:txBody>
          <a:bodyPr anchor="ctr">
            <a:spAutoFit/>
          </a:bodyPr>
          <a:lstStyle/>
          <a:p>
            <a:r>
              <a:rPr lang="en-US" sz="1000"/>
              <a:t>Marks[0]             marks[1]           marks[2]               marks[3]       </a:t>
            </a:r>
            <a:r>
              <a:rPr lang="en-US" sz="1000" b="1"/>
              <a:t>marks[4]</a:t>
            </a:r>
            <a:r>
              <a:rPr lang="en-US" sz="1000"/>
              <a:t>          marks[5]          marks[6]        marks[7]     marks[7] 1000	      1002	    1004	 1006	</a:t>
            </a:r>
            <a:r>
              <a:rPr lang="en-US" sz="1000" b="1"/>
              <a:t>1008</a:t>
            </a:r>
            <a:r>
              <a:rPr lang="en-US" sz="1000"/>
              <a:t>	1010             1012            1014</a:t>
            </a:r>
          </a:p>
        </p:txBody>
      </p:sp>
      <p:sp>
        <p:nvSpPr>
          <p:cNvPr id="5148" name="Rectangle 28"/>
          <p:cNvSpPr>
            <a:spLocks noChangeArrowheads="1"/>
          </p:cNvSpPr>
          <p:nvPr/>
        </p:nvSpPr>
        <p:spPr bwMode="auto">
          <a:xfrm>
            <a:off x="609600" y="5943600"/>
            <a:ext cx="3429000" cy="641350"/>
          </a:xfrm>
          <a:prstGeom prst="rect">
            <a:avLst/>
          </a:prstGeom>
          <a:noFill/>
          <a:ln w="9525">
            <a:noFill/>
            <a:miter lim="800000"/>
            <a:headEnd/>
            <a:tailEnd/>
          </a:ln>
          <a:effectLst/>
        </p:spPr>
        <p:txBody>
          <a:bodyPr wrap="none" anchor="ctr">
            <a:spAutoFit/>
          </a:bodyPr>
          <a:lstStyle/>
          <a:p>
            <a:pPr algn="ctr"/>
            <a:r>
              <a:rPr lang="en-US"/>
              <a:t>Marks[4] = 1000 + 2(4 – 0)</a:t>
            </a:r>
          </a:p>
          <a:p>
            <a:pPr algn="ctr"/>
            <a:r>
              <a:rPr lang="en-US"/>
              <a:t>	   = 1000 + 2(4) = 1008</a:t>
            </a:r>
          </a:p>
        </p:txBody>
      </p:sp>
      <p:sp>
        <p:nvSpPr>
          <p:cNvPr id="5149" name="Rectangle 29"/>
          <p:cNvSpPr>
            <a:spLocks noChangeArrowheads="1"/>
          </p:cNvSpPr>
          <p:nvPr/>
        </p:nvSpPr>
        <p:spPr bwMode="auto">
          <a:xfrm>
            <a:off x="2438400" y="2133600"/>
            <a:ext cx="4800600" cy="1615827"/>
          </a:xfrm>
          <a:prstGeom prst="rect">
            <a:avLst/>
          </a:prstGeom>
          <a:noFill/>
          <a:ln w="9525">
            <a:noFill/>
            <a:miter lim="800000"/>
            <a:headEnd/>
            <a:tailEnd/>
          </a:ln>
          <a:effectLst/>
        </p:spPr>
        <p:txBody>
          <a:bodyPr wrap="square">
            <a:spAutoFit/>
          </a:bodyPr>
          <a:lstStyle/>
          <a:p>
            <a:r>
              <a:rPr lang="en-US" b="1" dirty="0" err="1"/>
              <a:t>int</a:t>
            </a:r>
            <a:r>
              <a:rPr lang="en-US" b="1" dirty="0"/>
              <a:t> </a:t>
            </a:r>
            <a:r>
              <a:rPr lang="en-US" b="1" dirty="0" err="1"/>
              <a:t>i</a:t>
            </a:r>
            <a:r>
              <a:rPr lang="en-US" b="1" dirty="0"/>
              <a:t>, marks[10];</a:t>
            </a:r>
          </a:p>
          <a:p>
            <a:r>
              <a:rPr lang="en-US" b="1" dirty="0"/>
              <a:t>     for(</a:t>
            </a:r>
            <a:r>
              <a:rPr lang="en-US" b="1" dirty="0" err="1"/>
              <a:t>i</a:t>
            </a:r>
            <a:r>
              <a:rPr lang="en-US" b="1" dirty="0"/>
              <a:t>=0;i&lt;10;i++)</a:t>
            </a:r>
          </a:p>
          <a:p>
            <a:r>
              <a:rPr lang="en-US" b="1" dirty="0"/>
              <a:t>	</a:t>
            </a:r>
            <a:r>
              <a:rPr lang="en-US" b="1" dirty="0" err="1"/>
              <a:t>printf</a:t>
            </a:r>
            <a:r>
              <a:rPr lang="en-US" b="1" dirty="0"/>
              <a:t>(“%</a:t>
            </a:r>
            <a:r>
              <a:rPr lang="en-US" b="1" dirty="0" err="1"/>
              <a:t>d”,marks</a:t>
            </a:r>
            <a:r>
              <a:rPr lang="en-US" b="1" dirty="0"/>
              <a:t>[</a:t>
            </a:r>
            <a:r>
              <a:rPr lang="en-US" b="1" dirty="0" err="1"/>
              <a:t>i</a:t>
            </a:r>
            <a:r>
              <a:rPr lang="en-US" b="1" dirty="0"/>
              <a:t>]);</a:t>
            </a:r>
          </a:p>
          <a:p>
            <a:endParaRPr lang="en-US" b="1" dirty="0"/>
          </a:p>
          <a:p>
            <a:pPr>
              <a:spcBef>
                <a:spcPct val="50000"/>
              </a:spcBef>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685800"/>
            <a:ext cx="8458200" cy="4876800"/>
          </a:xfrm>
        </p:spPr>
        <p:txBody>
          <a:bodyPr>
            <a:noAutofit/>
          </a:bodyPr>
          <a:lstStyle/>
          <a:p>
            <a:pPr algn="l"/>
            <a:r>
              <a:rPr lang="en-US" sz="2800" b="1" u="sng" dirty="0">
                <a:solidFill>
                  <a:schemeClr val="tx1"/>
                </a:solidFill>
              </a:rPr>
              <a:t>CALCULATING THE ADDRESS OF ARRAY ELEMENTS</a:t>
            </a:r>
            <a:br>
              <a:rPr lang="en-US" sz="2800" b="1" u="sng" dirty="0">
                <a:solidFill>
                  <a:schemeClr val="tx1"/>
                </a:solidFill>
              </a:rPr>
            </a:br>
            <a:r>
              <a:rPr lang="en-US" sz="2800" b="1" u="sng" dirty="0">
                <a:solidFill>
                  <a:schemeClr val="tx1"/>
                </a:solidFill>
              </a:rPr>
              <a:t/>
            </a:r>
            <a:br>
              <a:rPr lang="en-US" sz="2800" b="1" u="sng" dirty="0">
                <a:solidFill>
                  <a:schemeClr val="tx1"/>
                </a:solidFill>
              </a:rPr>
            </a:br>
            <a:r>
              <a:rPr lang="en-US" sz="2400" dirty="0">
                <a:solidFill>
                  <a:schemeClr val="tx1"/>
                </a:solidFill>
              </a:rPr>
              <a:t>Address of data element, A[k] = BA(A) + w( k – </a:t>
            </a:r>
            <a:r>
              <a:rPr lang="en-US" sz="2400" dirty="0" err="1" smtClean="0">
                <a:solidFill>
                  <a:schemeClr val="tx1"/>
                </a:solidFill>
              </a:rPr>
              <a:t>lower_bound</a:t>
            </a:r>
            <a:r>
              <a:rPr lang="en-US" sz="2400" dirty="0" smtClean="0">
                <a:solidFill>
                  <a:schemeClr val="tx1"/>
                </a:solidFill>
              </a:rPr>
              <a:t>)</a:t>
            </a:r>
            <a:br>
              <a:rPr lang="en-US" sz="2400" dirty="0" smtClean="0">
                <a:solidFill>
                  <a:schemeClr val="tx1"/>
                </a:solidFill>
              </a:rPr>
            </a:br>
            <a:r>
              <a:rPr lang="en-US" sz="2400" dirty="0"/>
              <a:t/>
            </a:r>
            <a:br>
              <a:rPr lang="en-US" sz="2400" dirty="0"/>
            </a:br>
            <a:r>
              <a:rPr lang="en-US" sz="2400" dirty="0" smtClean="0">
                <a:solidFill>
                  <a:schemeClr val="tx1"/>
                </a:solidFill>
              </a:rPr>
              <a:t/>
            </a:r>
            <a:br>
              <a:rPr lang="en-US" sz="2400" dirty="0" smtClean="0">
                <a:solidFill>
                  <a:schemeClr val="tx1"/>
                </a:solidFill>
              </a:rPr>
            </a:br>
            <a:r>
              <a:rPr lang="en-US" sz="2400" dirty="0" smtClean="0">
                <a:solidFill>
                  <a:schemeClr val="tx1"/>
                </a:solidFill>
              </a:rPr>
              <a:t>Here</a:t>
            </a:r>
            <a:r>
              <a:rPr lang="en-US" sz="2400" dirty="0">
                <a:solidFill>
                  <a:schemeClr val="tx1"/>
                </a:solidFill>
              </a:rPr>
              <a:t>, A is the </a:t>
            </a:r>
            <a:r>
              <a:rPr lang="en-US" sz="2400" dirty="0" smtClean="0">
                <a:solidFill>
                  <a:schemeClr val="tx1"/>
                </a:solidFill>
              </a:rPr>
              <a:t>array k </a:t>
            </a:r>
            <a:r>
              <a:rPr lang="en-US" sz="2400" dirty="0">
                <a:solidFill>
                  <a:schemeClr val="tx1"/>
                </a:solidFill>
              </a:rPr>
              <a:t>is the index of the element of which we have to calculate the </a:t>
            </a:r>
            <a:r>
              <a:rPr lang="en-US" sz="2400" dirty="0" smtClean="0">
                <a:solidFill>
                  <a:schemeClr val="tx1"/>
                </a:solidFill>
              </a:rPr>
              <a:t>address BA </a:t>
            </a:r>
            <a:r>
              <a:rPr lang="en-US" sz="2400" dirty="0">
                <a:solidFill>
                  <a:schemeClr val="tx1"/>
                </a:solidFill>
              </a:rPr>
              <a:t>is the base address of the array A.</a:t>
            </a:r>
            <a:br>
              <a:rPr lang="en-US" sz="2400" dirty="0">
                <a:solidFill>
                  <a:schemeClr val="tx1"/>
                </a:solidFill>
              </a:rPr>
            </a:br>
            <a:r>
              <a:rPr lang="en-US" sz="2400" dirty="0">
                <a:solidFill>
                  <a:schemeClr val="tx1"/>
                </a:solidFill>
              </a:rPr>
              <a:t>w is the word size of one element in memory, for example, size </a:t>
            </a:r>
            <a:r>
              <a:rPr lang="en-US" sz="2400" dirty="0" smtClean="0">
                <a:solidFill>
                  <a:schemeClr val="tx1"/>
                </a:solidFill>
              </a:rPr>
              <a:t>of  </a:t>
            </a:r>
            <a:r>
              <a:rPr lang="en-US" sz="2400" dirty="0" err="1" smtClean="0">
                <a:solidFill>
                  <a:schemeClr val="tx1"/>
                </a:solidFill>
              </a:rPr>
              <a:t>int</a:t>
            </a:r>
            <a:r>
              <a:rPr lang="en-US" sz="2400" dirty="0" smtClean="0">
                <a:solidFill>
                  <a:schemeClr val="tx1"/>
                </a:solidFill>
              </a:rPr>
              <a:t> is 2</a:t>
            </a:r>
            <a:r>
              <a:rPr lang="en-US" sz="2400" dirty="0">
                <a:solidFill>
                  <a:schemeClr val="tx1"/>
                </a:solidFill>
              </a:rPr>
              <a:t/>
            </a:r>
            <a:br>
              <a:rPr lang="en-US" sz="2400" dirty="0">
                <a:solidFill>
                  <a:schemeClr val="tx1"/>
                </a:solidFill>
              </a:rPr>
            </a:br>
            <a:endParaRPr 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7696200" cy="762000"/>
          </a:xfrm>
        </p:spPr>
        <p:txBody>
          <a:bodyPr>
            <a:normAutofit/>
          </a:bodyPr>
          <a:lstStyle/>
          <a:p>
            <a:r>
              <a:rPr lang="en-US" sz="2200" b="1" u="sng" dirty="0">
                <a:solidFill>
                  <a:schemeClr val="tx1"/>
                </a:solidFill>
              </a:rPr>
              <a:t>STORING VALES IN ARRAYS</a:t>
            </a:r>
            <a:r>
              <a:rPr lang="en-US" sz="4000" dirty="0"/>
              <a:t> </a:t>
            </a:r>
          </a:p>
        </p:txBody>
      </p:sp>
      <p:grpSp>
        <p:nvGrpSpPr>
          <p:cNvPr id="20" name="Group 19"/>
          <p:cNvGrpSpPr/>
          <p:nvPr/>
        </p:nvGrpSpPr>
        <p:grpSpPr>
          <a:xfrm>
            <a:off x="3810000" y="914400"/>
            <a:ext cx="5334000" cy="1371600"/>
            <a:chOff x="3810000" y="371475"/>
            <a:chExt cx="5334000" cy="1371600"/>
          </a:xfrm>
        </p:grpSpPr>
        <p:sp>
          <p:nvSpPr>
            <p:cNvPr id="6147" name="Rectangle 3"/>
            <p:cNvSpPr>
              <a:spLocks noChangeArrowheads="1"/>
            </p:cNvSpPr>
            <p:nvPr/>
          </p:nvSpPr>
          <p:spPr bwMode="auto">
            <a:xfrm>
              <a:off x="3810000" y="990600"/>
              <a:ext cx="2133600" cy="371475"/>
            </a:xfrm>
            <a:prstGeom prst="rect">
              <a:avLst/>
            </a:prstGeom>
            <a:solidFill>
              <a:schemeClr val="bg1"/>
            </a:solidFill>
            <a:ln w="15875">
              <a:solidFill>
                <a:srgbClr val="000080"/>
              </a:solidFill>
              <a:miter lim="800000"/>
              <a:headEnd/>
              <a:tailEnd/>
            </a:ln>
          </p:spPr>
          <p:txBody>
            <a:bodyPr/>
            <a:lstStyle/>
            <a:p>
              <a:r>
                <a:rPr lang="en-US" sz="1100" b="1"/>
                <a:t>Store values in the array</a:t>
              </a:r>
              <a:endParaRPr lang="en-US" b="1"/>
            </a:p>
          </p:txBody>
        </p:sp>
        <p:sp>
          <p:nvSpPr>
            <p:cNvPr id="6148" name="AutoShape 4"/>
            <p:cNvSpPr>
              <a:spLocks noChangeArrowheads="1"/>
            </p:cNvSpPr>
            <p:nvPr/>
          </p:nvSpPr>
          <p:spPr bwMode="auto">
            <a:xfrm>
              <a:off x="6629400" y="371475"/>
              <a:ext cx="2514600" cy="381000"/>
            </a:xfrm>
            <a:prstGeom prst="bevel">
              <a:avLst>
                <a:gd name="adj" fmla="val 12500"/>
              </a:avLst>
            </a:prstGeom>
            <a:solidFill>
              <a:schemeClr val="bg1"/>
            </a:solidFill>
            <a:ln w="15875">
              <a:solidFill>
                <a:srgbClr val="000080"/>
              </a:solidFill>
              <a:miter lim="800000"/>
              <a:headEnd/>
              <a:tailEnd/>
            </a:ln>
          </p:spPr>
          <p:txBody>
            <a:bodyPr/>
            <a:lstStyle/>
            <a:p>
              <a:r>
                <a:rPr lang="en-US" sz="1100" b="1"/>
                <a:t>Initialize the elements</a:t>
              </a:r>
              <a:endParaRPr lang="en-US" b="1"/>
            </a:p>
          </p:txBody>
        </p:sp>
        <p:sp>
          <p:nvSpPr>
            <p:cNvPr id="6149" name="AutoShape 5"/>
            <p:cNvSpPr>
              <a:spLocks noChangeArrowheads="1"/>
            </p:cNvSpPr>
            <p:nvPr/>
          </p:nvSpPr>
          <p:spPr bwMode="auto">
            <a:xfrm>
              <a:off x="6629400" y="990600"/>
              <a:ext cx="2514600" cy="371475"/>
            </a:xfrm>
            <a:prstGeom prst="bevel">
              <a:avLst>
                <a:gd name="adj" fmla="val 12500"/>
              </a:avLst>
            </a:prstGeom>
            <a:solidFill>
              <a:schemeClr val="bg1"/>
            </a:solidFill>
            <a:ln w="15875">
              <a:solidFill>
                <a:srgbClr val="000080"/>
              </a:solidFill>
              <a:miter lim="800000"/>
              <a:headEnd/>
              <a:tailEnd/>
            </a:ln>
          </p:spPr>
          <p:txBody>
            <a:bodyPr/>
            <a:lstStyle/>
            <a:p>
              <a:r>
                <a:rPr lang="en-US" sz="1100" b="1" dirty="0"/>
                <a:t>Input values for the elements</a:t>
              </a:r>
              <a:endParaRPr lang="en-US" b="1" dirty="0"/>
            </a:p>
          </p:txBody>
        </p:sp>
        <p:sp>
          <p:nvSpPr>
            <p:cNvPr id="6150" name="AutoShape 6"/>
            <p:cNvSpPr>
              <a:spLocks noChangeArrowheads="1"/>
            </p:cNvSpPr>
            <p:nvPr/>
          </p:nvSpPr>
          <p:spPr bwMode="auto">
            <a:xfrm rot="-22846555">
              <a:off x="5721350" y="666750"/>
              <a:ext cx="904875" cy="228600"/>
            </a:xfrm>
            <a:prstGeom prst="rightArrow">
              <a:avLst>
                <a:gd name="adj1" fmla="val 50000"/>
                <a:gd name="adj2" fmla="val 98958"/>
              </a:avLst>
            </a:prstGeom>
            <a:solidFill>
              <a:srgbClr val="CCECFF"/>
            </a:solidFill>
            <a:ln w="15875">
              <a:solidFill>
                <a:srgbClr val="000080"/>
              </a:solidFill>
              <a:miter lim="800000"/>
              <a:headEnd/>
              <a:tailEnd/>
            </a:ln>
          </p:spPr>
          <p:txBody>
            <a:bodyPr/>
            <a:lstStyle/>
            <a:p>
              <a:endParaRPr lang="en-US"/>
            </a:p>
          </p:txBody>
        </p:sp>
        <p:sp>
          <p:nvSpPr>
            <p:cNvPr id="6151" name="AutoShape 7"/>
            <p:cNvSpPr>
              <a:spLocks noChangeArrowheads="1"/>
            </p:cNvSpPr>
            <p:nvPr/>
          </p:nvSpPr>
          <p:spPr bwMode="auto">
            <a:xfrm>
              <a:off x="5943600" y="990600"/>
              <a:ext cx="685800" cy="228600"/>
            </a:xfrm>
            <a:prstGeom prst="rightArrow">
              <a:avLst>
                <a:gd name="adj1" fmla="val 50000"/>
                <a:gd name="adj2" fmla="val 75000"/>
              </a:avLst>
            </a:prstGeom>
            <a:solidFill>
              <a:srgbClr val="CCECFF"/>
            </a:solidFill>
            <a:ln w="15875">
              <a:solidFill>
                <a:srgbClr val="000080"/>
              </a:solidFill>
              <a:miter lim="800000"/>
              <a:headEnd/>
              <a:tailEnd/>
            </a:ln>
          </p:spPr>
          <p:txBody>
            <a:bodyPr/>
            <a:lstStyle/>
            <a:p>
              <a:endParaRPr lang="en-US"/>
            </a:p>
          </p:txBody>
        </p:sp>
        <p:sp>
          <p:nvSpPr>
            <p:cNvPr id="6152" name="AutoShape 8"/>
            <p:cNvSpPr>
              <a:spLocks noChangeArrowheads="1"/>
            </p:cNvSpPr>
            <p:nvPr/>
          </p:nvSpPr>
          <p:spPr bwMode="auto">
            <a:xfrm>
              <a:off x="6629400" y="1447800"/>
              <a:ext cx="2514600" cy="295275"/>
            </a:xfrm>
            <a:prstGeom prst="bevel">
              <a:avLst>
                <a:gd name="adj" fmla="val 12500"/>
              </a:avLst>
            </a:prstGeom>
            <a:solidFill>
              <a:schemeClr val="bg1"/>
            </a:solidFill>
            <a:ln w="15875">
              <a:solidFill>
                <a:srgbClr val="000080"/>
              </a:solidFill>
              <a:miter lim="800000"/>
              <a:headEnd/>
              <a:tailEnd/>
            </a:ln>
          </p:spPr>
          <p:txBody>
            <a:bodyPr/>
            <a:lstStyle/>
            <a:p>
              <a:r>
                <a:rPr lang="en-US" sz="1100" b="1"/>
                <a:t>Assign values to the elements</a:t>
              </a:r>
              <a:r>
                <a:rPr lang="en-US" sz="1100" b="1">
                  <a:solidFill>
                    <a:srgbClr val="990033"/>
                  </a:solidFill>
                </a:rPr>
                <a:t> </a:t>
              </a:r>
              <a:endParaRPr lang="en-US" b="1">
                <a:solidFill>
                  <a:srgbClr val="990033"/>
                </a:solidFill>
              </a:endParaRPr>
            </a:p>
          </p:txBody>
        </p:sp>
        <p:sp>
          <p:nvSpPr>
            <p:cNvPr id="6153" name="AutoShape 9"/>
            <p:cNvSpPr>
              <a:spLocks noChangeArrowheads="1"/>
            </p:cNvSpPr>
            <p:nvPr/>
          </p:nvSpPr>
          <p:spPr bwMode="auto">
            <a:xfrm rot="-21005083">
              <a:off x="5715000" y="1333500"/>
              <a:ext cx="904875" cy="228600"/>
            </a:xfrm>
            <a:prstGeom prst="rightArrow">
              <a:avLst>
                <a:gd name="adj1" fmla="val 50000"/>
                <a:gd name="adj2" fmla="val 98958"/>
              </a:avLst>
            </a:prstGeom>
            <a:solidFill>
              <a:srgbClr val="CCECFF"/>
            </a:solidFill>
            <a:ln w="15875">
              <a:solidFill>
                <a:srgbClr val="000080"/>
              </a:solidFill>
              <a:miter lim="800000"/>
              <a:headEnd/>
              <a:tailEnd/>
            </a:ln>
          </p:spPr>
          <p:txBody>
            <a:bodyPr/>
            <a:lstStyle/>
            <a:p>
              <a:endParaRPr lang="en-US"/>
            </a:p>
          </p:txBody>
        </p:sp>
      </p:grpSp>
      <p:sp>
        <p:nvSpPr>
          <p:cNvPr id="6154" name="Text Box 10"/>
          <p:cNvSpPr txBox="1">
            <a:spLocks noChangeArrowheads="1"/>
          </p:cNvSpPr>
          <p:nvPr/>
        </p:nvSpPr>
        <p:spPr bwMode="auto">
          <a:xfrm>
            <a:off x="685800" y="1828800"/>
            <a:ext cx="7620000" cy="2062103"/>
          </a:xfrm>
          <a:prstGeom prst="rect">
            <a:avLst/>
          </a:prstGeom>
          <a:noFill/>
          <a:ln w="9525">
            <a:noFill/>
            <a:miter lim="800000"/>
            <a:headEnd/>
            <a:tailEnd/>
          </a:ln>
          <a:effectLst/>
        </p:spPr>
        <p:txBody>
          <a:bodyPr wrap="square">
            <a:spAutoFit/>
          </a:bodyPr>
          <a:lstStyle/>
          <a:p>
            <a:pPr>
              <a:lnSpc>
                <a:spcPct val="135000"/>
              </a:lnSpc>
              <a:spcBef>
                <a:spcPct val="50000"/>
              </a:spcBef>
            </a:pPr>
            <a:r>
              <a:rPr lang="en-US" sz="2000" dirty="0"/>
              <a:t>Initialization of Arrays </a:t>
            </a:r>
          </a:p>
          <a:p>
            <a:pPr>
              <a:lnSpc>
                <a:spcPct val="135000"/>
              </a:lnSpc>
            </a:pPr>
            <a:r>
              <a:rPr lang="en-US" sz="2000" dirty="0"/>
              <a:t>Arrays are initialized by writing, </a:t>
            </a:r>
          </a:p>
          <a:p>
            <a:pPr>
              <a:lnSpc>
                <a:spcPct val="135000"/>
              </a:lnSpc>
            </a:pPr>
            <a:r>
              <a:rPr lang="en-US" sz="2000" dirty="0"/>
              <a:t>type </a:t>
            </a:r>
            <a:r>
              <a:rPr lang="en-US" sz="2000" dirty="0" err="1"/>
              <a:t>array_name</a:t>
            </a:r>
            <a:r>
              <a:rPr lang="en-US" sz="2000" dirty="0"/>
              <a:t>[size]={list of values}; </a:t>
            </a:r>
          </a:p>
          <a:p>
            <a:pPr>
              <a:lnSpc>
                <a:spcPct val="135000"/>
              </a:lnSpc>
            </a:pPr>
            <a:r>
              <a:rPr lang="en-US" sz="2000" b="1" dirty="0" err="1"/>
              <a:t>int</a:t>
            </a:r>
            <a:r>
              <a:rPr lang="en-US" sz="2000" b="1" dirty="0"/>
              <a:t> marks[5]={90, 82, 78, 95, 88}; </a:t>
            </a:r>
          </a:p>
          <a:p>
            <a:endParaRPr lang="en-US" sz="2000" b="1" dirty="0"/>
          </a:p>
        </p:txBody>
      </p:sp>
      <p:sp>
        <p:nvSpPr>
          <p:cNvPr id="6155" name="AutoShape 11"/>
          <p:cNvSpPr>
            <a:spLocks noChangeArrowheads="1"/>
          </p:cNvSpPr>
          <p:nvPr/>
        </p:nvSpPr>
        <p:spPr bwMode="auto">
          <a:xfrm>
            <a:off x="381000" y="4572000"/>
            <a:ext cx="3771900" cy="914400"/>
          </a:xfrm>
          <a:prstGeom prst="bevel">
            <a:avLst>
              <a:gd name="adj" fmla="val 12500"/>
            </a:avLst>
          </a:prstGeom>
          <a:solidFill>
            <a:schemeClr val="bg1"/>
          </a:solidFill>
          <a:ln w="9525">
            <a:solidFill>
              <a:srgbClr val="000000"/>
            </a:solidFill>
            <a:miter lim="800000"/>
            <a:headEnd/>
            <a:tailEnd/>
          </a:ln>
        </p:spPr>
        <p:txBody>
          <a:bodyPr/>
          <a:lstStyle/>
          <a:p>
            <a:r>
              <a:rPr lang="en-US" sz="1200" b="1" dirty="0" err="1">
                <a:latin typeface="Courier New" pitchFamily="49" charset="0"/>
              </a:rPr>
              <a:t>int</a:t>
            </a:r>
            <a:r>
              <a:rPr lang="en-US" sz="1200" b="1" dirty="0">
                <a:latin typeface="Courier New" pitchFamily="49" charset="0"/>
              </a:rPr>
              <a:t> </a:t>
            </a:r>
            <a:r>
              <a:rPr lang="en-US" sz="1200" b="1" dirty="0" err="1">
                <a:latin typeface="Courier New" pitchFamily="49" charset="0"/>
              </a:rPr>
              <a:t>i</a:t>
            </a:r>
            <a:r>
              <a:rPr lang="en-US" sz="1200" b="1" dirty="0">
                <a:latin typeface="Courier New" pitchFamily="49" charset="0"/>
              </a:rPr>
              <a:t>, marks[10];</a:t>
            </a:r>
          </a:p>
          <a:p>
            <a:r>
              <a:rPr lang="en-US" sz="1200" b="1" dirty="0">
                <a:latin typeface="Courier New" pitchFamily="49" charset="0"/>
              </a:rPr>
              <a:t>for(</a:t>
            </a:r>
            <a:r>
              <a:rPr lang="en-US" sz="1200" b="1" dirty="0" err="1">
                <a:latin typeface="Courier New" pitchFamily="49" charset="0"/>
              </a:rPr>
              <a:t>i</a:t>
            </a:r>
            <a:r>
              <a:rPr lang="en-US" sz="1200" b="1" dirty="0">
                <a:latin typeface="Courier New" pitchFamily="49" charset="0"/>
              </a:rPr>
              <a:t>=0;i&lt;10;i++)</a:t>
            </a:r>
          </a:p>
          <a:p>
            <a:r>
              <a:rPr lang="en-US" sz="1200" b="1" dirty="0">
                <a:latin typeface="Courier New" pitchFamily="49" charset="0"/>
              </a:rPr>
              <a:t>	</a:t>
            </a:r>
            <a:r>
              <a:rPr lang="en-US" sz="1200" b="1" dirty="0" err="1">
                <a:latin typeface="Courier New" pitchFamily="49" charset="0"/>
              </a:rPr>
              <a:t>scanf</a:t>
            </a:r>
            <a:r>
              <a:rPr lang="en-US" sz="1200" b="1" dirty="0">
                <a:latin typeface="Courier New" pitchFamily="49" charset="0"/>
              </a:rPr>
              <a:t>(“%d”, &amp;marks[</a:t>
            </a:r>
            <a:r>
              <a:rPr lang="en-US" sz="1200" b="1" dirty="0" err="1">
                <a:latin typeface="Courier New" pitchFamily="49" charset="0"/>
              </a:rPr>
              <a:t>i</a:t>
            </a:r>
            <a:r>
              <a:rPr lang="en-US" sz="1200" b="1" dirty="0">
                <a:latin typeface="Courier New" pitchFamily="49" charset="0"/>
              </a:rPr>
              <a:t>]);</a:t>
            </a:r>
          </a:p>
          <a:p>
            <a:endParaRPr lang="en-US" sz="1200" b="1" dirty="0">
              <a:latin typeface="Courier New" pitchFamily="49" charset="0"/>
            </a:endParaRPr>
          </a:p>
          <a:p>
            <a:endParaRPr lang="en-US" sz="1200" b="1" dirty="0">
              <a:solidFill>
                <a:srgbClr val="CC3300"/>
              </a:solidFill>
            </a:endParaRPr>
          </a:p>
        </p:txBody>
      </p:sp>
      <p:sp>
        <p:nvSpPr>
          <p:cNvPr id="6156" name="Rectangle 12"/>
          <p:cNvSpPr>
            <a:spLocks noChangeArrowheads="1"/>
          </p:cNvSpPr>
          <p:nvPr/>
        </p:nvSpPr>
        <p:spPr bwMode="auto">
          <a:xfrm>
            <a:off x="5867400" y="3810000"/>
            <a:ext cx="1738313" cy="336550"/>
          </a:xfrm>
          <a:prstGeom prst="rect">
            <a:avLst/>
          </a:prstGeom>
          <a:noFill/>
          <a:ln w="9525">
            <a:noFill/>
            <a:miter lim="800000"/>
            <a:headEnd/>
            <a:tailEnd/>
          </a:ln>
          <a:effectLst/>
        </p:spPr>
        <p:txBody>
          <a:bodyPr wrap="none" anchor="ctr">
            <a:spAutoFit/>
          </a:bodyPr>
          <a:lstStyle/>
          <a:p>
            <a:pPr algn="just"/>
            <a:r>
              <a:rPr lang="en-US" sz="1600" dirty="0"/>
              <a:t>Assigning Values</a:t>
            </a:r>
          </a:p>
        </p:txBody>
      </p:sp>
      <p:sp>
        <p:nvSpPr>
          <p:cNvPr id="6157" name="AutoShape 13"/>
          <p:cNvSpPr>
            <a:spLocks noChangeArrowheads="1"/>
          </p:cNvSpPr>
          <p:nvPr/>
        </p:nvSpPr>
        <p:spPr bwMode="auto">
          <a:xfrm>
            <a:off x="4953000" y="4572000"/>
            <a:ext cx="3581400" cy="914400"/>
          </a:xfrm>
          <a:prstGeom prst="bevel">
            <a:avLst>
              <a:gd name="adj" fmla="val 12500"/>
            </a:avLst>
          </a:prstGeom>
          <a:solidFill>
            <a:schemeClr val="bg1"/>
          </a:solidFill>
          <a:ln w="9525">
            <a:solidFill>
              <a:srgbClr val="000000"/>
            </a:solidFill>
            <a:miter lim="800000"/>
            <a:headEnd/>
            <a:tailEnd/>
          </a:ln>
        </p:spPr>
        <p:txBody>
          <a:bodyPr/>
          <a:lstStyle/>
          <a:p>
            <a:r>
              <a:rPr lang="en-US" sz="1200" b="1" dirty="0" err="1">
                <a:latin typeface="Courier New" pitchFamily="49" charset="0"/>
              </a:rPr>
              <a:t>int</a:t>
            </a:r>
            <a:r>
              <a:rPr lang="en-US" sz="1200" b="1" dirty="0">
                <a:latin typeface="Courier New" pitchFamily="49" charset="0"/>
              </a:rPr>
              <a:t> </a:t>
            </a:r>
            <a:r>
              <a:rPr lang="en-US" sz="1200" b="1" dirty="0" err="1">
                <a:latin typeface="Courier New" pitchFamily="49" charset="0"/>
              </a:rPr>
              <a:t>i</a:t>
            </a:r>
            <a:r>
              <a:rPr lang="en-US" sz="1200" b="1" dirty="0">
                <a:latin typeface="Courier New" pitchFamily="49" charset="0"/>
              </a:rPr>
              <a:t>, arr1[10], arr2[10];</a:t>
            </a:r>
          </a:p>
          <a:p>
            <a:r>
              <a:rPr lang="en-US" sz="1200" b="1" dirty="0">
                <a:latin typeface="Courier New" pitchFamily="49" charset="0"/>
              </a:rPr>
              <a:t>for(</a:t>
            </a:r>
            <a:r>
              <a:rPr lang="en-US" sz="1200" b="1" dirty="0" err="1">
                <a:latin typeface="Courier New" pitchFamily="49" charset="0"/>
              </a:rPr>
              <a:t>i</a:t>
            </a:r>
            <a:r>
              <a:rPr lang="en-US" sz="1200" b="1" dirty="0">
                <a:latin typeface="Courier New" pitchFamily="49" charset="0"/>
              </a:rPr>
              <a:t>=0;i&lt;10;i++)</a:t>
            </a:r>
          </a:p>
          <a:p>
            <a:r>
              <a:rPr lang="en-US" sz="1200" b="1" dirty="0">
                <a:latin typeface="Courier New" pitchFamily="49" charset="0"/>
              </a:rPr>
              <a:t>	arr2[</a:t>
            </a:r>
            <a:r>
              <a:rPr lang="en-US" sz="1200" b="1" dirty="0" err="1">
                <a:latin typeface="Courier New" pitchFamily="49" charset="0"/>
              </a:rPr>
              <a:t>i</a:t>
            </a:r>
            <a:r>
              <a:rPr lang="en-US" sz="1200" b="1" dirty="0">
                <a:latin typeface="Courier New" pitchFamily="49" charset="0"/>
              </a:rPr>
              <a:t>] = arr1[</a:t>
            </a:r>
            <a:r>
              <a:rPr lang="en-US" sz="1200" b="1" dirty="0" err="1">
                <a:latin typeface="Courier New" pitchFamily="49" charset="0"/>
              </a:rPr>
              <a:t>i</a:t>
            </a:r>
            <a:r>
              <a:rPr lang="en-US" sz="1200" b="1" dirty="0">
                <a:latin typeface="Courier New" pitchFamily="49" charset="0"/>
              </a:rPr>
              <a:t>];</a:t>
            </a:r>
          </a:p>
          <a:p>
            <a:endParaRPr lang="en-US" sz="1200" b="1" dirty="0">
              <a:latin typeface="Courier New" pitchFamily="49" charset="0"/>
            </a:endParaRPr>
          </a:p>
          <a:p>
            <a:endParaRPr lang="en-US" dirty="0"/>
          </a:p>
        </p:txBody>
      </p:sp>
      <p:sp>
        <p:nvSpPr>
          <p:cNvPr id="6158" name="Rectangle 14"/>
          <p:cNvSpPr>
            <a:spLocks noChangeArrowheads="1"/>
          </p:cNvSpPr>
          <p:nvPr/>
        </p:nvSpPr>
        <p:spPr bwMode="auto">
          <a:xfrm>
            <a:off x="1295400" y="3886200"/>
            <a:ext cx="1639888" cy="336550"/>
          </a:xfrm>
          <a:prstGeom prst="rect">
            <a:avLst/>
          </a:prstGeom>
          <a:noFill/>
          <a:ln w="9525">
            <a:noFill/>
            <a:miter lim="800000"/>
            <a:headEnd/>
            <a:tailEnd/>
          </a:ln>
          <a:effectLst/>
        </p:spPr>
        <p:txBody>
          <a:bodyPr wrap="none" anchor="ctr">
            <a:spAutoFit/>
          </a:bodyPr>
          <a:lstStyle/>
          <a:p>
            <a:pPr algn="just"/>
            <a:r>
              <a:rPr lang="en-US" sz="1600" dirty="0"/>
              <a:t>Inputting Values</a:t>
            </a:r>
          </a:p>
        </p:txBody>
      </p:sp>
      <p:sp>
        <p:nvSpPr>
          <p:cNvPr id="6159" name="Text Box 15"/>
          <p:cNvSpPr txBox="1">
            <a:spLocks noChangeArrowheads="1"/>
          </p:cNvSpPr>
          <p:nvPr/>
        </p:nvSpPr>
        <p:spPr bwMode="auto">
          <a:xfrm>
            <a:off x="304800" y="4648200"/>
            <a:ext cx="8001000" cy="366713"/>
          </a:xfrm>
          <a:prstGeom prst="rect">
            <a:avLst/>
          </a:prstGeom>
          <a:noFill/>
          <a:ln w="9525">
            <a:noFill/>
            <a:miter lim="800000"/>
            <a:headEnd/>
            <a:tailEnd/>
          </a:ln>
          <a:effectLst/>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1"/>
            <a:ext cx="8077200" cy="2419124"/>
          </a:xfrm>
          <a:prstGeom prst="rect">
            <a:avLst/>
          </a:prstGeom>
        </p:spPr>
        <p:txBody>
          <a:bodyPr wrap="square">
            <a:spAutoFit/>
          </a:bodyPr>
          <a:lstStyle/>
          <a:p>
            <a:pPr>
              <a:spcBef>
                <a:spcPct val="50000"/>
              </a:spcBef>
            </a:pPr>
            <a:r>
              <a:rPr lang="en-US" sz="3600" b="1" u="sng" dirty="0" smtClean="0"/>
              <a:t>CALCULATING THE LENGTH OF THE ARRAY</a:t>
            </a:r>
          </a:p>
          <a:p>
            <a:pPr>
              <a:lnSpc>
                <a:spcPct val="110000"/>
              </a:lnSpc>
            </a:pPr>
            <a:r>
              <a:rPr lang="en-US" sz="2400" dirty="0" smtClean="0"/>
              <a:t>Length = </a:t>
            </a:r>
            <a:r>
              <a:rPr lang="en-US" sz="2400" dirty="0" err="1" smtClean="0"/>
              <a:t>upper_bound</a:t>
            </a:r>
            <a:r>
              <a:rPr lang="en-US" sz="2400" dirty="0" smtClean="0"/>
              <a:t> – </a:t>
            </a:r>
            <a:r>
              <a:rPr lang="en-US" sz="2400" dirty="0" err="1" smtClean="0"/>
              <a:t>lower_bound</a:t>
            </a:r>
            <a:r>
              <a:rPr lang="en-US" sz="2400" dirty="0" smtClean="0"/>
              <a:t> + 1</a:t>
            </a:r>
          </a:p>
          <a:p>
            <a:pPr>
              <a:lnSpc>
                <a:spcPct val="110000"/>
              </a:lnSpc>
            </a:pPr>
            <a:r>
              <a:rPr lang="en-US" sz="2400" dirty="0" smtClean="0"/>
              <a:t>Where, </a:t>
            </a:r>
            <a:r>
              <a:rPr lang="en-US" sz="2400" dirty="0" err="1" smtClean="0"/>
              <a:t>upper_bound</a:t>
            </a:r>
            <a:r>
              <a:rPr lang="en-US" sz="2400" dirty="0" smtClean="0"/>
              <a:t> is the index of the last element</a:t>
            </a:r>
          </a:p>
          <a:p>
            <a:pPr>
              <a:lnSpc>
                <a:spcPct val="110000"/>
              </a:lnSpc>
            </a:pPr>
            <a:r>
              <a:rPr lang="en-US" sz="2400" dirty="0" smtClean="0"/>
              <a:t>and </a:t>
            </a:r>
            <a:r>
              <a:rPr lang="en-US" sz="2400" dirty="0" err="1" smtClean="0"/>
              <a:t>lower_bound</a:t>
            </a:r>
            <a:r>
              <a:rPr lang="en-US" sz="2400" dirty="0" smtClean="0"/>
              <a:t> is the index of the first element in the array</a:t>
            </a:r>
            <a:endParaRPr lang="en-US" sz="2400" dirty="0"/>
          </a:p>
        </p:txBody>
      </p:sp>
      <p:graphicFrame>
        <p:nvGraphicFramePr>
          <p:cNvPr id="5" name="Group 17"/>
          <p:cNvGraphicFramePr>
            <a:graphicFrameLocks noGrp="1"/>
          </p:cNvGraphicFramePr>
          <p:nvPr/>
        </p:nvGraphicFramePr>
        <p:xfrm>
          <a:off x="533400" y="2971800"/>
          <a:ext cx="6934200" cy="274320"/>
        </p:xfrm>
        <a:graphic>
          <a:graphicData uri="http://schemas.openxmlformats.org/drawingml/2006/table">
            <a:tbl>
              <a:tblPr/>
              <a:tblGrid>
                <a:gridCol w="1016000"/>
                <a:gridCol w="844550"/>
                <a:gridCol w="842963"/>
                <a:gridCol w="844550"/>
                <a:gridCol w="846137"/>
                <a:gridCol w="846138"/>
                <a:gridCol w="847725"/>
                <a:gridCol w="846137"/>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99</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67</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78</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56</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88</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90</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34</a:t>
                      </a:r>
                      <a:endParaRPr kumimoji="0" lang="en-US" sz="12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85</a:t>
                      </a:r>
                      <a:endParaRPr kumimoji="0" lang="en-US" sz="1200" b="1" i="0" u="none" strike="noStrike" cap="none" normalizeH="0" baseline="0" dirty="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37"/>
          <p:cNvSpPr>
            <a:spLocks noChangeArrowheads="1"/>
          </p:cNvSpPr>
          <p:nvPr/>
        </p:nvSpPr>
        <p:spPr bwMode="auto">
          <a:xfrm>
            <a:off x="685800" y="3429000"/>
            <a:ext cx="7620000" cy="244475"/>
          </a:xfrm>
          <a:prstGeom prst="rect">
            <a:avLst/>
          </a:prstGeom>
          <a:noFill/>
          <a:ln w="9525">
            <a:noFill/>
            <a:miter lim="800000"/>
            <a:headEnd/>
            <a:tailEnd/>
          </a:ln>
          <a:effectLst/>
        </p:spPr>
        <p:txBody>
          <a:bodyPr anchor="ctr">
            <a:spAutoFit/>
          </a:bodyPr>
          <a:lstStyle/>
          <a:p>
            <a:r>
              <a:rPr lang="en-US" sz="1000" dirty="0"/>
              <a:t>Marks[0]             </a:t>
            </a:r>
            <a:r>
              <a:rPr lang="en-US" sz="1000" dirty="0" smtClean="0"/>
              <a:t>      marks[1</a:t>
            </a:r>
            <a:r>
              <a:rPr lang="en-US" sz="1000" dirty="0"/>
              <a:t>]           marks[2]               marks[3]      </a:t>
            </a:r>
            <a:r>
              <a:rPr lang="en-US" sz="1000" dirty="0" smtClean="0"/>
              <a:t>              </a:t>
            </a:r>
            <a:r>
              <a:rPr lang="en-US" sz="1000" dirty="0"/>
              <a:t>marks[4</a:t>
            </a:r>
            <a:r>
              <a:rPr lang="en-US" sz="1000" b="1" dirty="0"/>
              <a:t>]</a:t>
            </a:r>
            <a:r>
              <a:rPr lang="en-US" sz="1000" dirty="0"/>
              <a:t>          marks[5]          marks[6        marks[7]]</a:t>
            </a:r>
          </a:p>
        </p:txBody>
      </p:sp>
      <p:sp>
        <p:nvSpPr>
          <p:cNvPr id="7" name="Rectangle 38"/>
          <p:cNvSpPr>
            <a:spLocks noChangeArrowheads="1"/>
          </p:cNvSpPr>
          <p:nvPr/>
        </p:nvSpPr>
        <p:spPr bwMode="auto">
          <a:xfrm>
            <a:off x="457200" y="4191000"/>
            <a:ext cx="8020050" cy="641350"/>
          </a:xfrm>
          <a:prstGeom prst="rect">
            <a:avLst/>
          </a:prstGeom>
          <a:noFill/>
          <a:ln w="9525">
            <a:noFill/>
            <a:miter lim="800000"/>
            <a:headEnd/>
            <a:tailEnd/>
          </a:ln>
          <a:effectLst/>
        </p:spPr>
        <p:txBody>
          <a:bodyPr anchor="ctr">
            <a:spAutoFit/>
          </a:bodyPr>
          <a:lstStyle/>
          <a:p>
            <a:r>
              <a:rPr lang="en-US" dirty="0"/>
              <a:t>Here, </a:t>
            </a:r>
            <a:r>
              <a:rPr lang="en-US" dirty="0" err="1"/>
              <a:t>lower_bound</a:t>
            </a:r>
            <a:r>
              <a:rPr lang="en-US" dirty="0"/>
              <a:t> = 0, </a:t>
            </a:r>
            <a:r>
              <a:rPr lang="en-US" dirty="0" err="1"/>
              <a:t>upper_bound</a:t>
            </a:r>
            <a:r>
              <a:rPr lang="en-US" dirty="0"/>
              <a:t> = 7</a:t>
            </a:r>
          </a:p>
          <a:p>
            <a:r>
              <a:rPr lang="en-US" dirty="0"/>
              <a:t>Therefore, length = 7 – 0 + 1 = 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9144000" cy="838200"/>
          </a:xfrm>
        </p:spPr>
        <p:txBody>
          <a:bodyPr/>
          <a:lstStyle/>
          <a:p>
            <a:r>
              <a:rPr lang="en-US" sz="2200" b="1" u="sng">
                <a:solidFill>
                  <a:schemeClr val="tx1"/>
                </a:solidFill>
              </a:rPr>
              <a:t>WRITE A PROGRAM TO READ AND DISPLAY N NUMBERS USING AN ARRAY</a:t>
            </a:r>
          </a:p>
        </p:txBody>
      </p:sp>
      <p:sp>
        <p:nvSpPr>
          <p:cNvPr id="7171" name="Rectangle 3"/>
          <p:cNvSpPr>
            <a:spLocks noGrp="1" noChangeArrowheads="1"/>
          </p:cNvSpPr>
          <p:nvPr>
            <p:ph type="body" idx="1"/>
          </p:nvPr>
        </p:nvSpPr>
        <p:spPr>
          <a:xfrm>
            <a:off x="0" y="762000"/>
            <a:ext cx="8458200" cy="6096000"/>
          </a:xfrm>
        </p:spPr>
        <p:txBody>
          <a:bodyPr/>
          <a:lstStyle/>
          <a:p>
            <a:pPr>
              <a:lnSpc>
                <a:spcPct val="110000"/>
              </a:lnSpc>
              <a:buFontTx/>
              <a:buNone/>
            </a:pPr>
            <a:r>
              <a:rPr lang="en-US" sz="1600"/>
              <a:t>#include&lt;stdio.h&gt;</a:t>
            </a:r>
          </a:p>
          <a:p>
            <a:pPr>
              <a:lnSpc>
                <a:spcPct val="110000"/>
              </a:lnSpc>
              <a:buFontTx/>
              <a:buNone/>
            </a:pPr>
            <a:r>
              <a:rPr lang="en-US" sz="1600"/>
              <a:t>#include&lt;conio.h&gt;</a:t>
            </a:r>
          </a:p>
          <a:p>
            <a:pPr>
              <a:lnSpc>
                <a:spcPct val="110000"/>
              </a:lnSpc>
              <a:buFontTx/>
              <a:buNone/>
            </a:pPr>
            <a:r>
              <a:rPr lang="en-US" sz="1600"/>
              <a:t>int main()</a:t>
            </a:r>
          </a:p>
          <a:p>
            <a:pPr>
              <a:lnSpc>
                <a:spcPct val="110000"/>
              </a:lnSpc>
              <a:buFontTx/>
              <a:buNone/>
            </a:pPr>
            <a:r>
              <a:rPr lang="en-US" sz="1600"/>
              <a:t>{</a:t>
            </a:r>
          </a:p>
          <a:p>
            <a:pPr>
              <a:lnSpc>
                <a:spcPct val="110000"/>
              </a:lnSpc>
              <a:buFontTx/>
              <a:buNone/>
            </a:pPr>
            <a:r>
              <a:rPr lang="en-US" sz="1600"/>
              <a:t>	int i=0, n, arr[20];</a:t>
            </a:r>
          </a:p>
          <a:p>
            <a:pPr>
              <a:lnSpc>
                <a:spcPct val="110000"/>
              </a:lnSpc>
              <a:buFontTx/>
              <a:buNone/>
            </a:pPr>
            <a:r>
              <a:rPr lang="en-US" sz="1600"/>
              <a:t>	clrscr();</a:t>
            </a:r>
          </a:p>
          <a:p>
            <a:pPr>
              <a:lnSpc>
                <a:spcPct val="110000"/>
              </a:lnSpc>
              <a:buFontTx/>
              <a:buNone/>
            </a:pPr>
            <a:r>
              <a:rPr lang="en-US" sz="1600"/>
              <a:t>	printf(“\n Enter the number of elements : “);</a:t>
            </a:r>
          </a:p>
          <a:p>
            <a:pPr>
              <a:lnSpc>
                <a:spcPct val="110000"/>
              </a:lnSpc>
              <a:buFontTx/>
              <a:buNone/>
            </a:pPr>
            <a:r>
              <a:rPr lang="en-US" sz="1600"/>
              <a:t>	scanf(“%d”, &amp;n);</a:t>
            </a:r>
          </a:p>
          <a:p>
            <a:pPr>
              <a:lnSpc>
                <a:spcPct val="110000"/>
              </a:lnSpc>
              <a:buFontTx/>
              <a:buNone/>
            </a:pPr>
            <a:r>
              <a:rPr lang="en-US" sz="1600"/>
              <a:t>	</a:t>
            </a:r>
          </a:p>
          <a:p>
            <a:pPr>
              <a:lnSpc>
                <a:spcPct val="110000"/>
              </a:lnSpc>
              <a:buFontTx/>
              <a:buNone/>
            </a:pPr>
            <a:r>
              <a:rPr lang="en-US" sz="1600"/>
              <a:t>	for(i=0;i&lt;n;i++)</a:t>
            </a:r>
          </a:p>
          <a:p>
            <a:pPr>
              <a:lnSpc>
                <a:spcPct val="110000"/>
              </a:lnSpc>
              <a:buFontTx/>
              <a:buNone/>
            </a:pPr>
            <a:r>
              <a:rPr lang="en-US" sz="1600"/>
              <a:t>	{</a:t>
            </a:r>
          </a:p>
          <a:p>
            <a:pPr>
              <a:lnSpc>
                <a:spcPct val="110000"/>
              </a:lnSpc>
              <a:buFontTx/>
              <a:buNone/>
            </a:pPr>
            <a:r>
              <a:rPr lang="en-US" sz="1600"/>
              <a:t>		printf(“\n Arr[%d] = “, i);</a:t>
            </a:r>
          </a:p>
          <a:p>
            <a:pPr>
              <a:lnSpc>
                <a:spcPct val="110000"/>
              </a:lnSpc>
              <a:buFontTx/>
              <a:buNone/>
            </a:pPr>
            <a:r>
              <a:rPr lang="en-US" sz="1600"/>
              <a:t>		scanf(“%d”,&amp;num[i]);</a:t>
            </a:r>
          </a:p>
          <a:p>
            <a:pPr>
              <a:lnSpc>
                <a:spcPct val="110000"/>
              </a:lnSpc>
              <a:buFontTx/>
              <a:buNone/>
            </a:pPr>
            <a:r>
              <a:rPr lang="en-US" sz="1600"/>
              <a:t>	}</a:t>
            </a:r>
          </a:p>
          <a:p>
            <a:pPr>
              <a:lnSpc>
                <a:spcPct val="110000"/>
              </a:lnSpc>
              <a:buFontTx/>
              <a:buNone/>
            </a:pPr>
            <a:r>
              <a:rPr lang="en-US" sz="1600"/>
              <a:t>	printf(“\n The array elements are “);</a:t>
            </a:r>
          </a:p>
          <a:p>
            <a:pPr>
              <a:lnSpc>
                <a:spcPct val="110000"/>
              </a:lnSpc>
              <a:buFontTx/>
              <a:buNone/>
            </a:pPr>
            <a:r>
              <a:rPr lang="en-US" sz="1600"/>
              <a:t>	for(i=0;i&lt;n;i++)	</a:t>
            </a:r>
          </a:p>
          <a:p>
            <a:pPr>
              <a:lnSpc>
                <a:spcPct val="110000"/>
              </a:lnSpc>
              <a:buFontTx/>
              <a:buNone/>
            </a:pPr>
            <a:r>
              <a:rPr lang="en-US" sz="1600"/>
              <a:t>		printf(“Arr[%d] = %d\t”, i, arr[i]);</a:t>
            </a:r>
          </a:p>
          <a:p>
            <a:pPr>
              <a:lnSpc>
                <a:spcPct val="110000"/>
              </a:lnSpc>
              <a:buFontTx/>
              <a:buNone/>
            </a:pPr>
            <a:r>
              <a:rPr lang="en-US" sz="1600"/>
              <a:t>	return 0;</a:t>
            </a:r>
          </a:p>
          <a:p>
            <a:pPr>
              <a:lnSpc>
                <a:spcPct val="110000"/>
              </a:lnSpc>
              <a:buFontTx/>
              <a:buNone/>
            </a:pPr>
            <a:r>
              <a:rPr lang="en-US" sz="160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85800"/>
          </a:xfrm>
        </p:spPr>
        <p:txBody>
          <a:bodyPr>
            <a:normAutofit/>
          </a:bodyPr>
          <a:lstStyle/>
          <a:p>
            <a:pPr algn="l"/>
            <a:r>
              <a:rPr lang="en-US" sz="2200" b="1" u="sng" dirty="0">
                <a:solidFill>
                  <a:schemeClr val="tx1"/>
                </a:solidFill>
              </a:rPr>
              <a:t>ONE DIMENSIONAL ARRAYS FOR INTER FUNCTION COMMUNICATION</a:t>
            </a:r>
          </a:p>
        </p:txBody>
      </p:sp>
      <p:sp>
        <p:nvSpPr>
          <p:cNvPr id="12304" name="Rectangle 16"/>
          <p:cNvSpPr>
            <a:spLocks noChangeArrowheads="1"/>
          </p:cNvSpPr>
          <p:nvPr/>
        </p:nvSpPr>
        <p:spPr bwMode="auto">
          <a:xfrm>
            <a:off x="304800" y="2438400"/>
            <a:ext cx="2125663" cy="336550"/>
          </a:xfrm>
          <a:prstGeom prst="rect">
            <a:avLst/>
          </a:prstGeom>
          <a:noFill/>
          <a:ln w="9525">
            <a:noFill/>
            <a:miter lim="800000"/>
            <a:headEnd/>
            <a:tailEnd/>
          </a:ln>
          <a:effectLst/>
        </p:spPr>
        <p:txBody>
          <a:bodyPr wrap="none" anchor="ctr">
            <a:spAutoFit/>
          </a:bodyPr>
          <a:lstStyle/>
          <a:p>
            <a:pPr algn="just"/>
            <a:r>
              <a:rPr lang="en-US" sz="1600" b="1"/>
              <a:t>Passing data values</a:t>
            </a:r>
          </a:p>
        </p:txBody>
      </p:sp>
      <p:sp>
        <p:nvSpPr>
          <p:cNvPr id="12305" name="Rectangle 17"/>
          <p:cNvSpPr>
            <a:spLocks noChangeArrowheads="1"/>
          </p:cNvSpPr>
          <p:nvPr/>
        </p:nvSpPr>
        <p:spPr bwMode="auto">
          <a:xfrm>
            <a:off x="1166813" y="2762250"/>
            <a:ext cx="6811962" cy="0"/>
          </a:xfrm>
          <a:prstGeom prst="rect">
            <a:avLst/>
          </a:prstGeom>
          <a:solidFill>
            <a:srgbClr val="E6E6E6"/>
          </a:solidFill>
          <a:ln w="9525">
            <a:noFill/>
            <a:miter lim="800000"/>
            <a:headEnd/>
            <a:tailEnd/>
          </a:ln>
          <a:effectLst/>
        </p:spPr>
        <p:txBody>
          <a:bodyPr wrap="none" anchor="ctr">
            <a:spAutoFit/>
          </a:bodyPr>
          <a:lstStyle/>
          <a:p>
            <a:endParaRPr lang="en-US"/>
          </a:p>
        </p:txBody>
      </p:sp>
      <p:sp>
        <p:nvSpPr>
          <p:cNvPr id="12306" name="Rectangle 18"/>
          <p:cNvSpPr>
            <a:spLocks noChangeArrowheads="1"/>
          </p:cNvSpPr>
          <p:nvPr/>
        </p:nvSpPr>
        <p:spPr bwMode="auto">
          <a:xfrm>
            <a:off x="1166813" y="2762250"/>
            <a:ext cx="2840037" cy="0"/>
          </a:xfrm>
          <a:prstGeom prst="rect">
            <a:avLst/>
          </a:prstGeom>
          <a:solidFill>
            <a:srgbClr val="E6E6E6"/>
          </a:solidFill>
          <a:ln w="9525">
            <a:noFill/>
            <a:miter lim="800000"/>
            <a:headEnd/>
            <a:tailEnd/>
          </a:ln>
          <a:effectLst/>
        </p:spPr>
        <p:txBody>
          <a:bodyPr wrap="none">
            <a:spAutoFit/>
          </a:bodyPr>
          <a:lstStyle/>
          <a:p>
            <a:endParaRPr lang="en-US"/>
          </a:p>
        </p:txBody>
      </p:sp>
      <p:sp>
        <p:nvSpPr>
          <p:cNvPr id="12307" name="Rectangle 19"/>
          <p:cNvSpPr>
            <a:spLocks noChangeArrowheads="1"/>
          </p:cNvSpPr>
          <p:nvPr/>
        </p:nvSpPr>
        <p:spPr bwMode="auto">
          <a:xfrm>
            <a:off x="1166813" y="2762250"/>
            <a:ext cx="2840037" cy="0"/>
          </a:xfrm>
          <a:prstGeom prst="rect">
            <a:avLst/>
          </a:prstGeom>
          <a:solidFill>
            <a:srgbClr val="E6E6E6"/>
          </a:solidFill>
          <a:ln w="9525">
            <a:noFill/>
            <a:miter lim="800000"/>
            <a:headEnd/>
            <a:tailEnd/>
          </a:ln>
          <a:effectLst/>
        </p:spPr>
        <p:txBody>
          <a:bodyPr wrap="none">
            <a:spAutoFit/>
          </a:bodyPr>
          <a:lstStyle/>
          <a:p>
            <a:endParaRPr lang="en-US"/>
          </a:p>
        </p:txBody>
      </p:sp>
      <p:graphicFrame>
        <p:nvGraphicFramePr>
          <p:cNvPr id="12308" name="Group 20"/>
          <p:cNvGraphicFramePr>
            <a:graphicFrameLocks noGrp="1"/>
          </p:cNvGraphicFramePr>
          <p:nvPr/>
        </p:nvGraphicFramePr>
        <p:xfrm>
          <a:off x="762000" y="2819400"/>
          <a:ext cx="7585075" cy="1082040"/>
        </p:xfrm>
        <a:graphic>
          <a:graphicData uri="http://schemas.openxmlformats.org/drawingml/2006/table">
            <a:tbl>
              <a:tblPr/>
              <a:tblGrid>
                <a:gridCol w="3792538"/>
                <a:gridCol w="3792537"/>
              </a:tblGrid>
              <a:tr h="762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main()</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int arr[5] ={1, 2, 3, 4, 5};</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func(arr[3]);</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void func(int num)</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printf("%d", num);</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316" name="Rectangle 28"/>
          <p:cNvSpPr>
            <a:spLocks noChangeArrowheads="1"/>
          </p:cNvSpPr>
          <p:nvPr/>
        </p:nvSpPr>
        <p:spPr bwMode="auto">
          <a:xfrm>
            <a:off x="0" y="3810000"/>
            <a:ext cx="2079625" cy="336550"/>
          </a:xfrm>
          <a:prstGeom prst="rect">
            <a:avLst/>
          </a:prstGeom>
          <a:noFill/>
          <a:ln w="9525">
            <a:noFill/>
            <a:miter lim="800000"/>
            <a:headEnd/>
            <a:tailEnd/>
          </a:ln>
          <a:effectLst/>
        </p:spPr>
        <p:txBody>
          <a:bodyPr wrap="none" anchor="ctr">
            <a:spAutoFit/>
          </a:bodyPr>
          <a:lstStyle/>
          <a:p>
            <a:pPr algn="just"/>
            <a:r>
              <a:rPr lang="en-US" sz="1600" b="1"/>
              <a:t> Passing addresses</a:t>
            </a:r>
          </a:p>
        </p:txBody>
      </p:sp>
      <p:sp>
        <p:nvSpPr>
          <p:cNvPr id="12317" name="Rectangle 29"/>
          <p:cNvSpPr>
            <a:spLocks noChangeArrowheads="1"/>
          </p:cNvSpPr>
          <p:nvPr/>
        </p:nvSpPr>
        <p:spPr bwMode="auto">
          <a:xfrm>
            <a:off x="1166813" y="2762250"/>
            <a:ext cx="6811962" cy="0"/>
          </a:xfrm>
          <a:prstGeom prst="rect">
            <a:avLst/>
          </a:prstGeom>
          <a:solidFill>
            <a:srgbClr val="E6E6E6"/>
          </a:solidFill>
          <a:ln w="9525">
            <a:noFill/>
            <a:miter lim="800000"/>
            <a:headEnd/>
            <a:tailEnd/>
          </a:ln>
          <a:effectLst/>
        </p:spPr>
        <p:txBody>
          <a:bodyPr wrap="none" anchor="ctr">
            <a:spAutoFit/>
          </a:bodyPr>
          <a:lstStyle/>
          <a:p>
            <a:endParaRPr lang="en-US"/>
          </a:p>
        </p:txBody>
      </p:sp>
      <p:sp>
        <p:nvSpPr>
          <p:cNvPr id="12318" name="Rectangle 30"/>
          <p:cNvSpPr>
            <a:spLocks noChangeArrowheads="1"/>
          </p:cNvSpPr>
          <p:nvPr/>
        </p:nvSpPr>
        <p:spPr bwMode="auto">
          <a:xfrm>
            <a:off x="1166813" y="2762250"/>
            <a:ext cx="2840037" cy="0"/>
          </a:xfrm>
          <a:prstGeom prst="rect">
            <a:avLst/>
          </a:prstGeom>
          <a:solidFill>
            <a:srgbClr val="E6E6E6"/>
          </a:solidFill>
          <a:ln w="9525">
            <a:noFill/>
            <a:miter lim="800000"/>
            <a:headEnd/>
            <a:tailEnd/>
          </a:ln>
          <a:effectLst/>
        </p:spPr>
        <p:txBody>
          <a:bodyPr wrap="none">
            <a:spAutoFit/>
          </a:bodyPr>
          <a:lstStyle/>
          <a:p>
            <a:endParaRPr lang="en-US"/>
          </a:p>
        </p:txBody>
      </p:sp>
      <p:sp>
        <p:nvSpPr>
          <p:cNvPr id="12319" name="Rectangle 31"/>
          <p:cNvSpPr>
            <a:spLocks noChangeArrowheads="1"/>
          </p:cNvSpPr>
          <p:nvPr/>
        </p:nvSpPr>
        <p:spPr bwMode="auto">
          <a:xfrm>
            <a:off x="1166813" y="2762250"/>
            <a:ext cx="2840037" cy="0"/>
          </a:xfrm>
          <a:prstGeom prst="rect">
            <a:avLst/>
          </a:prstGeom>
          <a:solidFill>
            <a:srgbClr val="E6E6E6"/>
          </a:solidFill>
          <a:ln w="9525">
            <a:noFill/>
            <a:miter lim="800000"/>
            <a:headEnd/>
            <a:tailEnd/>
          </a:ln>
          <a:effectLst/>
        </p:spPr>
        <p:txBody>
          <a:bodyPr wrap="none">
            <a:spAutoFit/>
          </a:bodyPr>
          <a:lstStyle/>
          <a:p>
            <a:endParaRPr lang="en-US"/>
          </a:p>
        </p:txBody>
      </p:sp>
      <p:graphicFrame>
        <p:nvGraphicFramePr>
          <p:cNvPr id="12320" name="Group 32"/>
          <p:cNvGraphicFramePr>
            <a:graphicFrameLocks noGrp="1"/>
          </p:cNvGraphicFramePr>
          <p:nvPr>
            <p:extLst>
              <p:ext uri="{D42A27DB-BD31-4B8C-83A1-F6EECF244321}">
                <p14:modId xmlns:p14="http://schemas.microsoft.com/office/powerpoint/2010/main" val="3250153089"/>
              </p:ext>
            </p:extLst>
          </p:nvPr>
        </p:nvGraphicFramePr>
        <p:xfrm>
          <a:off x="762000" y="4267200"/>
          <a:ext cx="7620000" cy="1082040"/>
        </p:xfrm>
        <a:graphic>
          <a:graphicData uri="http://schemas.openxmlformats.org/drawingml/2006/table">
            <a:tbl>
              <a:tblPr/>
              <a:tblGrid>
                <a:gridCol w="3810000"/>
                <a:gridCol w="3810000"/>
              </a:tblGrid>
              <a:tr h="914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ain()</a:t>
                      </a:r>
                      <a:endParaRPr kumimoji="0" lang="en-US" sz="13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a:t>
                      </a:r>
                      <a:endParaRPr kumimoji="0" lang="en-US" sz="13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300" b="1" i="0" u="none" strike="noStrike" cap="none" normalizeH="0" baseline="0" dirty="0" err="1" smtClean="0">
                          <a:ln>
                            <a:noFill/>
                          </a:ln>
                          <a:solidFill>
                            <a:schemeClr val="tx1"/>
                          </a:solidFill>
                          <a:effectLst/>
                          <a:latin typeface="Courier New" pitchFamily="49" charset="0"/>
                          <a:cs typeface="Times New Roman" pitchFamily="18" charset="0"/>
                        </a:rPr>
                        <a:t>int</a:t>
                      </a: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300" b="1" i="0" u="none" strike="noStrike" cap="none" normalizeH="0" baseline="0" dirty="0" err="1" smtClean="0">
                          <a:ln>
                            <a:noFill/>
                          </a:ln>
                          <a:solidFill>
                            <a:schemeClr val="tx1"/>
                          </a:solidFill>
                          <a:effectLst/>
                          <a:latin typeface="Courier New" pitchFamily="49" charset="0"/>
                          <a:cs typeface="Times New Roman" pitchFamily="18" charset="0"/>
                        </a:rPr>
                        <a:t>arr</a:t>
                      </a: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[5] ={1, 2, 3, 4, 5};</a:t>
                      </a:r>
                      <a:endParaRPr kumimoji="0" lang="en-US" sz="13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300" b="1" i="0" u="none" strike="noStrike" cap="none" normalizeH="0" baseline="0" dirty="0" err="1" smtClean="0">
                          <a:ln>
                            <a:noFill/>
                          </a:ln>
                          <a:solidFill>
                            <a:schemeClr val="tx1"/>
                          </a:solidFill>
                          <a:effectLst/>
                          <a:latin typeface="Courier New" pitchFamily="49" charset="0"/>
                          <a:cs typeface="Times New Roman" pitchFamily="18" charset="0"/>
                        </a:rPr>
                        <a:t>func</a:t>
                      </a: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(&amp;</a:t>
                      </a:r>
                      <a:r>
                        <a:rPr kumimoji="0" lang="en-US" sz="1300" b="1" i="0" u="none" strike="noStrike" cap="none" normalizeH="0" baseline="0" dirty="0" err="1" smtClean="0">
                          <a:ln>
                            <a:noFill/>
                          </a:ln>
                          <a:solidFill>
                            <a:schemeClr val="tx1"/>
                          </a:solidFill>
                          <a:effectLst/>
                          <a:latin typeface="Courier New" pitchFamily="49" charset="0"/>
                          <a:cs typeface="Times New Roman" pitchFamily="18" charset="0"/>
                        </a:rPr>
                        <a:t>arr</a:t>
                      </a: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[3]);</a:t>
                      </a:r>
                      <a:endParaRPr kumimoji="0" lang="en-US" sz="1300" b="1"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cs typeface="Times New Roman" pitchFamily="18" charset="0"/>
                        </a:rPr>
                        <a:t>}</a:t>
                      </a:r>
                      <a:endParaRPr kumimoji="0" lang="en-US" sz="13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void </a:t>
                      </a:r>
                      <a:r>
                        <a:rPr kumimoji="0" lang="en-US" sz="13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3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3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printf</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 </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13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num</a:t>
                      </a: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328" name="Rectangle 40"/>
          <p:cNvSpPr>
            <a:spLocks noChangeArrowheads="1"/>
          </p:cNvSpPr>
          <p:nvPr/>
        </p:nvSpPr>
        <p:spPr bwMode="auto">
          <a:xfrm>
            <a:off x="381000" y="5257800"/>
            <a:ext cx="2546350" cy="336550"/>
          </a:xfrm>
          <a:prstGeom prst="rect">
            <a:avLst/>
          </a:prstGeom>
          <a:noFill/>
          <a:ln w="9525">
            <a:noFill/>
            <a:miter lim="800000"/>
            <a:headEnd/>
            <a:tailEnd/>
          </a:ln>
          <a:effectLst/>
        </p:spPr>
        <p:txBody>
          <a:bodyPr wrap="none" anchor="ctr">
            <a:spAutoFit/>
          </a:bodyPr>
          <a:lstStyle/>
          <a:p>
            <a:r>
              <a:rPr lang="en-US" sz="1600" b="1"/>
              <a:t>Passing the entire array</a:t>
            </a:r>
            <a:r>
              <a:rPr lang="en-US" sz="1600">
                <a:solidFill>
                  <a:srgbClr val="FFFF00"/>
                </a:solidFill>
              </a:rPr>
              <a:t> </a:t>
            </a:r>
          </a:p>
        </p:txBody>
      </p:sp>
      <p:graphicFrame>
        <p:nvGraphicFramePr>
          <p:cNvPr id="12329" name="Group 41"/>
          <p:cNvGraphicFramePr>
            <a:graphicFrameLocks noGrp="1"/>
          </p:cNvGraphicFramePr>
          <p:nvPr>
            <p:ph idx="1"/>
          </p:nvPr>
        </p:nvGraphicFramePr>
        <p:xfrm>
          <a:off x="381000" y="5672138"/>
          <a:ext cx="8229600" cy="1280160"/>
        </p:xfrm>
        <a:graphic>
          <a:graphicData uri="http://schemas.openxmlformats.org/drawingml/2006/table">
            <a:tbl>
              <a:tblPr/>
              <a:tblGrid>
                <a:gridCol w="4114800"/>
                <a:gridCol w="4114800"/>
              </a:tblGrid>
              <a:tr h="1100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main()</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int arr[5] ={1, 2, 3, 4, 5};</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func(arr);</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endParaRPr kumimoji="0" lang="en-US" sz="13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m</a:t>
                      </a:r>
                      <a:r>
                        <a:rPr kumimoji="0" lang="en-US" sz="13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oid func(int arr[5])</a:t>
                      </a: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cs typeface="Times New Roman" pitchFamily="18" charset="0"/>
                        </a:rPr>
                        <a:t>      int i;</a:t>
                      </a: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cs typeface="Times New Roman" pitchFamily="18" charset="0"/>
                        </a:rPr>
                        <a:t>      for(i=0;i&lt;5;i++)  </a:t>
                      </a: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cs typeface="Times New Roman" pitchFamily="18" charset="0"/>
                        </a:rPr>
                        <a:t>	printf("%d", arr[i]);</a:t>
                      </a: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3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29" name="Group 28"/>
          <p:cNvGrpSpPr/>
          <p:nvPr/>
        </p:nvGrpSpPr>
        <p:grpSpPr>
          <a:xfrm>
            <a:off x="2286000" y="990600"/>
            <a:ext cx="6210300" cy="1722438"/>
            <a:chOff x="1066800" y="533400"/>
            <a:chExt cx="6210300" cy="1722438"/>
          </a:xfrm>
        </p:grpSpPr>
        <p:sp>
          <p:nvSpPr>
            <p:cNvPr id="12291" name="Rectangle 3"/>
            <p:cNvSpPr>
              <a:spLocks noChangeArrowheads="1"/>
            </p:cNvSpPr>
            <p:nvPr/>
          </p:nvSpPr>
          <p:spPr bwMode="auto">
            <a:xfrm>
              <a:off x="3962400" y="533400"/>
              <a:ext cx="3314700" cy="334963"/>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dirty="0"/>
                <a:t>1D Arrays For Inter Function Communication</a:t>
              </a:r>
            </a:p>
            <a:p>
              <a:endParaRPr lang="en-US" b="1" dirty="0">
                <a:solidFill>
                  <a:srgbClr val="990033"/>
                </a:solidFill>
              </a:endParaRPr>
            </a:p>
          </p:txBody>
        </p:sp>
        <p:sp>
          <p:nvSpPr>
            <p:cNvPr id="12292" name="Line 4"/>
            <p:cNvSpPr>
              <a:spLocks noChangeShapeType="1"/>
            </p:cNvSpPr>
            <p:nvPr/>
          </p:nvSpPr>
          <p:spPr bwMode="auto">
            <a:xfrm flipH="1">
              <a:off x="5334000" y="914400"/>
              <a:ext cx="0" cy="0"/>
            </a:xfrm>
            <a:prstGeom prst="line">
              <a:avLst/>
            </a:prstGeom>
            <a:noFill/>
            <a:ln w="28575">
              <a:solidFill>
                <a:schemeClr val="tx1"/>
              </a:solidFill>
              <a:round/>
              <a:headEnd/>
              <a:tailEnd/>
            </a:ln>
          </p:spPr>
          <p:txBody>
            <a:bodyPr/>
            <a:lstStyle/>
            <a:p>
              <a:endParaRPr lang="en-US"/>
            </a:p>
          </p:txBody>
        </p:sp>
        <p:sp>
          <p:nvSpPr>
            <p:cNvPr id="12293" name="Line 5"/>
            <p:cNvSpPr>
              <a:spLocks noChangeShapeType="1"/>
            </p:cNvSpPr>
            <p:nvPr/>
          </p:nvSpPr>
          <p:spPr bwMode="auto">
            <a:xfrm>
              <a:off x="3810000" y="990600"/>
              <a:ext cx="2971800" cy="0"/>
            </a:xfrm>
            <a:prstGeom prst="line">
              <a:avLst/>
            </a:prstGeom>
            <a:noFill/>
            <a:ln w="28575">
              <a:solidFill>
                <a:schemeClr val="tx1"/>
              </a:solidFill>
              <a:round/>
              <a:headEnd/>
              <a:tailEnd/>
            </a:ln>
          </p:spPr>
          <p:txBody>
            <a:bodyPr/>
            <a:lstStyle/>
            <a:p>
              <a:endParaRPr lang="en-US"/>
            </a:p>
          </p:txBody>
        </p:sp>
        <p:sp>
          <p:nvSpPr>
            <p:cNvPr id="12294" name="Line 6"/>
            <p:cNvSpPr>
              <a:spLocks noChangeShapeType="1"/>
            </p:cNvSpPr>
            <p:nvPr/>
          </p:nvSpPr>
          <p:spPr bwMode="auto">
            <a:xfrm>
              <a:off x="3657600" y="1447800"/>
              <a:ext cx="0" cy="228600"/>
            </a:xfrm>
            <a:prstGeom prst="line">
              <a:avLst/>
            </a:prstGeom>
            <a:noFill/>
            <a:ln w="28575">
              <a:solidFill>
                <a:srgbClr val="000000"/>
              </a:solidFill>
              <a:round/>
              <a:headEnd/>
              <a:tailEnd/>
            </a:ln>
          </p:spPr>
          <p:txBody>
            <a:bodyPr/>
            <a:lstStyle/>
            <a:p>
              <a:endParaRPr lang="en-US"/>
            </a:p>
          </p:txBody>
        </p:sp>
        <p:sp>
          <p:nvSpPr>
            <p:cNvPr id="12295" name="Line 7"/>
            <p:cNvSpPr>
              <a:spLocks noChangeShapeType="1"/>
            </p:cNvSpPr>
            <p:nvPr/>
          </p:nvSpPr>
          <p:spPr bwMode="auto">
            <a:xfrm>
              <a:off x="6781800" y="990600"/>
              <a:ext cx="0" cy="228600"/>
            </a:xfrm>
            <a:prstGeom prst="line">
              <a:avLst/>
            </a:prstGeom>
            <a:noFill/>
            <a:ln w="28575">
              <a:solidFill>
                <a:schemeClr val="tx1"/>
              </a:solidFill>
              <a:round/>
              <a:headEnd/>
              <a:tailEnd/>
            </a:ln>
          </p:spPr>
          <p:txBody>
            <a:bodyPr/>
            <a:lstStyle/>
            <a:p>
              <a:endParaRPr lang="en-US"/>
            </a:p>
          </p:txBody>
        </p:sp>
        <p:sp>
          <p:nvSpPr>
            <p:cNvPr id="12296" name="Rectangle 8"/>
            <p:cNvSpPr>
              <a:spLocks noChangeArrowheads="1"/>
            </p:cNvSpPr>
            <p:nvPr/>
          </p:nvSpPr>
          <p:spPr bwMode="auto">
            <a:xfrm>
              <a:off x="2247900" y="1196975"/>
              <a:ext cx="2628900" cy="312738"/>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individual elements</a:t>
              </a:r>
            </a:p>
            <a:p>
              <a:endParaRPr lang="en-US" b="1"/>
            </a:p>
          </p:txBody>
        </p:sp>
        <p:sp>
          <p:nvSpPr>
            <p:cNvPr id="12297" name="Rectangle 9"/>
            <p:cNvSpPr>
              <a:spLocks noChangeArrowheads="1"/>
            </p:cNvSpPr>
            <p:nvPr/>
          </p:nvSpPr>
          <p:spPr bwMode="auto">
            <a:xfrm>
              <a:off x="5638800" y="1219200"/>
              <a:ext cx="1600200" cy="3429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entire array</a:t>
              </a:r>
            </a:p>
            <a:p>
              <a:endParaRPr lang="en-US" b="1"/>
            </a:p>
          </p:txBody>
        </p:sp>
        <p:sp>
          <p:nvSpPr>
            <p:cNvPr id="12298" name="Line 10"/>
            <p:cNvSpPr>
              <a:spLocks noChangeShapeType="1"/>
            </p:cNvSpPr>
            <p:nvPr/>
          </p:nvSpPr>
          <p:spPr bwMode="auto">
            <a:xfrm>
              <a:off x="2362200" y="1676400"/>
              <a:ext cx="2286000" cy="0"/>
            </a:xfrm>
            <a:prstGeom prst="line">
              <a:avLst/>
            </a:prstGeom>
            <a:noFill/>
            <a:ln w="28575">
              <a:solidFill>
                <a:schemeClr val="tx1"/>
              </a:solidFill>
              <a:round/>
              <a:headEnd/>
              <a:tailEnd/>
            </a:ln>
          </p:spPr>
          <p:txBody>
            <a:bodyPr/>
            <a:lstStyle/>
            <a:p>
              <a:endParaRPr lang="en-US"/>
            </a:p>
          </p:txBody>
        </p:sp>
        <p:sp>
          <p:nvSpPr>
            <p:cNvPr id="12299" name="Line 11"/>
            <p:cNvSpPr>
              <a:spLocks noChangeShapeType="1"/>
            </p:cNvSpPr>
            <p:nvPr/>
          </p:nvSpPr>
          <p:spPr bwMode="auto">
            <a:xfrm>
              <a:off x="2362200" y="1676400"/>
              <a:ext cx="0" cy="228600"/>
            </a:xfrm>
            <a:prstGeom prst="line">
              <a:avLst/>
            </a:prstGeom>
            <a:noFill/>
            <a:ln w="28575">
              <a:solidFill>
                <a:schemeClr val="tx1"/>
              </a:solidFill>
              <a:round/>
              <a:headEnd/>
              <a:tailEnd/>
            </a:ln>
          </p:spPr>
          <p:txBody>
            <a:bodyPr/>
            <a:lstStyle/>
            <a:p>
              <a:endParaRPr lang="en-US"/>
            </a:p>
          </p:txBody>
        </p:sp>
        <p:sp>
          <p:nvSpPr>
            <p:cNvPr id="12300" name="Line 12"/>
            <p:cNvSpPr>
              <a:spLocks noChangeShapeType="1"/>
            </p:cNvSpPr>
            <p:nvPr/>
          </p:nvSpPr>
          <p:spPr bwMode="auto">
            <a:xfrm>
              <a:off x="4648200" y="1676400"/>
              <a:ext cx="0" cy="228600"/>
            </a:xfrm>
            <a:prstGeom prst="line">
              <a:avLst/>
            </a:prstGeom>
            <a:noFill/>
            <a:ln w="28575">
              <a:solidFill>
                <a:schemeClr val="tx1"/>
              </a:solidFill>
              <a:round/>
              <a:headEnd/>
              <a:tailEnd/>
            </a:ln>
          </p:spPr>
          <p:txBody>
            <a:bodyPr/>
            <a:lstStyle/>
            <a:p>
              <a:endParaRPr lang="en-US"/>
            </a:p>
          </p:txBody>
        </p:sp>
        <p:sp>
          <p:nvSpPr>
            <p:cNvPr id="12301" name="Rectangle 13"/>
            <p:cNvSpPr>
              <a:spLocks noChangeArrowheads="1"/>
            </p:cNvSpPr>
            <p:nvPr/>
          </p:nvSpPr>
          <p:spPr bwMode="auto">
            <a:xfrm>
              <a:off x="1066800" y="1905000"/>
              <a:ext cx="2324100" cy="350838"/>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individual elements</a:t>
              </a:r>
            </a:p>
            <a:p>
              <a:endParaRPr lang="en-US" b="1"/>
            </a:p>
          </p:txBody>
        </p:sp>
        <p:sp>
          <p:nvSpPr>
            <p:cNvPr id="12302" name="Rectangle 14"/>
            <p:cNvSpPr>
              <a:spLocks noChangeArrowheads="1"/>
            </p:cNvSpPr>
            <p:nvPr/>
          </p:nvSpPr>
          <p:spPr bwMode="auto">
            <a:xfrm>
              <a:off x="3810000" y="1905000"/>
              <a:ext cx="1600200" cy="342900"/>
            </a:xfrm>
            <a:prstGeom prst="rect">
              <a:avLst/>
            </a:prstGeom>
            <a:solidFill>
              <a:schemeClr val="bg1"/>
            </a:solidFill>
            <a:ln w="28575">
              <a:solidFill>
                <a:srgbClr val="000000"/>
              </a:solidFill>
              <a:miter lim="800000"/>
              <a:headEnd/>
              <a:tailEnd/>
            </a:ln>
          </p:spPr>
          <p:txBody>
            <a:bodyPr/>
            <a:lstStyle/>
            <a:p>
              <a:pPr algn="ctr">
                <a:spcBef>
                  <a:spcPts val="500"/>
                </a:spcBef>
                <a:spcAft>
                  <a:spcPts val="500"/>
                </a:spcAft>
              </a:pPr>
              <a:r>
                <a:rPr lang="en-US" sz="1100" b="1"/>
                <a:t>Passing entire array</a:t>
              </a:r>
            </a:p>
            <a:p>
              <a:endParaRPr lang="en-US" b="1"/>
            </a:p>
          </p:txBody>
        </p:sp>
        <p:sp>
          <p:nvSpPr>
            <p:cNvPr id="12303" name="Line 15"/>
            <p:cNvSpPr>
              <a:spLocks noChangeShapeType="1"/>
            </p:cNvSpPr>
            <p:nvPr/>
          </p:nvSpPr>
          <p:spPr bwMode="auto">
            <a:xfrm flipV="1">
              <a:off x="3771900" y="968375"/>
              <a:ext cx="0" cy="228600"/>
            </a:xfrm>
            <a:prstGeom prst="line">
              <a:avLst/>
            </a:prstGeom>
            <a:noFill/>
            <a:ln w="28575">
              <a:solidFill>
                <a:schemeClr val="tx1"/>
              </a:solidFill>
              <a:round/>
              <a:headEnd/>
              <a:tailEnd/>
            </a:ln>
            <a:effectLst/>
          </p:spPr>
          <p:txBody>
            <a:bodyPr/>
            <a:lstStyle/>
            <a:p>
              <a:endParaRPr lang="en-US"/>
            </a:p>
          </p:txBody>
        </p:sp>
        <p:sp>
          <p:nvSpPr>
            <p:cNvPr id="12338" name="Line 50"/>
            <p:cNvSpPr>
              <a:spLocks noChangeShapeType="1"/>
            </p:cNvSpPr>
            <p:nvPr/>
          </p:nvSpPr>
          <p:spPr bwMode="auto">
            <a:xfrm>
              <a:off x="5486400" y="838200"/>
              <a:ext cx="0" cy="152400"/>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386</Words>
  <Application>Microsoft Office PowerPoint</Application>
  <PresentationFormat>On-screen Show (4:3)</PresentationFormat>
  <Paragraphs>129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Array</vt:lpstr>
      <vt:lpstr>INTRODUCTION</vt:lpstr>
      <vt:lpstr>ACCESSING ELEMENTS OF THE ARRAY </vt:lpstr>
      <vt:lpstr>CALCULATING THE ADDRESS OF ARRAY ELEMENTS  Address of data element, A[k] = BA(A) + w( k – lower_bound)   Here, A is the array k is the index of the element of which we have to calculate the address BA is the base address of the array A. w is the word size of one element in memory, for example, size of  int is 2 </vt:lpstr>
      <vt:lpstr>STORING VALES IN ARRAYS </vt:lpstr>
      <vt:lpstr>PowerPoint Presentation</vt:lpstr>
      <vt:lpstr>WRITE A PROGRAM TO READ AND DISPLAY N NUMBERS USING AN ARRAY</vt:lpstr>
      <vt:lpstr>ONE DIMENSIONAL ARRAYS FOR INTER FUNCTION COMMUNICATION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Lecture-23</dc:title>
  <dc:creator>bca</dc:creator>
  <cp:lastModifiedBy>Raviraj</cp:lastModifiedBy>
  <cp:revision>3</cp:revision>
  <cp:lastPrinted>2014-09-08T06:57:02Z</cp:lastPrinted>
  <dcterms:created xsi:type="dcterms:W3CDTF">2013-08-27T07:22:07Z</dcterms:created>
  <dcterms:modified xsi:type="dcterms:W3CDTF">2014-09-08T06:57:34Z</dcterms:modified>
</cp:coreProperties>
</file>