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2" r:id="rId4"/>
    <p:sldId id="258" r:id="rId5"/>
    <p:sldId id="263" r:id="rId6"/>
    <p:sldId id="259" r:id="rId7"/>
    <p:sldId id="260" r:id="rId8"/>
    <p:sldId id="261"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9" d="100"/>
          <a:sy n="69" d="100"/>
        </p:scale>
        <p:origin x="-906" y="-22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B452C1F-E137-4BB6-8E5C-AB0CFD763DBD}" type="datetimeFigureOut">
              <a:rPr lang="en-US" smtClean="0"/>
              <a:t>8/27/2013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D80E6F-94B6-4513-9F7F-59DD8C044126}"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B452C1F-E137-4BB6-8E5C-AB0CFD763DBD}" type="datetimeFigureOut">
              <a:rPr lang="en-US" smtClean="0"/>
              <a:t>8/27/2013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D80E6F-94B6-4513-9F7F-59DD8C044126}"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B452C1F-E137-4BB6-8E5C-AB0CFD763DBD}" type="datetimeFigureOut">
              <a:rPr lang="en-US" smtClean="0"/>
              <a:t>8/27/2013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D80E6F-94B6-4513-9F7F-59DD8C044126}"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B452C1F-E137-4BB6-8E5C-AB0CFD763DBD}" type="datetimeFigureOut">
              <a:rPr lang="en-US" smtClean="0"/>
              <a:t>8/27/2013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D80E6F-94B6-4513-9F7F-59DD8C044126}"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B452C1F-E137-4BB6-8E5C-AB0CFD763DBD}" type="datetimeFigureOut">
              <a:rPr lang="en-US" smtClean="0"/>
              <a:t>8/27/2013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D80E6F-94B6-4513-9F7F-59DD8C044126}"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B452C1F-E137-4BB6-8E5C-AB0CFD763DBD}" type="datetimeFigureOut">
              <a:rPr lang="en-US" smtClean="0"/>
              <a:t>8/27/2013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D80E6F-94B6-4513-9F7F-59DD8C044126}"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B452C1F-E137-4BB6-8E5C-AB0CFD763DBD}" type="datetimeFigureOut">
              <a:rPr lang="en-US" smtClean="0"/>
              <a:t>8/27/2013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7D80E6F-94B6-4513-9F7F-59DD8C044126}"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B452C1F-E137-4BB6-8E5C-AB0CFD763DBD}" type="datetimeFigureOut">
              <a:rPr lang="en-US" smtClean="0"/>
              <a:t>8/27/2013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7D80E6F-94B6-4513-9F7F-59DD8C044126}"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452C1F-E137-4BB6-8E5C-AB0CFD763DBD}" type="datetimeFigureOut">
              <a:rPr lang="en-US" smtClean="0"/>
              <a:t>8/27/2013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7D80E6F-94B6-4513-9F7F-59DD8C044126}"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452C1F-E137-4BB6-8E5C-AB0CFD763DBD}" type="datetimeFigureOut">
              <a:rPr lang="en-US" smtClean="0"/>
              <a:t>8/27/2013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D80E6F-94B6-4513-9F7F-59DD8C044126}"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452C1F-E137-4BB6-8E5C-AB0CFD763DBD}" type="datetimeFigureOut">
              <a:rPr lang="en-US" smtClean="0"/>
              <a:t>8/27/2013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D80E6F-94B6-4513-9F7F-59DD8C044126}"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452C1F-E137-4BB6-8E5C-AB0CFD763DBD}" type="datetimeFigureOut">
              <a:rPr lang="en-US" smtClean="0"/>
              <a:t>8/27/2013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D80E6F-94B6-4513-9F7F-59DD8C044126}"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Lecture-24</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0" y="0"/>
            <a:ext cx="7543800" cy="533400"/>
          </a:xfrm>
        </p:spPr>
        <p:txBody>
          <a:bodyPr/>
          <a:lstStyle/>
          <a:p>
            <a:r>
              <a:rPr lang="en-US" sz="2200" b="1" u="sng">
                <a:solidFill>
                  <a:schemeClr val="tx1"/>
                </a:solidFill>
              </a:rPr>
              <a:t>TWO DIMENSIONAL ARRAYS</a:t>
            </a:r>
          </a:p>
        </p:txBody>
      </p:sp>
      <p:sp>
        <p:nvSpPr>
          <p:cNvPr id="13315" name="Rectangle 3"/>
          <p:cNvSpPr>
            <a:spLocks noGrp="1" noChangeArrowheads="1"/>
          </p:cNvSpPr>
          <p:nvPr>
            <p:ph type="body" idx="1"/>
          </p:nvPr>
        </p:nvSpPr>
        <p:spPr>
          <a:xfrm>
            <a:off x="228600" y="685800"/>
            <a:ext cx="8915400" cy="762000"/>
          </a:xfrm>
        </p:spPr>
        <p:txBody>
          <a:bodyPr>
            <a:noAutofit/>
          </a:bodyPr>
          <a:lstStyle/>
          <a:p>
            <a:pPr>
              <a:lnSpc>
                <a:spcPct val="80000"/>
              </a:lnSpc>
            </a:pPr>
            <a:r>
              <a:rPr lang="en-US" sz="2400" dirty="0"/>
              <a:t>A two dimensional array is specified using two subscripts where one subscript denotes row and the other denotes column. </a:t>
            </a:r>
          </a:p>
          <a:p>
            <a:pPr>
              <a:lnSpc>
                <a:spcPct val="80000"/>
              </a:lnSpc>
            </a:pPr>
            <a:r>
              <a:rPr lang="en-US" sz="2400" dirty="0"/>
              <a:t>C looks a two dimensional array as an array of a one dimensional array.</a:t>
            </a:r>
            <a:r>
              <a:rPr lang="en-US" sz="2800" b="1" dirty="0"/>
              <a:t> </a:t>
            </a:r>
          </a:p>
        </p:txBody>
      </p:sp>
      <p:sp>
        <p:nvSpPr>
          <p:cNvPr id="13316" name="Text Box 4"/>
          <p:cNvSpPr txBox="1">
            <a:spLocks noChangeArrowheads="1"/>
          </p:cNvSpPr>
          <p:nvPr/>
        </p:nvSpPr>
        <p:spPr bwMode="auto">
          <a:xfrm rot="16056844">
            <a:off x="1883439" y="5395166"/>
            <a:ext cx="1714500" cy="228600"/>
          </a:xfrm>
          <a:prstGeom prst="rect">
            <a:avLst/>
          </a:prstGeom>
          <a:solidFill>
            <a:schemeClr val="bg1"/>
          </a:solidFill>
          <a:ln w="9525">
            <a:solidFill>
              <a:srgbClr val="FFFFFF"/>
            </a:solidFill>
            <a:miter lim="800000"/>
            <a:headEnd/>
            <a:tailEnd/>
          </a:ln>
        </p:spPr>
        <p:txBody>
          <a:bodyPr/>
          <a:lstStyle/>
          <a:p>
            <a:pPr algn="r"/>
            <a:r>
              <a:rPr lang="en-US" sz="1200" b="1" dirty="0">
                <a:cs typeface="Times New Roman" pitchFamily="18" charset="0"/>
              </a:rPr>
              <a:t>First Dimension</a:t>
            </a:r>
            <a:endParaRPr lang="en-US" sz="1200" b="1" dirty="0"/>
          </a:p>
        </p:txBody>
      </p:sp>
      <p:sp>
        <p:nvSpPr>
          <p:cNvPr id="13317" name="Text Box 5"/>
          <p:cNvSpPr txBox="1">
            <a:spLocks noChangeArrowheads="1"/>
          </p:cNvSpPr>
          <p:nvPr/>
        </p:nvSpPr>
        <p:spPr bwMode="auto">
          <a:xfrm>
            <a:off x="4038600" y="6629400"/>
            <a:ext cx="1714500" cy="228600"/>
          </a:xfrm>
          <a:prstGeom prst="rect">
            <a:avLst/>
          </a:prstGeom>
          <a:solidFill>
            <a:schemeClr val="bg1"/>
          </a:solidFill>
          <a:ln w="9525">
            <a:solidFill>
              <a:srgbClr val="FFFFFF"/>
            </a:solidFill>
            <a:miter lim="800000"/>
            <a:headEnd/>
            <a:tailEnd/>
          </a:ln>
        </p:spPr>
        <p:txBody>
          <a:bodyPr/>
          <a:lstStyle/>
          <a:p>
            <a:r>
              <a:rPr lang="en-US" sz="1200" b="1" dirty="0">
                <a:cs typeface="Times New Roman" pitchFamily="18" charset="0"/>
              </a:rPr>
              <a:t>Second Dimension</a:t>
            </a:r>
            <a:endParaRPr lang="en-US" sz="1200" b="1" dirty="0"/>
          </a:p>
        </p:txBody>
      </p:sp>
      <p:sp>
        <p:nvSpPr>
          <p:cNvPr id="13318" name="Rectangle 6"/>
          <p:cNvSpPr>
            <a:spLocks noChangeArrowheads="1"/>
          </p:cNvSpPr>
          <p:nvPr/>
        </p:nvSpPr>
        <p:spPr bwMode="auto">
          <a:xfrm>
            <a:off x="585788" y="2263775"/>
            <a:ext cx="619125" cy="0"/>
          </a:xfrm>
          <a:prstGeom prst="rect">
            <a:avLst/>
          </a:prstGeom>
          <a:noFill/>
          <a:ln w="9525">
            <a:noFill/>
            <a:miter lim="800000"/>
            <a:headEnd/>
            <a:tailEnd/>
          </a:ln>
          <a:effectLst/>
        </p:spPr>
        <p:txBody>
          <a:bodyPr wrap="none">
            <a:spAutoFit/>
          </a:bodyPr>
          <a:lstStyle/>
          <a:p>
            <a:endParaRPr lang="en-US"/>
          </a:p>
        </p:txBody>
      </p:sp>
      <p:graphicFrame>
        <p:nvGraphicFramePr>
          <p:cNvPr id="13319" name="Group 7"/>
          <p:cNvGraphicFramePr>
            <a:graphicFrameLocks noGrp="1"/>
          </p:cNvGraphicFramePr>
          <p:nvPr/>
        </p:nvGraphicFramePr>
        <p:xfrm>
          <a:off x="3048000" y="4495800"/>
          <a:ext cx="3657600" cy="2072640"/>
        </p:xfrm>
        <a:graphic>
          <a:graphicData uri="http://schemas.openxmlformats.org/drawingml/2006/table">
            <a:tbl>
              <a:tblPr/>
              <a:tblGrid>
                <a:gridCol w="914400"/>
                <a:gridCol w="914400"/>
                <a:gridCol w="914400"/>
                <a:gridCol w="914400"/>
              </a:tblGrid>
              <a:tr h="228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Arial" charset="0"/>
                      </a:endParaRPr>
                    </a:p>
                  </a:txBody>
                  <a:tcP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charset="0"/>
                      </a:endParaRPr>
                    </a:p>
                  </a:txBody>
                  <a:tcP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charset="0"/>
                      </a:endParaRPr>
                    </a:p>
                  </a:txBody>
                  <a:tcP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charset="0"/>
                      </a:endParaRPr>
                    </a:p>
                  </a:txBody>
                  <a:tcP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bg1"/>
                    </a:solidFill>
                  </a:tcPr>
                </a:tc>
              </a:tr>
              <a:tr h="1905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charset="0"/>
                      </a:endParaRPr>
                    </a:p>
                  </a:txBody>
                  <a:tcP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Arial" charset="0"/>
                      </a:endParaRPr>
                    </a:p>
                  </a:txBody>
                  <a:tcP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charset="0"/>
                      </a:endParaRPr>
                    </a:p>
                  </a:txBody>
                  <a:tcP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charset="0"/>
                      </a:endParaRPr>
                    </a:p>
                  </a:txBody>
                  <a:tcP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bg1"/>
                    </a:solidFill>
                  </a:tcPr>
                </a:tc>
              </a:tr>
              <a:tr h="1905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charset="0"/>
                      </a:endParaRPr>
                    </a:p>
                  </a:txBody>
                  <a:tcP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charset="0"/>
                      </a:endParaRPr>
                    </a:p>
                  </a:txBody>
                  <a:tcP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charset="0"/>
                      </a:endParaRPr>
                    </a:p>
                  </a:txBody>
                  <a:tcP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charset="0"/>
                      </a:endParaRPr>
                    </a:p>
                  </a:txBody>
                  <a:tcP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bg1"/>
                    </a:solidFill>
                  </a:tcPr>
                </a:tc>
              </a:tr>
              <a:tr h="1905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charset="0"/>
                      </a:endParaRPr>
                    </a:p>
                  </a:txBody>
                  <a:tcP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charset="0"/>
                      </a:endParaRPr>
                    </a:p>
                  </a:txBody>
                  <a:tcP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charset="0"/>
                      </a:endParaRPr>
                    </a:p>
                  </a:txBody>
                  <a:tcP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Arial" charset="0"/>
                      </a:endParaRPr>
                    </a:p>
                  </a:txBody>
                  <a:tcP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bg1"/>
                    </a:solidFill>
                  </a:tcPr>
                </a:tc>
              </a:tr>
            </a:tbl>
          </a:graphicData>
        </a:graphic>
      </p:graphicFrame>
      <p:sp>
        <p:nvSpPr>
          <p:cNvPr id="13346" name="Rectangle 34"/>
          <p:cNvSpPr>
            <a:spLocks noChangeArrowheads="1"/>
          </p:cNvSpPr>
          <p:nvPr/>
        </p:nvSpPr>
        <p:spPr bwMode="auto">
          <a:xfrm>
            <a:off x="609600" y="4191000"/>
            <a:ext cx="9144000" cy="0"/>
          </a:xfrm>
          <a:prstGeom prst="rect">
            <a:avLst/>
          </a:prstGeom>
          <a:noFill/>
          <a:ln w="9525">
            <a:noFill/>
            <a:miter lim="800000"/>
            <a:headEnd/>
            <a:tailEnd/>
          </a:ln>
          <a:effectLst/>
        </p:spPr>
        <p:txBody>
          <a:bodyPr wrap="none" anchor="ctr">
            <a:spAutoFit/>
          </a:bodyPr>
          <a:lstStyle/>
          <a:p>
            <a:endParaRPr lang="en-US"/>
          </a:p>
        </p:txBody>
      </p:sp>
      <p:sp>
        <p:nvSpPr>
          <p:cNvPr id="13347" name="Rectangle 35"/>
          <p:cNvSpPr>
            <a:spLocks noChangeArrowheads="1"/>
          </p:cNvSpPr>
          <p:nvPr/>
        </p:nvSpPr>
        <p:spPr bwMode="auto">
          <a:xfrm>
            <a:off x="533400" y="1981199"/>
            <a:ext cx="8305800" cy="2677656"/>
          </a:xfrm>
          <a:prstGeom prst="rect">
            <a:avLst/>
          </a:prstGeom>
          <a:noFill/>
          <a:ln w="9525">
            <a:noFill/>
            <a:miter lim="800000"/>
            <a:headEnd/>
            <a:tailEnd/>
          </a:ln>
          <a:effectLst/>
        </p:spPr>
        <p:txBody>
          <a:bodyPr wrap="square" anchor="ctr">
            <a:spAutoFit/>
          </a:bodyPr>
          <a:lstStyle/>
          <a:p>
            <a:r>
              <a:rPr lang="en-US" sz="2400" dirty="0"/>
              <a:t>A two dimensional array is declared as: </a:t>
            </a:r>
          </a:p>
          <a:p>
            <a:r>
              <a:rPr lang="en-US" sz="2400" dirty="0" err="1"/>
              <a:t>data_type</a:t>
            </a:r>
            <a:r>
              <a:rPr lang="en-US" sz="2400" dirty="0"/>
              <a:t> </a:t>
            </a:r>
            <a:r>
              <a:rPr lang="en-US" sz="2400" dirty="0" err="1"/>
              <a:t>array_name</a:t>
            </a:r>
            <a:r>
              <a:rPr lang="en-US" sz="2400" dirty="0"/>
              <a:t>[</a:t>
            </a:r>
            <a:r>
              <a:rPr lang="en-US" sz="2400" dirty="0" err="1"/>
              <a:t>row_size</a:t>
            </a:r>
            <a:r>
              <a:rPr lang="en-US" sz="2400" dirty="0"/>
              <a:t>][</a:t>
            </a:r>
            <a:r>
              <a:rPr lang="en-US" sz="2400" dirty="0" err="1"/>
              <a:t>column_size</a:t>
            </a:r>
            <a:r>
              <a:rPr lang="en-US" sz="2400" dirty="0"/>
              <a:t>]; </a:t>
            </a:r>
            <a:endParaRPr lang="en-US" sz="2400" dirty="0" smtClean="0"/>
          </a:p>
          <a:p>
            <a:endParaRPr lang="en-US" sz="2400" dirty="0"/>
          </a:p>
          <a:p>
            <a:r>
              <a:rPr lang="en-US" sz="2400" dirty="0" smtClean="0"/>
              <a:t>Therefore</a:t>
            </a:r>
            <a:r>
              <a:rPr lang="en-US" sz="2400" dirty="0"/>
              <a:t>, a two dimensional </a:t>
            </a:r>
            <a:r>
              <a:rPr lang="en-US" sz="2400" dirty="0" err="1"/>
              <a:t>mXn</a:t>
            </a:r>
            <a:r>
              <a:rPr lang="en-US" sz="2400" dirty="0"/>
              <a:t> array is an array that contains m*n data elements and each element is accessed using two subscripts, </a:t>
            </a:r>
            <a:r>
              <a:rPr lang="en-US" sz="2400" dirty="0" err="1"/>
              <a:t>i</a:t>
            </a:r>
            <a:r>
              <a:rPr lang="en-US" sz="2400" dirty="0"/>
              <a:t> and j where </a:t>
            </a:r>
            <a:r>
              <a:rPr lang="en-US" sz="2400" dirty="0" err="1"/>
              <a:t>i</a:t>
            </a:r>
            <a:r>
              <a:rPr lang="en-US" sz="2400" dirty="0"/>
              <a:t>&lt;=m and j&lt;=n </a:t>
            </a:r>
          </a:p>
          <a:p>
            <a:endParaRPr lang="en-US" sz="24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43000" y="914400"/>
            <a:ext cx="6310317" cy="954107"/>
          </a:xfrm>
          <a:prstGeom prst="rect">
            <a:avLst/>
          </a:prstGeom>
        </p:spPr>
        <p:txBody>
          <a:bodyPr wrap="none">
            <a:spAutoFit/>
          </a:bodyPr>
          <a:lstStyle/>
          <a:p>
            <a:r>
              <a:rPr lang="en-US" sz="3200" b="1" dirty="0" smtClean="0"/>
              <a:t>Matrix  representation of  2-D array </a:t>
            </a:r>
          </a:p>
          <a:p>
            <a:r>
              <a:rPr lang="en-US" sz="2400" dirty="0" err="1" smtClean="0"/>
              <a:t>int</a:t>
            </a:r>
            <a:r>
              <a:rPr lang="en-US" sz="2400" dirty="0" smtClean="0"/>
              <a:t> marks[3][5]</a:t>
            </a:r>
            <a:endParaRPr lang="en-US" sz="2400" dirty="0"/>
          </a:p>
        </p:txBody>
      </p:sp>
      <p:graphicFrame>
        <p:nvGraphicFramePr>
          <p:cNvPr id="5" name="Group 74"/>
          <p:cNvGraphicFramePr>
            <a:graphicFrameLocks noGrp="1"/>
          </p:cNvGraphicFramePr>
          <p:nvPr/>
        </p:nvGraphicFramePr>
        <p:xfrm>
          <a:off x="0" y="2286000"/>
          <a:ext cx="8991600" cy="2743201"/>
        </p:xfrm>
        <a:graphic>
          <a:graphicData uri="http://schemas.openxmlformats.org/drawingml/2006/table">
            <a:tbl>
              <a:tblPr/>
              <a:tblGrid>
                <a:gridCol w="1402359"/>
                <a:gridCol w="1333617"/>
                <a:gridCol w="1563906"/>
                <a:gridCol w="1563906"/>
                <a:gridCol w="1563906"/>
                <a:gridCol w="1563906"/>
              </a:tblGrid>
              <a:tr h="88174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600" b="1" i="0" u="none" strike="noStrike" cap="none" normalizeH="0" baseline="0" dirty="0" smtClean="0">
                        <a:ln>
                          <a:noFill/>
                        </a:ln>
                        <a:solidFill>
                          <a:schemeClr val="tx1"/>
                        </a:solidFill>
                        <a:effectLst/>
                        <a:latin typeface="Courier New" pitchFamily="49"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Courier New" pitchFamily="49" charset="0"/>
                          <a:cs typeface="Times New Roman" pitchFamily="18" charset="0"/>
                        </a:rPr>
                        <a:t>Rows/Columns</a:t>
                      </a:r>
                      <a:endParaRPr kumimoji="0" lang="en-US" sz="1600" b="1" i="0" u="none" strike="noStrike" cap="none" normalizeH="0" baseline="0" dirty="0" smtClean="0">
                        <a:ln>
                          <a:noFill/>
                        </a:ln>
                        <a:solidFill>
                          <a:schemeClr val="tx1"/>
                        </a:solidFill>
                        <a:effectLst/>
                        <a:latin typeface="Courier New" pitchFamily="49" charset="0"/>
                      </a:endParaRPr>
                    </a:p>
                  </a:txBody>
                  <a:tcPr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Courier New" pitchFamily="49" charset="0"/>
                          <a:cs typeface="Times New Roman" pitchFamily="18" charset="0"/>
                        </a:rPr>
                        <a:t>Col 0</a:t>
                      </a:r>
                      <a:endParaRPr kumimoji="0" lang="en-US" sz="1600" b="1" i="0" u="none" strike="noStrike" cap="none" normalizeH="0" baseline="0" dirty="0" smtClean="0">
                        <a:ln>
                          <a:noFill/>
                        </a:ln>
                        <a:solidFill>
                          <a:schemeClr val="tx1"/>
                        </a:solidFill>
                        <a:effectLst/>
                        <a:latin typeface="Courier New" pitchFamily="49" charset="0"/>
                      </a:endParaRPr>
                    </a:p>
                  </a:txBody>
                  <a:tcPr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Courier New" pitchFamily="49" charset="0"/>
                          <a:cs typeface="Times New Roman" pitchFamily="18" charset="0"/>
                        </a:rPr>
                        <a:t>Col 1</a:t>
                      </a:r>
                      <a:endParaRPr kumimoji="0" lang="en-US" sz="1600" b="1" i="0" u="none" strike="noStrike" cap="none" normalizeH="0" baseline="0" dirty="0" smtClean="0">
                        <a:ln>
                          <a:noFill/>
                        </a:ln>
                        <a:solidFill>
                          <a:schemeClr val="tx1"/>
                        </a:solidFill>
                        <a:effectLst/>
                        <a:latin typeface="Courier New" pitchFamily="49" charset="0"/>
                      </a:endParaRPr>
                    </a:p>
                  </a:txBody>
                  <a:tcPr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Courier New" pitchFamily="49" charset="0"/>
                          <a:cs typeface="Times New Roman" pitchFamily="18" charset="0"/>
                        </a:rPr>
                        <a:t>Col2</a:t>
                      </a:r>
                      <a:endParaRPr kumimoji="0" lang="en-US" sz="1600" b="1" i="0" u="none" strike="noStrike" cap="none" normalizeH="0" baseline="0" dirty="0" smtClean="0">
                        <a:ln>
                          <a:noFill/>
                        </a:ln>
                        <a:solidFill>
                          <a:schemeClr val="tx1"/>
                        </a:solidFill>
                        <a:effectLst/>
                        <a:latin typeface="Courier New" pitchFamily="49" charset="0"/>
                      </a:endParaRPr>
                    </a:p>
                  </a:txBody>
                  <a:tcPr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Courier New" pitchFamily="49" charset="0"/>
                          <a:cs typeface="Times New Roman" pitchFamily="18" charset="0"/>
                        </a:rPr>
                        <a:t>Col 3</a:t>
                      </a:r>
                      <a:endParaRPr kumimoji="0" lang="en-US" sz="1600" b="1" i="0" u="none" strike="noStrike" cap="none" normalizeH="0" baseline="0" smtClean="0">
                        <a:ln>
                          <a:noFill/>
                        </a:ln>
                        <a:solidFill>
                          <a:schemeClr val="tx1"/>
                        </a:solidFill>
                        <a:effectLst/>
                        <a:latin typeface="Courier New" pitchFamily="49" charset="0"/>
                      </a:endParaRPr>
                    </a:p>
                  </a:txBody>
                  <a:tcPr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Courier New" pitchFamily="49" charset="0"/>
                          <a:cs typeface="Times New Roman" pitchFamily="18" charset="0"/>
                        </a:rPr>
                        <a:t>Col 4</a:t>
                      </a:r>
                      <a:endParaRPr kumimoji="0" lang="en-US" sz="1600" b="1" i="0" u="none" strike="noStrike" cap="none" normalizeH="0" baseline="0" smtClean="0">
                        <a:ln>
                          <a:noFill/>
                        </a:ln>
                        <a:solidFill>
                          <a:schemeClr val="tx1"/>
                        </a:solidFill>
                        <a:effectLst/>
                        <a:latin typeface="Courier New" pitchFamily="49" charset="0"/>
                      </a:endParaRPr>
                    </a:p>
                  </a:txBody>
                  <a:tcPr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bg1"/>
                    </a:solidFill>
                  </a:tcPr>
                </a:tc>
              </a:tr>
              <a:tr h="62048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Courier New" pitchFamily="49" charset="0"/>
                          <a:cs typeface="Times New Roman" pitchFamily="18" charset="0"/>
                        </a:rPr>
                        <a:t>Row 0</a:t>
                      </a:r>
                      <a:endParaRPr kumimoji="0" lang="en-US" sz="1600" b="1" i="0" u="none" strike="noStrike" cap="none" normalizeH="0" baseline="0" smtClean="0">
                        <a:ln>
                          <a:noFill/>
                        </a:ln>
                        <a:solidFill>
                          <a:schemeClr val="tx1"/>
                        </a:solidFill>
                        <a:effectLst/>
                        <a:latin typeface="Courier New" pitchFamily="49" charset="0"/>
                      </a:endParaRPr>
                    </a:p>
                  </a:txBody>
                  <a:tcPr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Courier New" pitchFamily="49" charset="0"/>
                          <a:cs typeface="Times New Roman" pitchFamily="18" charset="0"/>
                        </a:rPr>
                        <a:t>Marks[0][0]</a:t>
                      </a:r>
                      <a:endParaRPr kumimoji="0" lang="en-US" sz="1600" b="1" i="0" u="none" strike="noStrike" cap="none" normalizeH="0" baseline="0" smtClean="0">
                        <a:ln>
                          <a:noFill/>
                        </a:ln>
                        <a:solidFill>
                          <a:schemeClr val="tx1"/>
                        </a:solidFill>
                        <a:effectLst/>
                        <a:latin typeface="Courier New" pitchFamily="49" charset="0"/>
                      </a:endParaRPr>
                    </a:p>
                  </a:txBody>
                  <a:tcP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Courier New" pitchFamily="49" charset="0"/>
                          <a:cs typeface="Times New Roman" pitchFamily="18" charset="0"/>
                        </a:rPr>
                        <a:t>Marks[0][1]</a:t>
                      </a:r>
                      <a:endParaRPr kumimoji="0" lang="en-US" sz="1600" b="1" i="0" u="none" strike="noStrike" cap="none" normalizeH="0" baseline="0" dirty="0" smtClean="0">
                        <a:ln>
                          <a:noFill/>
                        </a:ln>
                        <a:solidFill>
                          <a:schemeClr val="tx1"/>
                        </a:solidFill>
                        <a:effectLst/>
                        <a:latin typeface="Courier New" pitchFamily="49" charset="0"/>
                      </a:endParaRPr>
                    </a:p>
                  </a:txBody>
                  <a:tcP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Courier New" pitchFamily="49" charset="0"/>
                          <a:cs typeface="Times New Roman" pitchFamily="18" charset="0"/>
                        </a:rPr>
                        <a:t>Marks[0][2]</a:t>
                      </a:r>
                      <a:endParaRPr kumimoji="0" lang="en-US" sz="1600" b="1" i="0" u="none" strike="noStrike" cap="none" normalizeH="0" baseline="0" dirty="0" smtClean="0">
                        <a:ln>
                          <a:noFill/>
                        </a:ln>
                        <a:solidFill>
                          <a:schemeClr val="tx1"/>
                        </a:solidFill>
                        <a:effectLst/>
                        <a:latin typeface="Courier New" pitchFamily="49" charset="0"/>
                      </a:endParaRPr>
                    </a:p>
                  </a:txBody>
                  <a:tcP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Courier New" pitchFamily="49" charset="0"/>
                          <a:cs typeface="Times New Roman" pitchFamily="18" charset="0"/>
                        </a:rPr>
                        <a:t>Marks[0][3]</a:t>
                      </a:r>
                      <a:endParaRPr kumimoji="0" lang="en-US" sz="1600" b="1" i="0" u="none" strike="noStrike" cap="none" normalizeH="0" baseline="0" dirty="0" smtClean="0">
                        <a:ln>
                          <a:noFill/>
                        </a:ln>
                        <a:solidFill>
                          <a:schemeClr val="tx1"/>
                        </a:solidFill>
                        <a:effectLst/>
                        <a:latin typeface="Courier New" pitchFamily="49" charset="0"/>
                      </a:endParaRPr>
                    </a:p>
                  </a:txBody>
                  <a:tcP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Courier New" pitchFamily="49" charset="0"/>
                          <a:cs typeface="Times New Roman" pitchFamily="18" charset="0"/>
                        </a:rPr>
                        <a:t>Marks[0][4]</a:t>
                      </a:r>
                      <a:endParaRPr kumimoji="0" lang="en-US" sz="1600" b="1" i="0" u="none" strike="noStrike" cap="none" normalizeH="0" baseline="0" smtClean="0">
                        <a:ln>
                          <a:noFill/>
                        </a:ln>
                        <a:solidFill>
                          <a:schemeClr val="tx1"/>
                        </a:solidFill>
                        <a:effectLst/>
                        <a:latin typeface="Courier New" pitchFamily="49" charset="0"/>
                      </a:endParaRPr>
                    </a:p>
                  </a:txBody>
                  <a:tcP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bg1"/>
                    </a:solidFill>
                  </a:tcPr>
                </a:tc>
              </a:tr>
              <a:tr h="62048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Courier New" pitchFamily="49" charset="0"/>
                          <a:cs typeface="Times New Roman" pitchFamily="18" charset="0"/>
                        </a:rPr>
                        <a:t>Row 1</a:t>
                      </a:r>
                      <a:endParaRPr kumimoji="0" lang="en-US" sz="1600" b="1" i="0" u="none" strike="noStrike" cap="none" normalizeH="0" baseline="0" smtClean="0">
                        <a:ln>
                          <a:noFill/>
                        </a:ln>
                        <a:solidFill>
                          <a:schemeClr val="tx1"/>
                        </a:solidFill>
                        <a:effectLst/>
                        <a:latin typeface="Courier New" pitchFamily="49" charset="0"/>
                      </a:endParaRPr>
                    </a:p>
                  </a:txBody>
                  <a:tcPr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Courier New" pitchFamily="49" charset="0"/>
                          <a:cs typeface="Times New Roman" pitchFamily="18" charset="0"/>
                        </a:rPr>
                        <a:t>Marks[1][0]</a:t>
                      </a:r>
                      <a:endParaRPr kumimoji="0" lang="en-US" sz="1600" b="1" i="0" u="none" strike="noStrike" cap="none" normalizeH="0" baseline="0" smtClean="0">
                        <a:ln>
                          <a:noFill/>
                        </a:ln>
                        <a:solidFill>
                          <a:schemeClr val="tx1"/>
                        </a:solidFill>
                        <a:effectLst/>
                        <a:latin typeface="Courier New" pitchFamily="49" charset="0"/>
                      </a:endParaRPr>
                    </a:p>
                  </a:txBody>
                  <a:tcP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Courier New" pitchFamily="49" charset="0"/>
                          <a:cs typeface="Times New Roman" pitchFamily="18" charset="0"/>
                        </a:rPr>
                        <a:t>Marks[1][1]</a:t>
                      </a:r>
                      <a:endParaRPr kumimoji="0" lang="en-US" sz="1600" b="1" i="0" u="none" strike="noStrike" cap="none" normalizeH="0" baseline="0" smtClean="0">
                        <a:ln>
                          <a:noFill/>
                        </a:ln>
                        <a:solidFill>
                          <a:schemeClr val="tx1"/>
                        </a:solidFill>
                        <a:effectLst/>
                        <a:latin typeface="Courier New" pitchFamily="49" charset="0"/>
                      </a:endParaRPr>
                    </a:p>
                  </a:txBody>
                  <a:tcP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Courier New" pitchFamily="49" charset="0"/>
                          <a:cs typeface="Times New Roman" pitchFamily="18" charset="0"/>
                        </a:rPr>
                        <a:t>Marks[1][2]</a:t>
                      </a:r>
                      <a:endParaRPr kumimoji="0" lang="en-US" sz="1600" b="1" i="0" u="none" strike="noStrike" cap="none" normalizeH="0" baseline="0" smtClean="0">
                        <a:ln>
                          <a:noFill/>
                        </a:ln>
                        <a:solidFill>
                          <a:schemeClr val="tx1"/>
                        </a:solidFill>
                        <a:effectLst/>
                        <a:latin typeface="Courier New" pitchFamily="49" charset="0"/>
                      </a:endParaRPr>
                    </a:p>
                  </a:txBody>
                  <a:tcP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Courier New" pitchFamily="49" charset="0"/>
                          <a:cs typeface="Times New Roman" pitchFamily="18" charset="0"/>
                        </a:rPr>
                        <a:t>Marks[1][3]</a:t>
                      </a:r>
                      <a:endParaRPr kumimoji="0" lang="en-US" sz="1600" b="1" i="0" u="none" strike="noStrike" cap="none" normalizeH="0" baseline="0" dirty="0" smtClean="0">
                        <a:ln>
                          <a:noFill/>
                        </a:ln>
                        <a:solidFill>
                          <a:schemeClr val="tx1"/>
                        </a:solidFill>
                        <a:effectLst/>
                        <a:latin typeface="Courier New" pitchFamily="49" charset="0"/>
                      </a:endParaRPr>
                    </a:p>
                  </a:txBody>
                  <a:tcP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Courier New" pitchFamily="49" charset="0"/>
                          <a:cs typeface="Times New Roman" pitchFamily="18" charset="0"/>
                        </a:rPr>
                        <a:t>Marks[1][4]</a:t>
                      </a:r>
                      <a:endParaRPr kumimoji="0" lang="en-US" sz="1600" b="1" i="0" u="none" strike="noStrike" cap="none" normalizeH="0" baseline="0" dirty="0" smtClean="0">
                        <a:ln>
                          <a:noFill/>
                        </a:ln>
                        <a:solidFill>
                          <a:schemeClr val="tx1"/>
                        </a:solidFill>
                        <a:effectLst/>
                        <a:latin typeface="Courier New" pitchFamily="49" charset="0"/>
                      </a:endParaRPr>
                    </a:p>
                  </a:txBody>
                  <a:tcP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bg1"/>
                    </a:solidFill>
                  </a:tcPr>
                </a:tc>
              </a:tr>
              <a:tr h="62048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Courier New" pitchFamily="49" charset="0"/>
                          <a:cs typeface="Times New Roman" pitchFamily="18" charset="0"/>
                        </a:rPr>
                        <a:t>Row 2</a:t>
                      </a:r>
                      <a:endParaRPr kumimoji="0" lang="en-US" sz="1600" b="1" i="0" u="none" strike="noStrike" cap="none" normalizeH="0" baseline="0" smtClean="0">
                        <a:ln>
                          <a:noFill/>
                        </a:ln>
                        <a:solidFill>
                          <a:schemeClr val="tx1"/>
                        </a:solidFill>
                        <a:effectLst/>
                        <a:latin typeface="Courier New" pitchFamily="49" charset="0"/>
                      </a:endParaRPr>
                    </a:p>
                  </a:txBody>
                  <a:tcPr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Courier New" pitchFamily="49" charset="0"/>
                          <a:cs typeface="Times New Roman" pitchFamily="18" charset="0"/>
                        </a:rPr>
                        <a:t>Marks[2][0]</a:t>
                      </a:r>
                      <a:endParaRPr kumimoji="0" lang="en-US" sz="1600" b="1" i="0" u="none" strike="noStrike" cap="none" normalizeH="0" baseline="0" dirty="0" smtClean="0">
                        <a:ln>
                          <a:noFill/>
                        </a:ln>
                        <a:solidFill>
                          <a:schemeClr val="tx1"/>
                        </a:solidFill>
                        <a:effectLst/>
                        <a:latin typeface="Courier New" pitchFamily="49" charset="0"/>
                      </a:endParaRPr>
                    </a:p>
                  </a:txBody>
                  <a:tcP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Courier New" pitchFamily="49" charset="0"/>
                          <a:cs typeface="Times New Roman" pitchFamily="18" charset="0"/>
                        </a:rPr>
                        <a:t>Marks[2][1]</a:t>
                      </a:r>
                      <a:endParaRPr kumimoji="0" lang="en-US" sz="1600" b="1" i="0" u="none" strike="noStrike" cap="none" normalizeH="0" baseline="0" smtClean="0">
                        <a:ln>
                          <a:noFill/>
                        </a:ln>
                        <a:solidFill>
                          <a:schemeClr val="tx1"/>
                        </a:solidFill>
                        <a:effectLst/>
                        <a:latin typeface="Courier New" pitchFamily="49" charset="0"/>
                      </a:endParaRPr>
                    </a:p>
                  </a:txBody>
                  <a:tcP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Courier New" pitchFamily="49" charset="0"/>
                          <a:cs typeface="Times New Roman" pitchFamily="18" charset="0"/>
                        </a:rPr>
                        <a:t>Marks[2][2]</a:t>
                      </a:r>
                      <a:endParaRPr kumimoji="0" lang="en-US" sz="1600" b="1" i="0" u="none" strike="noStrike" cap="none" normalizeH="0" baseline="0" smtClean="0">
                        <a:ln>
                          <a:noFill/>
                        </a:ln>
                        <a:solidFill>
                          <a:schemeClr val="tx1"/>
                        </a:solidFill>
                        <a:effectLst/>
                        <a:latin typeface="Courier New" pitchFamily="49" charset="0"/>
                      </a:endParaRPr>
                    </a:p>
                  </a:txBody>
                  <a:tcP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Courier New" pitchFamily="49" charset="0"/>
                          <a:cs typeface="Times New Roman" pitchFamily="18" charset="0"/>
                        </a:rPr>
                        <a:t>Marks[2][3]</a:t>
                      </a:r>
                      <a:endParaRPr kumimoji="0" lang="en-US" sz="1600" b="1" i="0" u="none" strike="noStrike" cap="none" normalizeH="0" baseline="0" smtClean="0">
                        <a:ln>
                          <a:noFill/>
                        </a:ln>
                        <a:solidFill>
                          <a:schemeClr val="tx1"/>
                        </a:solidFill>
                        <a:effectLst/>
                        <a:latin typeface="Courier New" pitchFamily="49" charset="0"/>
                      </a:endParaRPr>
                    </a:p>
                  </a:txBody>
                  <a:tcP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Courier New" pitchFamily="49" charset="0"/>
                          <a:cs typeface="Times New Roman" pitchFamily="18" charset="0"/>
                        </a:rPr>
                        <a:t>Marks[2][4]</a:t>
                      </a:r>
                      <a:endParaRPr kumimoji="0" lang="en-US" sz="1600" b="1" i="0" u="none" strike="noStrike" cap="none" normalizeH="0" baseline="0" dirty="0" smtClean="0">
                        <a:ln>
                          <a:noFill/>
                        </a:ln>
                        <a:solidFill>
                          <a:schemeClr val="tx1"/>
                        </a:solidFill>
                        <a:effectLst/>
                        <a:latin typeface="Courier New" pitchFamily="49" charset="0"/>
                      </a:endParaRPr>
                    </a:p>
                  </a:txBody>
                  <a:tcP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bg1"/>
                    </a:solidFill>
                  </a:tcPr>
                </a:tc>
              </a:tr>
            </a:tbl>
          </a:graphicData>
        </a:graphic>
      </p:graphicFrame>
      <p:sp>
        <p:nvSpPr>
          <p:cNvPr id="6" name="Rectangle 73"/>
          <p:cNvSpPr>
            <a:spLocks noChangeArrowheads="1"/>
          </p:cNvSpPr>
          <p:nvPr/>
        </p:nvSpPr>
        <p:spPr bwMode="auto">
          <a:xfrm>
            <a:off x="2971800" y="5638800"/>
            <a:ext cx="2760662" cy="215444"/>
          </a:xfrm>
          <a:prstGeom prst="rect">
            <a:avLst/>
          </a:prstGeom>
          <a:noFill/>
          <a:ln w="9525">
            <a:noFill/>
            <a:miter lim="800000"/>
            <a:headEnd/>
            <a:tailEnd/>
          </a:ln>
          <a:effectLst/>
        </p:spPr>
        <p:txBody>
          <a:bodyPr lIns="0" tIns="0" rIns="0" bIns="0" anchor="ctr">
            <a:spAutoFit/>
          </a:bodyPr>
          <a:lstStyle/>
          <a:p>
            <a:pPr algn="ctr"/>
            <a:r>
              <a:rPr lang="en-US" sz="1400" b="1" dirty="0">
                <a:cs typeface="Times New Roman" pitchFamily="18" charset="0"/>
              </a:rPr>
              <a:t>Two Dimensional Array</a:t>
            </a:r>
            <a:r>
              <a:rPr lang="en-US" sz="1400" b="1" dirty="0"/>
              <a: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0" y="381000"/>
            <a:ext cx="8839200" cy="579438"/>
          </a:xfrm>
        </p:spPr>
        <p:txBody>
          <a:bodyPr>
            <a:noAutofit/>
          </a:bodyPr>
          <a:lstStyle/>
          <a:p>
            <a:r>
              <a:rPr lang="en-US" sz="2800" b="1" u="sng" dirty="0">
                <a:solidFill>
                  <a:schemeClr val="tx1"/>
                </a:solidFill>
              </a:rPr>
              <a:t>MEMORY REPRESENTATION OF A TWO DIMENSIONAL ARRAY</a:t>
            </a:r>
          </a:p>
        </p:txBody>
      </p:sp>
      <p:sp>
        <p:nvSpPr>
          <p:cNvPr id="14339" name="Rectangle 3"/>
          <p:cNvSpPr>
            <a:spLocks noChangeArrowheads="1"/>
          </p:cNvSpPr>
          <p:nvPr/>
        </p:nvSpPr>
        <p:spPr bwMode="auto">
          <a:xfrm>
            <a:off x="304800" y="1219200"/>
            <a:ext cx="8610600" cy="3505200"/>
          </a:xfrm>
          <a:prstGeom prst="rect">
            <a:avLst/>
          </a:prstGeom>
          <a:noFill/>
          <a:ln w="9525">
            <a:noFill/>
            <a:miter lim="800000"/>
            <a:headEnd/>
            <a:tailEnd/>
          </a:ln>
          <a:effectLst/>
        </p:spPr>
        <p:txBody>
          <a:bodyPr wrap="square" anchor="ctr">
            <a:spAutoFit/>
          </a:bodyPr>
          <a:lstStyle/>
          <a:p>
            <a:pPr algn="just"/>
            <a:r>
              <a:rPr lang="en-US" sz="2800" dirty="0"/>
              <a:t>There are two ways of storing a 2-D array can be stored in memory. The first way is row major order and the second is column major order. </a:t>
            </a:r>
          </a:p>
          <a:p>
            <a:pPr algn="just"/>
            <a:r>
              <a:rPr lang="en-US" sz="2800" dirty="0"/>
              <a:t>In the row major order the elements of the first row are stored before the elements of the second and third row. That is, the elements of the array are stored row by row where n elements of the first row will occupy the first nth locations. </a:t>
            </a:r>
          </a:p>
        </p:txBody>
      </p:sp>
      <p:graphicFrame>
        <p:nvGraphicFramePr>
          <p:cNvPr id="14400" name="Group 64"/>
          <p:cNvGraphicFramePr>
            <a:graphicFrameLocks noGrp="1"/>
          </p:cNvGraphicFramePr>
          <p:nvPr/>
        </p:nvGraphicFramePr>
        <p:xfrm>
          <a:off x="1219200" y="5105400"/>
          <a:ext cx="6934200" cy="518160"/>
        </p:xfrm>
        <a:graphic>
          <a:graphicData uri="http://schemas.openxmlformats.org/drawingml/2006/table">
            <a:tbl>
              <a:tblPr/>
              <a:tblGrid>
                <a:gridCol w="577850"/>
                <a:gridCol w="577850"/>
                <a:gridCol w="577850"/>
                <a:gridCol w="577850"/>
                <a:gridCol w="577850"/>
                <a:gridCol w="577850"/>
                <a:gridCol w="577850"/>
                <a:gridCol w="577850"/>
                <a:gridCol w="577850"/>
                <a:gridCol w="577850"/>
                <a:gridCol w="577850"/>
                <a:gridCol w="577850"/>
              </a:tblGrid>
              <a:tr h="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rgbClr val="CCECFF"/>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rgbClr val="CCECFF"/>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rgbClr val="CCECFF"/>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rgbClr val="CCECFF"/>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rgbClr val="CCECFF"/>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rgbClr val="CCECFF"/>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rgbClr val="CCECFF"/>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rgbClr val="CCECFF"/>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rgbClr val="CCECFF"/>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rgbClr val="CCECFF"/>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rgbClr val="CCECFF"/>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dirty="0" smtClean="0">
                        <a:ln>
                          <a:noFill/>
                        </a:ln>
                        <a:solidFill>
                          <a:srgbClr val="CCECFF"/>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bl>
          </a:graphicData>
        </a:graphic>
      </p:graphicFrame>
      <p:sp>
        <p:nvSpPr>
          <p:cNvPr id="14368" name="Rectangle 32"/>
          <p:cNvSpPr>
            <a:spLocks noChangeArrowheads="1"/>
          </p:cNvSpPr>
          <p:nvPr/>
        </p:nvSpPr>
        <p:spPr bwMode="auto">
          <a:xfrm>
            <a:off x="609600" y="5867400"/>
            <a:ext cx="8004175" cy="244475"/>
          </a:xfrm>
          <a:prstGeom prst="rect">
            <a:avLst/>
          </a:prstGeom>
          <a:noFill/>
          <a:ln w="9525">
            <a:noFill/>
            <a:miter lim="800000"/>
            <a:headEnd/>
            <a:tailEnd/>
          </a:ln>
          <a:effectLst/>
        </p:spPr>
        <p:txBody>
          <a:bodyPr wrap="none" anchor="ctr">
            <a:spAutoFit/>
          </a:bodyPr>
          <a:lstStyle/>
          <a:p>
            <a:pPr algn="just"/>
            <a:r>
              <a:rPr lang="en-US" sz="1000" b="1" dirty="0">
                <a:solidFill>
                  <a:srgbClr val="FF9900"/>
                </a:solidFill>
                <a:cs typeface="Times New Roman" pitchFamily="18" charset="0"/>
              </a:rPr>
              <a:t>	     </a:t>
            </a:r>
            <a:r>
              <a:rPr lang="en-US" sz="1000" b="1" dirty="0">
                <a:cs typeface="Times New Roman" pitchFamily="18" charset="0"/>
              </a:rPr>
              <a:t>(0,0)         (0, 1)        (0,2)         (0,3)          (1,0)         (1,1)          (1,2)         (1,3)           (2,0)       (2,1)         (2,2)	       (2,3)</a:t>
            </a:r>
            <a:endParaRPr lang="en-US" sz="1000" b="1"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3"/>
          <p:cNvSpPr>
            <a:spLocks noChangeArrowheads="1"/>
          </p:cNvSpPr>
          <p:nvPr/>
        </p:nvSpPr>
        <p:spPr bwMode="auto">
          <a:xfrm>
            <a:off x="304800" y="381000"/>
            <a:ext cx="8839200" cy="2677656"/>
          </a:xfrm>
          <a:prstGeom prst="rect">
            <a:avLst/>
          </a:prstGeom>
          <a:noFill/>
          <a:ln w="9525">
            <a:noFill/>
            <a:miter lim="800000"/>
            <a:headEnd/>
            <a:tailEnd/>
          </a:ln>
          <a:effectLst/>
        </p:spPr>
        <p:txBody>
          <a:bodyPr anchor="ctr">
            <a:spAutoFit/>
          </a:bodyPr>
          <a:lstStyle/>
          <a:p>
            <a:pPr algn="just"/>
            <a:r>
              <a:rPr lang="en-US" sz="2800" dirty="0"/>
              <a:t>However, when we store the elements in a column major order, the elements of the first column are stored before the elements of the second and third column. That is, the elements of the array are stored column by column where n elements of the first column will occupy the first nth locations. </a:t>
            </a:r>
          </a:p>
        </p:txBody>
      </p:sp>
      <p:graphicFrame>
        <p:nvGraphicFramePr>
          <p:cNvPr id="5" name="Group 34"/>
          <p:cNvGraphicFramePr>
            <a:graphicFrameLocks noGrp="1"/>
          </p:cNvGraphicFramePr>
          <p:nvPr/>
        </p:nvGraphicFramePr>
        <p:xfrm>
          <a:off x="1752600" y="3200400"/>
          <a:ext cx="5619750" cy="518160"/>
        </p:xfrm>
        <a:graphic>
          <a:graphicData uri="http://schemas.openxmlformats.org/drawingml/2006/table">
            <a:tbl>
              <a:tblPr/>
              <a:tblGrid>
                <a:gridCol w="468313"/>
                <a:gridCol w="468312"/>
                <a:gridCol w="468313"/>
                <a:gridCol w="468312"/>
                <a:gridCol w="468313"/>
                <a:gridCol w="468312"/>
                <a:gridCol w="468313"/>
                <a:gridCol w="468312"/>
                <a:gridCol w="468313"/>
                <a:gridCol w="468312"/>
                <a:gridCol w="468313"/>
                <a:gridCol w="468312"/>
              </a:tblGrid>
              <a:tr h="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Arial" charset="0"/>
                      </a:endParaRPr>
                    </a:p>
                  </a:txBody>
                  <a:tcP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charset="0"/>
                      </a:endParaRPr>
                    </a:p>
                  </a:txBody>
                  <a:tcP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charset="0"/>
                      </a:endParaRPr>
                    </a:p>
                  </a:txBody>
                  <a:tcP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charset="0"/>
                      </a:endParaRPr>
                    </a:p>
                  </a:txBody>
                  <a:tcP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charset="0"/>
                      </a:endParaRPr>
                    </a:p>
                  </a:txBody>
                  <a:tcP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charset="0"/>
                      </a:endParaRPr>
                    </a:p>
                  </a:txBody>
                  <a:tcP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Arial" charset="0"/>
                      </a:endParaRPr>
                    </a:p>
                  </a:txBody>
                  <a:tcP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charset="0"/>
                      </a:endParaRPr>
                    </a:p>
                  </a:txBody>
                  <a:tcP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charset="0"/>
                      </a:endParaRPr>
                    </a:p>
                  </a:txBody>
                  <a:tcP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charset="0"/>
                      </a:endParaRPr>
                    </a:p>
                  </a:txBody>
                  <a:tcP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charset="0"/>
                      </a:endParaRPr>
                    </a:p>
                  </a:txBody>
                  <a:tcP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Arial" charset="0"/>
                      </a:endParaRPr>
                    </a:p>
                  </a:txBody>
                  <a:tcP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bg1"/>
                    </a:solidFill>
                  </a:tcPr>
                </a:tc>
              </a:tr>
            </a:tbl>
          </a:graphicData>
        </a:graphic>
      </p:graphicFrame>
      <p:sp>
        <p:nvSpPr>
          <p:cNvPr id="6" name="Rectangle 62"/>
          <p:cNvSpPr>
            <a:spLocks noChangeArrowheads="1"/>
          </p:cNvSpPr>
          <p:nvPr/>
        </p:nvSpPr>
        <p:spPr bwMode="auto">
          <a:xfrm>
            <a:off x="1752600" y="3962400"/>
            <a:ext cx="5721350" cy="244475"/>
          </a:xfrm>
          <a:prstGeom prst="rect">
            <a:avLst/>
          </a:prstGeom>
          <a:noFill/>
          <a:ln w="9525">
            <a:noFill/>
            <a:miter lim="800000"/>
            <a:headEnd/>
            <a:tailEnd/>
          </a:ln>
          <a:effectLst/>
        </p:spPr>
        <p:txBody>
          <a:bodyPr wrap="none" anchor="ctr">
            <a:spAutoFit/>
          </a:bodyPr>
          <a:lstStyle/>
          <a:p>
            <a:pPr algn="just"/>
            <a:r>
              <a:rPr lang="en-US" sz="1000" b="1" dirty="0">
                <a:cs typeface="Times New Roman" pitchFamily="18" charset="0"/>
              </a:rPr>
              <a:t>(0,0)       (1,0)	   (2,0)      (3,0)	    (0,1)       (1,1)	      (2,1      (3,1)	      (0,2)      (1,2)     (2,2)       (3,2)</a:t>
            </a:r>
            <a:endParaRPr lang="en-US" sz="1000" b="1" dirty="0"/>
          </a:p>
        </p:txBody>
      </p:sp>
      <p:sp>
        <p:nvSpPr>
          <p:cNvPr id="7" name="Rectangle 63"/>
          <p:cNvSpPr>
            <a:spLocks noChangeArrowheads="1"/>
          </p:cNvSpPr>
          <p:nvPr/>
        </p:nvSpPr>
        <p:spPr bwMode="auto">
          <a:xfrm>
            <a:off x="0" y="4303455"/>
            <a:ext cx="8839200" cy="2554545"/>
          </a:xfrm>
          <a:prstGeom prst="rect">
            <a:avLst/>
          </a:prstGeom>
          <a:noFill/>
          <a:ln w="9525">
            <a:noFill/>
            <a:miter lim="800000"/>
            <a:headEnd/>
            <a:tailEnd/>
          </a:ln>
          <a:effectLst/>
        </p:spPr>
        <p:txBody>
          <a:bodyPr anchor="ctr">
            <a:spAutoFit/>
          </a:bodyPr>
          <a:lstStyle/>
          <a:p>
            <a:r>
              <a:rPr lang="en-US" sz="2000" b="1" dirty="0"/>
              <a:t>Address(A[I][J] = </a:t>
            </a:r>
            <a:r>
              <a:rPr lang="en-US" sz="2000" b="1" dirty="0" err="1"/>
              <a:t>Base_Address</a:t>
            </a:r>
            <a:r>
              <a:rPr lang="en-US" sz="2000" b="1" dirty="0"/>
              <a:t> + w{M ( J - 1) + (I - 1)}, if the array elements are stored in column major order.</a:t>
            </a:r>
          </a:p>
          <a:p>
            <a:r>
              <a:rPr lang="en-US" sz="2000" b="1" dirty="0"/>
              <a:t>And, Address(A[I][J] = </a:t>
            </a:r>
            <a:r>
              <a:rPr lang="en-US" sz="2000" b="1" dirty="0" err="1"/>
              <a:t>Base_Address</a:t>
            </a:r>
            <a:r>
              <a:rPr lang="en-US" sz="2000" b="1" dirty="0"/>
              <a:t> + w{N ( I - 1) + (J - 1)}, if the array elements are stored in row major order.</a:t>
            </a:r>
          </a:p>
          <a:p>
            <a:r>
              <a:rPr lang="en-US" sz="2000" b="1" dirty="0"/>
              <a:t>Where, w is the number of words stored per memory location </a:t>
            </a:r>
          </a:p>
          <a:p>
            <a:r>
              <a:rPr lang="en-US" sz="2000" b="1" dirty="0"/>
              <a:t>	m, is the number of columns</a:t>
            </a:r>
          </a:p>
          <a:p>
            <a:r>
              <a:rPr lang="en-US" sz="2000" b="1" dirty="0"/>
              <a:t>	n, is the number of rows</a:t>
            </a:r>
          </a:p>
          <a:p>
            <a:r>
              <a:rPr lang="en-US" sz="2000" b="1" dirty="0"/>
              <a:t>	I and J are the subscripts of the array element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304800" y="0"/>
            <a:ext cx="7543800" cy="503238"/>
          </a:xfrm>
        </p:spPr>
        <p:txBody>
          <a:bodyPr/>
          <a:lstStyle/>
          <a:p>
            <a:r>
              <a:rPr lang="en-US" sz="2200" b="1" u="sng">
                <a:solidFill>
                  <a:schemeClr val="tx1"/>
                </a:solidFill>
              </a:rPr>
              <a:t>TWO DIMENSIONAL ARRAYS CONTD..</a:t>
            </a:r>
          </a:p>
        </p:txBody>
      </p:sp>
      <p:sp>
        <p:nvSpPr>
          <p:cNvPr id="15363" name="Rectangle 3"/>
          <p:cNvSpPr>
            <a:spLocks noGrp="1" noChangeArrowheads="1"/>
          </p:cNvSpPr>
          <p:nvPr>
            <p:ph type="body" idx="1"/>
          </p:nvPr>
        </p:nvSpPr>
        <p:spPr>
          <a:xfrm>
            <a:off x="0" y="685800"/>
            <a:ext cx="9144000" cy="6172200"/>
          </a:xfrm>
        </p:spPr>
        <p:txBody>
          <a:bodyPr>
            <a:noAutofit/>
          </a:bodyPr>
          <a:lstStyle/>
          <a:p>
            <a:pPr>
              <a:lnSpc>
                <a:spcPct val="130000"/>
              </a:lnSpc>
              <a:buNone/>
            </a:pPr>
            <a:r>
              <a:rPr lang="en-US" sz="1400" b="1" dirty="0"/>
              <a:t>A two dimensional array is initialized in the same was as a single dimensional array is initialized.  For example, </a:t>
            </a:r>
          </a:p>
          <a:p>
            <a:pPr>
              <a:lnSpc>
                <a:spcPct val="130000"/>
              </a:lnSpc>
              <a:buNone/>
            </a:pPr>
            <a:r>
              <a:rPr lang="en-US" sz="1600" b="1" dirty="0"/>
              <a:t>	</a:t>
            </a:r>
            <a:r>
              <a:rPr lang="en-US" sz="1600" b="1" dirty="0" err="1"/>
              <a:t>int</a:t>
            </a:r>
            <a:r>
              <a:rPr lang="en-US" sz="1600" b="1" dirty="0"/>
              <a:t> marks[2][3]={90, 87, 78, 68, 62, 71}; </a:t>
            </a:r>
          </a:p>
          <a:p>
            <a:pPr>
              <a:lnSpc>
                <a:spcPct val="130000"/>
              </a:lnSpc>
              <a:buNone/>
            </a:pPr>
            <a:r>
              <a:rPr lang="en-US" sz="1600" b="1" dirty="0"/>
              <a:t>	</a:t>
            </a:r>
            <a:r>
              <a:rPr lang="en-US" sz="1600" b="1" dirty="0" err="1"/>
              <a:t>int</a:t>
            </a:r>
            <a:r>
              <a:rPr lang="en-US" sz="1600" b="1" dirty="0"/>
              <a:t> marks[2][3]={{90,87,78},{68, 62, 71}};</a:t>
            </a:r>
          </a:p>
          <a:p>
            <a:pPr>
              <a:lnSpc>
                <a:spcPct val="130000"/>
              </a:lnSpc>
              <a:buNone/>
            </a:pPr>
            <a:endParaRPr lang="en-US" sz="1600" b="1" dirty="0"/>
          </a:p>
          <a:p>
            <a:pPr>
              <a:lnSpc>
                <a:spcPct val="130000"/>
              </a:lnSpc>
              <a:buNone/>
            </a:pPr>
            <a:r>
              <a:rPr lang="en-US" sz="1600" b="1" dirty="0"/>
              <a:t>	</a:t>
            </a:r>
            <a:r>
              <a:rPr lang="en-US" sz="1600" b="1" dirty="0" smtClean="0"/>
              <a:t>//Write </a:t>
            </a:r>
            <a:r>
              <a:rPr lang="en-US" sz="1600" b="1" dirty="0"/>
              <a:t>a program to print the elements of a 2D array</a:t>
            </a:r>
          </a:p>
          <a:p>
            <a:pPr>
              <a:lnSpc>
                <a:spcPct val="130000"/>
              </a:lnSpc>
              <a:buNone/>
            </a:pPr>
            <a:r>
              <a:rPr lang="en-US" sz="1600" b="1" dirty="0"/>
              <a:t>#include&lt;</a:t>
            </a:r>
            <a:r>
              <a:rPr lang="en-US" sz="1600" b="1" dirty="0" err="1"/>
              <a:t>stdio.h</a:t>
            </a:r>
            <a:r>
              <a:rPr lang="en-US" sz="1600" b="1" dirty="0"/>
              <a:t>&gt;</a:t>
            </a:r>
          </a:p>
          <a:p>
            <a:pPr>
              <a:lnSpc>
                <a:spcPct val="130000"/>
              </a:lnSpc>
              <a:buNone/>
            </a:pPr>
            <a:r>
              <a:rPr lang="en-US" sz="1600" b="1" dirty="0"/>
              <a:t>#include&lt;</a:t>
            </a:r>
            <a:r>
              <a:rPr lang="en-US" sz="1600" b="1" dirty="0" err="1"/>
              <a:t>conio.h</a:t>
            </a:r>
            <a:r>
              <a:rPr lang="en-US" sz="1600" b="1" dirty="0"/>
              <a:t>&gt;</a:t>
            </a:r>
          </a:p>
          <a:p>
            <a:pPr>
              <a:lnSpc>
                <a:spcPct val="130000"/>
              </a:lnSpc>
              <a:buNone/>
            </a:pPr>
            <a:r>
              <a:rPr lang="en-US" sz="1600" b="1" dirty="0"/>
              <a:t>main()</a:t>
            </a:r>
          </a:p>
          <a:p>
            <a:pPr>
              <a:lnSpc>
                <a:spcPct val="130000"/>
              </a:lnSpc>
              <a:buNone/>
            </a:pPr>
            <a:r>
              <a:rPr lang="en-US" sz="1600" b="1" dirty="0"/>
              <a:t>{</a:t>
            </a:r>
          </a:p>
          <a:p>
            <a:pPr>
              <a:lnSpc>
                <a:spcPct val="130000"/>
              </a:lnSpc>
              <a:buNone/>
            </a:pPr>
            <a:r>
              <a:rPr lang="en-US" sz="1600" b="1" dirty="0"/>
              <a:t>	</a:t>
            </a:r>
            <a:r>
              <a:rPr lang="en-US" sz="1600" b="1" dirty="0" err="1"/>
              <a:t>int</a:t>
            </a:r>
            <a:r>
              <a:rPr lang="en-US" sz="1600" b="1" dirty="0"/>
              <a:t> </a:t>
            </a:r>
            <a:r>
              <a:rPr lang="en-US" sz="1600" b="1" dirty="0" err="1"/>
              <a:t>arr</a:t>
            </a:r>
            <a:r>
              <a:rPr lang="en-US" sz="1600" b="1" dirty="0"/>
              <a:t>[2][2] = {12, 34, 56,32};</a:t>
            </a:r>
          </a:p>
          <a:p>
            <a:pPr>
              <a:lnSpc>
                <a:spcPct val="130000"/>
              </a:lnSpc>
              <a:buNone/>
            </a:pPr>
            <a:r>
              <a:rPr lang="en-US" sz="1600" b="1" dirty="0"/>
              <a:t>	</a:t>
            </a:r>
            <a:r>
              <a:rPr lang="en-US" sz="1600" b="1" dirty="0" err="1"/>
              <a:t>int</a:t>
            </a:r>
            <a:r>
              <a:rPr lang="en-US" sz="1600" b="1" dirty="0"/>
              <a:t> </a:t>
            </a:r>
            <a:r>
              <a:rPr lang="en-US" sz="1600" b="1" dirty="0" err="1"/>
              <a:t>i</a:t>
            </a:r>
            <a:r>
              <a:rPr lang="en-US" sz="1600" b="1" dirty="0"/>
              <a:t>, j;</a:t>
            </a:r>
          </a:p>
          <a:p>
            <a:pPr>
              <a:lnSpc>
                <a:spcPct val="130000"/>
              </a:lnSpc>
              <a:buNone/>
            </a:pPr>
            <a:r>
              <a:rPr lang="en-US" sz="1600" b="1" dirty="0"/>
              <a:t>	for(</a:t>
            </a:r>
            <a:r>
              <a:rPr lang="en-US" sz="1600" b="1" dirty="0" err="1"/>
              <a:t>i</a:t>
            </a:r>
            <a:r>
              <a:rPr lang="en-US" sz="1600" b="1" dirty="0"/>
              <a:t>=0;i&lt;2;i++)</a:t>
            </a:r>
          </a:p>
          <a:p>
            <a:pPr>
              <a:lnSpc>
                <a:spcPct val="130000"/>
              </a:lnSpc>
              <a:buNone/>
            </a:pPr>
            <a:r>
              <a:rPr lang="en-US" sz="1600" b="1" dirty="0"/>
              <a:t>	</a:t>
            </a:r>
            <a:r>
              <a:rPr lang="en-US" sz="1600" b="1" dirty="0" smtClean="0"/>
              <a:t>{	</a:t>
            </a:r>
            <a:r>
              <a:rPr lang="en-US" sz="1600" b="1" dirty="0" err="1" smtClean="0"/>
              <a:t>printf</a:t>
            </a:r>
            <a:r>
              <a:rPr lang="en-US" sz="1600" b="1" dirty="0"/>
              <a:t>("\n");</a:t>
            </a:r>
          </a:p>
          <a:p>
            <a:pPr>
              <a:lnSpc>
                <a:spcPct val="130000"/>
              </a:lnSpc>
              <a:buNone/>
            </a:pPr>
            <a:r>
              <a:rPr lang="en-US" sz="1600" b="1" dirty="0"/>
              <a:t>		for(j=0;j&lt;2;j++)</a:t>
            </a:r>
          </a:p>
          <a:p>
            <a:pPr>
              <a:lnSpc>
                <a:spcPct val="130000"/>
              </a:lnSpc>
              <a:buNone/>
            </a:pPr>
            <a:r>
              <a:rPr lang="en-US" sz="1600" b="1" dirty="0"/>
              <a:t>			</a:t>
            </a:r>
            <a:r>
              <a:rPr lang="en-US" sz="1600" b="1" dirty="0" err="1"/>
              <a:t>printf</a:t>
            </a:r>
            <a:r>
              <a:rPr lang="en-US" sz="1600" b="1" dirty="0"/>
              <a:t>("%d\t", </a:t>
            </a:r>
            <a:r>
              <a:rPr lang="en-US" sz="1600" b="1" dirty="0" err="1"/>
              <a:t>arr</a:t>
            </a:r>
            <a:r>
              <a:rPr lang="en-US" sz="1600" b="1" dirty="0"/>
              <a:t>[</a:t>
            </a:r>
            <a:r>
              <a:rPr lang="en-US" sz="1600" b="1" dirty="0" err="1"/>
              <a:t>i</a:t>
            </a:r>
            <a:r>
              <a:rPr lang="en-US" sz="1600" b="1" dirty="0"/>
              <a:t>][j]);</a:t>
            </a:r>
          </a:p>
          <a:p>
            <a:pPr>
              <a:lnSpc>
                <a:spcPct val="130000"/>
              </a:lnSpc>
              <a:buNone/>
            </a:pPr>
            <a:r>
              <a:rPr lang="en-US" sz="1600" b="1" dirty="0"/>
              <a:t>	}</a:t>
            </a:r>
          </a:p>
          <a:p>
            <a:pPr>
              <a:lnSpc>
                <a:spcPct val="130000"/>
              </a:lnSpc>
              <a:buNone/>
            </a:pPr>
            <a:r>
              <a:rPr lang="en-US" sz="1600" b="1" dirty="0"/>
              <a:t>	return 0;</a:t>
            </a:r>
          </a:p>
          <a:p>
            <a:pPr>
              <a:lnSpc>
                <a:spcPct val="130000"/>
              </a:lnSpc>
              <a:buNone/>
            </a:pPr>
            <a:r>
              <a:rPr lang="en-US" sz="1600" b="1" dirty="0"/>
              <a:t>}</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0" y="0"/>
            <a:ext cx="9144000" cy="1112838"/>
          </a:xfrm>
        </p:spPr>
        <p:txBody>
          <a:bodyPr/>
          <a:lstStyle/>
          <a:p>
            <a:pPr algn="l"/>
            <a:r>
              <a:rPr lang="en-US" sz="2200" b="1" u="sng">
                <a:solidFill>
                  <a:schemeClr val="tx1"/>
                </a:solidFill>
              </a:rPr>
              <a:t>TWO DIMENSIONAL ARRAYS FOR INTER FUNCTION COMMUNICATION</a:t>
            </a:r>
          </a:p>
        </p:txBody>
      </p:sp>
      <p:sp>
        <p:nvSpPr>
          <p:cNvPr id="16387" name="Line 3"/>
          <p:cNvSpPr>
            <a:spLocks noChangeShapeType="1"/>
          </p:cNvSpPr>
          <p:nvPr/>
        </p:nvSpPr>
        <p:spPr bwMode="auto">
          <a:xfrm>
            <a:off x="6019800" y="952500"/>
            <a:ext cx="0" cy="228600"/>
          </a:xfrm>
          <a:prstGeom prst="line">
            <a:avLst/>
          </a:prstGeom>
          <a:noFill/>
          <a:ln w="9525">
            <a:solidFill>
              <a:srgbClr val="000000"/>
            </a:solidFill>
            <a:round/>
            <a:headEnd/>
            <a:tailEnd/>
          </a:ln>
        </p:spPr>
        <p:txBody>
          <a:bodyPr/>
          <a:lstStyle/>
          <a:p>
            <a:endParaRPr lang="en-US"/>
          </a:p>
        </p:txBody>
      </p:sp>
      <p:sp>
        <p:nvSpPr>
          <p:cNvPr id="16388" name="Line 4"/>
          <p:cNvSpPr>
            <a:spLocks noChangeShapeType="1"/>
          </p:cNvSpPr>
          <p:nvPr/>
        </p:nvSpPr>
        <p:spPr bwMode="auto">
          <a:xfrm>
            <a:off x="4076700" y="1168400"/>
            <a:ext cx="0" cy="228600"/>
          </a:xfrm>
          <a:prstGeom prst="line">
            <a:avLst/>
          </a:prstGeom>
          <a:noFill/>
          <a:ln w="28575">
            <a:solidFill>
              <a:schemeClr val="tx1"/>
            </a:solidFill>
            <a:round/>
            <a:headEnd/>
            <a:tailEnd/>
          </a:ln>
        </p:spPr>
        <p:txBody>
          <a:bodyPr/>
          <a:lstStyle/>
          <a:p>
            <a:endParaRPr lang="en-US"/>
          </a:p>
        </p:txBody>
      </p:sp>
      <p:sp>
        <p:nvSpPr>
          <p:cNvPr id="16389" name="Line 5"/>
          <p:cNvSpPr>
            <a:spLocks noChangeShapeType="1"/>
          </p:cNvSpPr>
          <p:nvPr/>
        </p:nvSpPr>
        <p:spPr bwMode="auto">
          <a:xfrm>
            <a:off x="6019800" y="914400"/>
            <a:ext cx="0" cy="495300"/>
          </a:xfrm>
          <a:prstGeom prst="line">
            <a:avLst/>
          </a:prstGeom>
          <a:noFill/>
          <a:ln w="28575">
            <a:solidFill>
              <a:schemeClr val="tx1"/>
            </a:solidFill>
            <a:round/>
            <a:headEnd/>
            <a:tailEnd/>
          </a:ln>
        </p:spPr>
        <p:txBody>
          <a:bodyPr/>
          <a:lstStyle/>
          <a:p>
            <a:endParaRPr lang="en-US"/>
          </a:p>
        </p:txBody>
      </p:sp>
      <p:sp>
        <p:nvSpPr>
          <p:cNvPr id="16390" name="Rectangle 6"/>
          <p:cNvSpPr>
            <a:spLocks noChangeArrowheads="1"/>
          </p:cNvSpPr>
          <p:nvPr/>
        </p:nvSpPr>
        <p:spPr bwMode="auto">
          <a:xfrm>
            <a:off x="2514600" y="1371600"/>
            <a:ext cx="2362200" cy="355600"/>
          </a:xfrm>
          <a:prstGeom prst="rect">
            <a:avLst/>
          </a:prstGeom>
          <a:solidFill>
            <a:schemeClr val="bg1"/>
          </a:solidFill>
          <a:ln w="28575">
            <a:solidFill>
              <a:srgbClr val="000000"/>
            </a:solidFill>
            <a:miter lim="800000"/>
            <a:headEnd/>
            <a:tailEnd/>
          </a:ln>
        </p:spPr>
        <p:txBody>
          <a:bodyPr/>
          <a:lstStyle/>
          <a:p>
            <a:pPr algn="ctr">
              <a:spcBef>
                <a:spcPts val="500"/>
              </a:spcBef>
              <a:spcAft>
                <a:spcPts val="500"/>
              </a:spcAft>
            </a:pPr>
            <a:r>
              <a:rPr lang="en-US" sz="1100" b="1"/>
              <a:t>Passing individual elements</a:t>
            </a:r>
          </a:p>
          <a:p>
            <a:endParaRPr lang="en-US" b="1"/>
          </a:p>
        </p:txBody>
      </p:sp>
      <p:sp>
        <p:nvSpPr>
          <p:cNvPr id="16391" name="Rectangle 7"/>
          <p:cNvSpPr>
            <a:spLocks noChangeArrowheads="1"/>
          </p:cNvSpPr>
          <p:nvPr/>
        </p:nvSpPr>
        <p:spPr bwMode="auto">
          <a:xfrm>
            <a:off x="5105400" y="1409700"/>
            <a:ext cx="1371600" cy="342900"/>
          </a:xfrm>
          <a:prstGeom prst="rect">
            <a:avLst/>
          </a:prstGeom>
          <a:solidFill>
            <a:schemeClr val="bg1"/>
          </a:solidFill>
          <a:ln w="28575">
            <a:solidFill>
              <a:srgbClr val="000000"/>
            </a:solidFill>
            <a:miter lim="800000"/>
            <a:headEnd/>
            <a:tailEnd/>
          </a:ln>
        </p:spPr>
        <p:txBody>
          <a:bodyPr/>
          <a:lstStyle/>
          <a:p>
            <a:pPr algn="ctr">
              <a:spcBef>
                <a:spcPts val="500"/>
              </a:spcBef>
              <a:spcAft>
                <a:spcPts val="500"/>
              </a:spcAft>
            </a:pPr>
            <a:r>
              <a:rPr lang="en-US" sz="1100" b="1"/>
              <a:t>Passing a row</a:t>
            </a:r>
          </a:p>
          <a:p>
            <a:endParaRPr lang="en-US" b="1"/>
          </a:p>
        </p:txBody>
      </p:sp>
      <p:sp>
        <p:nvSpPr>
          <p:cNvPr id="16392" name="Rectangle 8"/>
          <p:cNvSpPr>
            <a:spLocks noChangeArrowheads="1"/>
          </p:cNvSpPr>
          <p:nvPr/>
        </p:nvSpPr>
        <p:spPr bwMode="auto">
          <a:xfrm>
            <a:off x="4648200" y="609600"/>
            <a:ext cx="3124200" cy="381000"/>
          </a:xfrm>
          <a:prstGeom prst="rect">
            <a:avLst/>
          </a:prstGeom>
          <a:solidFill>
            <a:schemeClr val="bg1"/>
          </a:solidFill>
          <a:ln w="28575">
            <a:solidFill>
              <a:srgbClr val="000000"/>
            </a:solidFill>
            <a:miter lim="800000"/>
            <a:headEnd/>
            <a:tailEnd/>
          </a:ln>
        </p:spPr>
        <p:txBody>
          <a:bodyPr/>
          <a:lstStyle/>
          <a:p>
            <a:pPr algn="ctr">
              <a:spcBef>
                <a:spcPts val="500"/>
              </a:spcBef>
              <a:spcAft>
                <a:spcPts val="500"/>
              </a:spcAft>
            </a:pPr>
            <a:r>
              <a:rPr lang="en-US" sz="1100" b="1"/>
              <a:t>2D Array for Inter Function Communication</a:t>
            </a:r>
          </a:p>
          <a:p>
            <a:endParaRPr lang="en-US" b="1"/>
          </a:p>
        </p:txBody>
      </p:sp>
      <p:sp>
        <p:nvSpPr>
          <p:cNvPr id="16393" name="Line 9"/>
          <p:cNvSpPr>
            <a:spLocks noChangeShapeType="1"/>
          </p:cNvSpPr>
          <p:nvPr/>
        </p:nvSpPr>
        <p:spPr bwMode="auto">
          <a:xfrm>
            <a:off x="7620000" y="1181100"/>
            <a:ext cx="0" cy="228600"/>
          </a:xfrm>
          <a:prstGeom prst="line">
            <a:avLst/>
          </a:prstGeom>
          <a:noFill/>
          <a:ln w="28575">
            <a:solidFill>
              <a:schemeClr val="tx1"/>
            </a:solidFill>
            <a:round/>
            <a:headEnd/>
            <a:tailEnd/>
          </a:ln>
        </p:spPr>
        <p:txBody>
          <a:bodyPr/>
          <a:lstStyle/>
          <a:p>
            <a:endParaRPr lang="en-US"/>
          </a:p>
        </p:txBody>
      </p:sp>
      <p:sp>
        <p:nvSpPr>
          <p:cNvPr id="16394" name="Rectangle 10"/>
          <p:cNvSpPr>
            <a:spLocks noChangeArrowheads="1"/>
          </p:cNvSpPr>
          <p:nvPr/>
        </p:nvSpPr>
        <p:spPr bwMode="auto">
          <a:xfrm>
            <a:off x="6591300" y="1409700"/>
            <a:ext cx="2057400" cy="342900"/>
          </a:xfrm>
          <a:prstGeom prst="rect">
            <a:avLst/>
          </a:prstGeom>
          <a:solidFill>
            <a:schemeClr val="bg1"/>
          </a:solidFill>
          <a:ln w="28575">
            <a:solidFill>
              <a:srgbClr val="000000"/>
            </a:solidFill>
            <a:miter lim="800000"/>
            <a:headEnd/>
            <a:tailEnd/>
          </a:ln>
        </p:spPr>
        <p:txBody>
          <a:bodyPr/>
          <a:lstStyle/>
          <a:p>
            <a:pPr algn="ctr">
              <a:spcBef>
                <a:spcPts val="500"/>
              </a:spcBef>
              <a:spcAft>
                <a:spcPts val="500"/>
              </a:spcAft>
            </a:pPr>
            <a:r>
              <a:rPr lang="en-US" sz="1100" b="1"/>
              <a:t>Passing the entire 2D array</a:t>
            </a:r>
          </a:p>
          <a:p>
            <a:endParaRPr lang="en-US" b="1"/>
          </a:p>
        </p:txBody>
      </p:sp>
      <p:sp>
        <p:nvSpPr>
          <p:cNvPr id="16395" name="Rectangle 11"/>
          <p:cNvSpPr>
            <a:spLocks noChangeArrowheads="1"/>
          </p:cNvSpPr>
          <p:nvPr/>
        </p:nvSpPr>
        <p:spPr bwMode="auto">
          <a:xfrm>
            <a:off x="0" y="1828800"/>
            <a:ext cx="9144000" cy="1314450"/>
          </a:xfrm>
          <a:prstGeom prst="rect">
            <a:avLst/>
          </a:prstGeom>
          <a:noFill/>
          <a:ln w="9525">
            <a:noFill/>
            <a:miter lim="800000"/>
            <a:headEnd/>
            <a:tailEnd/>
          </a:ln>
          <a:effectLst/>
        </p:spPr>
        <p:txBody>
          <a:bodyPr anchor="ctr">
            <a:spAutoFit/>
          </a:bodyPr>
          <a:lstStyle/>
          <a:p>
            <a:r>
              <a:rPr lang="en-US" sz="1600"/>
              <a:t>There are three ways of passing parts of the two dimensional array to a function. First, we can pass individual elements of the array. This is exactly same as we passed element of a one dimensional array. </a:t>
            </a:r>
          </a:p>
          <a:p>
            <a:endParaRPr lang="en-US" sz="1600"/>
          </a:p>
          <a:p>
            <a:r>
              <a:rPr lang="en-US" sz="1600" u="sng"/>
              <a:t>Passing a row </a:t>
            </a:r>
          </a:p>
        </p:txBody>
      </p:sp>
      <p:sp>
        <p:nvSpPr>
          <p:cNvPr id="16396" name="Rectangle 12"/>
          <p:cNvSpPr>
            <a:spLocks noChangeArrowheads="1"/>
          </p:cNvSpPr>
          <p:nvPr/>
        </p:nvSpPr>
        <p:spPr bwMode="auto">
          <a:xfrm>
            <a:off x="1503363" y="2165350"/>
            <a:ext cx="6137275" cy="0"/>
          </a:xfrm>
          <a:prstGeom prst="rect">
            <a:avLst/>
          </a:prstGeom>
          <a:solidFill>
            <a:srgbClr val="E6E6E6"/>
          </a:solidFill>
          <a:ln w="9525">
            <a:noFill/>
            <a:miter lim="800000"/>
            <a:headEnd/>
            <a:tailEnd/>
          </a:ln>
          <a:effectLst/>
        </p:spPr>
        <p:txBody>
          <a:bodyPr wrap="none" anchor="ctr">
            <a:spAutoFit/>
          </a:bodyPr>
          <a:lstStyle/>
          <a:p>
            <a:endParaRPr lang="en-US"/>
          </a:p>
        </p:txBody>
      </p:sp>
      <p:sp>
        <p:nvSpPr>
          <p:cNvPr id="16397" name="Rectangle 13"/>
          <p:cNvSpPr>
            <a:spLocks noChangeArrowheads="1"/>
          </p:cNvSpPr>
          <p:nvPr/>
        </p:nvSpPr>
        <p:spPr bwMode="auto">
          <a:xfrm>
            <a:off x="1503363" y="2165350"/>
            <a:ext cx="5114925" cy="0"/>
          </a:xfrm>
          <a:prstGeom prst="rect">
            <a:avLst/>
          </a:prstGeom>
          <a:solidFill>
            <a:srgbClr val="E6E6E6"/>
          </a:solidFill>
          <a:ln w="9525">
            <a:noFill/>
            <a:miter lim="800000"/>
            <a:headEnd/>
            <a:tailEnd/>
          </a:ln>
          <a:effectLst/>
        </p:spPr>
        <p:txBody>
          <a:bodyPr wrap="none">
            <a:spAutoFit/>
          </a:bodyPr>
          <a:lstStyle/>
          <a:p>
            <a:endParaRPr lang="en-US"/>
          </a:p>
        </p:txBody>
      </p:sp>
      <p:sp>
        <p:nvSpPr>
          <p:cNvPr id="16398" name="Rectangle 14"/>
          <p:cNvSpPr>
            <a:spLocks noChangeArrowheads="1"/>
          </p:cNvSpPr>
          <p:nvPr/>
        </p:nvSpPr>
        <p:spPr bwMode="auto">
          <a:xfrm>
            <a:off x="1503363" y="2165350"/>
            <a:ext cx="5114925" cy="0"/>
          </a:xfrm>
          <a:prstGeom prst="rect">
            <a:avLst/>
          </a:prstGeom>
          <a:solidFill>
            <a:srgbClr val="E6E6E6"/>
          </a:solidFill>
          <a:ln w="9525">
            <a:noFill/>
            <a:miter lim="800000"/>
            <a:headEnd/>
            <a:tailEnd/>
          </a:ln>
          <a:effectLst/>
        </p:spPr>
        <p:txBody>
          <a:bodyPr wrap="none">
            <a:spAutoFit/>
          </a:bodyPr>
          <a:lstStyle/>
          <a:p>
            <a:endParaRPr lang="en-US"/>
          </a:p>
        </p:txBody>
      </p:sp>
      <p:graphicFrame>
        <p:nvGraphicFramePr>
          <p:cNvPr id="16399" name="Group 15"/>
          <p:cNvGraphicFramePr>
            <a:graphicFrameLocks noGrp="1"/>
          </p:cNvGraphicFramePr>
          <p:nvPr/>
        </p:nvGraphicFramePr>
        <p:xfrm>
          <a:off x="3429000" y="2743200"/>
          <a:ext cx="5114925" cy="2362200"/>
        </p:xfrm>
        <a:graphic>
          <a:graphicData uri="http://schemas.openxmlformats.org/drawingml/2006/table">
            <a:tbl>
              <a:tblPr/>
              <a:tblGrid>
                <a:gridCol w="5114925"/>
              </a:tblGrid>
              <a:tr h="450850">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300" b="1" i="0" u="none" strike="noStrike" cap="none" normalizeH="0" baseline="0" smtClean="0">
                          <a:ln>
                            <a:noFill/>
                          </a:ln>
                          <a:solidFill>
                            <a:schemeClr val="tx1"/>
                          </a:solidFill>
                          <a:effectLst/>
                          <a:latin typeface="Courier New" pitchFamily="49" charset="0"/>
                          <a:ea typeface="Times New Roman" pitchFamily="18" charset="0"/>
                          <a:cs typeface="Courier New" pitchFamily="49" charset="0"/>
                        </a:rPr>
                        <a:t>main()</a:t>
                      </a:r>
                      <a:endParaRPr kumimoji="0" lang="en-US" sz="1300" b="1" i="0" u="none" strike="noStrike" cap="none" normalizeH="0" baseline="0" smtClean="0">
                        <a:ln>
                          <a:noFill/>
                        </a:ln>
                        <a:solidFill>
                          <a:schemeClr val="tx1"/>
                        </a:solidFill>
                        <a:effectLst/>
                        <a:latin typeface="Times New Roman" pitchFamily="18" charset="0"/>
                        <a:ea typeface="Times New Roman" pitchFamily="18" charset="0"/>
                        <a:cs typeface="Courier New" pitchFamily="49"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300" b="1" i="0" u="none" strike="noStrike" cap="none" normalizeH="0" baseline="0" smtClean="0">
                          <a:ln>
                            <a:noFill/>
                          </a:ln>
                          <a:solidFill>
                            <a:schemeClr val="tx1"/>
                          </a:solidFill>
                          <a:effectLst/>
                          <a:latin typeface="Courier New" pitchFamily="49" charset="0"/>
                          <a:ea typeface="Times New Roman" pitchFamily="18" charset="0"/>
                          <a:cs typeface="Courier New" pitchFamily="49" charset="0"/>
                        </a:rPr>
                        <a:t>{</a:t>
                      </a:r>
                      <a:endParaRPr kumimoji="0" lang="en-US" sz="1300" b="1" i="0" u="none" strike="noStrike" cap="none" normalizeH="0" baseline="0" smtClean="0">
                        <a:ln>
                          <a:noFill/>
                        </a:ln>
                        <a:solidFill>
                          <a:schemeClr val="tx1"/>
                        </a:solidFill>
                        <a:effectLst/>
                        <a:latin typeface="Times New Roman" pitchFamily="18" charset="0"/>
                        <a:ea typeface="Times New Roman" pitchFamily="18" charset="0"/>
                        <a:cs typeface="Courier New" pitchFamily="49"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300" b="1" i="0" u="none" strike="noStrike" cap="none" normalizeH="0" baseline="0" smtClean="0">
                          <a:ln>
                            <a:noFill/>
                          </a:ln>
                          <a:solidFill>
                            <a:schemeClr val="tx1"/>
                          </a:solidFill>
                          <a:effectLst/>
                          <a:latin typeface="Courier New" pitchFamily="49" charset="0"/>
                          <a:ea typeface="Times New Roman" pitchFamily="18" charset="0"/>
                          <a:cs typeface="Courier New" pitchFamily="49" charset="0"/>
                        </a:rPr>
                        <a:t>	int arr[2][3]= ( {1, 2, 3}, {4, 5, 6} };</a:t>
                      </a:r>
                      <a:endParaRPr kumimoji="0" lang="en-US" sz="1300" b="1" i="0" u="none" strike="noStrike" cap="none" normalizeH="0" baseline="0" smtClean="0">
                        <a:ln>
                          <a:noFill/>
                        </a:ln>
                        <a:solidFill>
                          <a:schemeClr val="tx1"/>
                        </a:solidFill>
                        <a:effectLst/>
                        <a:latin typeface="Times New Roman" pitchFamily="18" charset="0"/>
                        <a:ea typeface="Times New Roman" pitchFamily="18" charset="0"/>
                        <a:cs typeface="Courier New" pitchFamily="49"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300" b="1" i="0" u="none" strike="noStrike" cap="none" normalizeH="0" baseline="0" smtClean="0">
                          <a:ln>
                            <a:noFill/>
                          </a:ln>
                          <a:solidFill>
                            <a:schemeClr val="tx1"/>
                          </a:solidFill>
                          <a:effectLst/>
                          <a:latin typeface="Courier New" pitchFamily="49" charset="0"/>
                          <a:ea typeface="Times New Roman" pitchFamily="18" charset="0"/>
                          <a:cs typeface="Courier New" pitchFamily="49" charset="0"/>
                        </a:rPr>
                        <a:t>	func(arr[1]);</a:t>
                      </a:r>
                      <a:endParaRPr kumimoji="0" lang="en-US" sz="1300" b="1" i="0" u="none" strike="noStrike" cap="none" normalizeH="0" baseline="0" smtClean="0">
                        <a:ln>
                          <a:noFill/>
                        </a:ln>
                        <a:solidFill>
                          <a:schemeClr val="tx1"/>
                        </a:solidFill>
                        <a:effectLst/>
                        <a:latin typeface="Times New Roman" pitchFamily="18" charset="0"/>
                        <a:ea typeface="Times New Roman" pitchFamily="18" charset="0"/>
                        <a:cs typeface="Courier New" pitchFamily="49"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300" b="1" i="0" u="none" strike="noStrike" cap="none" normalizeH="0" baseline="0" smtClean="0">
                          <a:ln>
                            <a:noFill/>
                          </a:ln>
                          <a:solidFill>
                            <a:schemeClr val="tx1"/>
                          </a:solidFill>
                          <a:effectLst/>
                          <a:latin typeface="Courier New" pitchFamily="49" charset="0"/>
                          <a:ea typeface="Times New Roman" pitchFamily="18" charset="0"/>
                          <a:cs typeface="Courier New" pitchFamily="49" charset="0"/>
                        </a:rPr>
                        <a:t>}</a:t>
                      </a:r>
                      <a:endParaRPr kumimoji="0" lang="en-US" sz="1300" b="1" i="0" u="none" strike="noStrike" cap="none" normalizeH="0" baseline="0" smtClean="0">
                        <a:ln>
                          <a:noFill/>
                        </a:ln>
                        <a:solidFill>
                          <a:schemeClr val="tx1"/>
                        </a:solidFill>
                        <a:effectLst/>
                        <a:latin typeface="Arial" charset="0"/>
                        <a:ea typeface="Times New Roman" pitchFamily="18" charset="0"/>
                        <a:cs typeface="Courier New"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1062038">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300" b="1" i="0" u="none" strike="noStrike" cap="none" normalizeH="0" baseline="0" smtClean="0">
                          <a:ln>
                            <a:noFill/>
                          </a:ln>
                          <a:solidFill>
                            <a:schemeClr val="tx1"/>
                          </a:solidFill>
                          <a:effectLst/>
                          <a:latin typeface="Courier New" pitchFamily="49" charset="0"/>
                          <a:ea typeface="Times New Roman" pitchFamily="18" charset="0"/>
                          <a:cs typeface="Courier New" pitchFamily="49" charset="0"/>
                        </a:rPr>
                        <a:t>void func(int arr[])</a:t>
                      </a:r>
                      <a:endParaRPr kumimoji="0" lang="en-US" sz="1300" b="1" i="0" u="none" strike="noStrike" cap="none" normalizeH="0" baseline="0" smtClean="0">
                        <a:ln>
                          <a:noFill/>
                        </a:ln>
                        <a:solidFill>
                          <a:schemeClr val="tx1"/>
                        </a:solidFill>
                        <a:effectLst/>
                        <a:latin typeface="Times New Roman" pitchFamily="18" charset="0"/>
                        <a:ea typeface="Times New Roman" pitchFamily="18" charset="0"/>
                        <a:cs typeface="Courier New" pitchFamily="49"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300" b="1" i="0" u="none" strike="noStrike" cap="none" normalizeH="0" baseline="0" smtClean="0">
                          <a:ln>
                            <a:noFill/>
                          </a:ln>
                          <a:solidFill>
                            <a:schemeClr val="tx1"/>
                          </a:solidFill>
                          <a:effectLst/>
                          <a:latin typeface="Courier New" pitchFamily="49" charset="0"/>
                          <a:ea typeface="Times New Roman" pitchFamily="18" charset="0"/>
                          <a:cs typeface="Courier New" pitchFamily="49" charset="0"/>
                        </a:rPr>
                        <a:t>{</a:t>
                      </a:r>
                      <a:endParaRPr kumimoji="0" lang="en-US" sz="1300" b="1" i="0" u="none" strike="noStrike" cap="none" normalizeH="0" baseline="0" smtClean="0">
                        <a:ln>
                          <a:noFill/>
                        </a:ln>
                        <a:solidFill>
                          <a:schemeClr val="tx1"/>
                        </a:solidFill>
                        <a:effectLst/>
                        <a:latin typeface="Times New Roman" pitchFamily="18" charset="0"/>
                        <a:ea typeface="Times New Roman" pitchFamily="18" charset="0"/>
                        <a:cs typeface="Courier New" pitchFamily="49"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300" b="1" i="0" u="none" strike="noStrike" cap="none" normalizeH="0" baseline="0" smtClean="0">
                          <a:ln>
                            <a:noFill/>
                          </a:ln>
                          <a:solidFill>
                            <a:schemeClr val="tx1"/>
                          </a:solidFill>
                          <a:effectLst/>
                          <a:latin typeface="Courier New" pitchFamily="49" charset="0"/>
                          <a:ea typeface="Times New Roman" pitchFamily="18" charset="0"/>
                          <a:cs typeface="Courier New" pitchFamily="49" charset="0"/>
                        </a:rPr>
                        <a:t>      int i;</a:t>
                      </a:r>
                      <a:endParaRPr kumimoji="0" lang="en-US" sz="1300" b="1" i="0" u="none" strike="noStrike" cap="none" normalizeH="0" baseline="0" smtClean="0">
                        <a:ln>
                          <a:noFill/>
                        </a:ln>
                        <a:solidFill>
                          <a:schemeClr val="tx1"/>
                        </a:solidFill>
                        <a:effectLst/>
                        <a:latin typeface="Times New Roman" pitchFamily="18" charset="0"/>
                        <a:ea typeface="Times New Roman" pitchFamily="18" charset="0"/>
                        <a:cs typeface="Courier New" pitchFamily="49"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300" b="1" i="0" u="none" strike="noStrike" cap="none" normalizeH="0" baseline="0" smtClean="0">
                          <a:ln>
                            <a:noFill/>
                          </a:ln>
                          <a:solidFill>
                            <a:schemeClr val="tx1"/>
                          </a:solidFill>
                          <a:effectLst/>
                          <a:latin typeface="Courier New" pitchFamily="49" charset="0"/>
                          <a:ea typeface="Times New Roman" pitchFamily="18" charset="0"/>
                          <a:cs typeface="Courier New" pitchFamily="49" charset="0"/>
                        </a:rPr>
                        <a:t>	for(i=0;i&lt;5;i++)  </a:t>
                      </a:r>
                      <a:endParaRPr kumimoji="0" lang="en-US" sz="1300" b="1" i="0" u="none" strike="noStrike" cap="none" normalizeH="0" baseline="0" smtClean="0">
                        <a:ln>
                          <a:noFill/>
                        </a:ln>
                        <a:solidFill>
                          <a:schemeClr val="tx1"/>
                        </a:solidFill>
                        <a:effectLst/>
                        <a:latin typeface="Times New Roman" pitchFamily="18" charset="0"/>
                        <a:ea typeface="Times New Roman" pitchFamily="18" charset="0"/>
                        <a:cs typeface="Courier New" pitchFamily="49"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300" b="1" i="0" u="none" strike="noStrike" cap="none" normalizeH="0" baseline="0" smtClean="0">
                          <a:ln>
                            <a:noFill/>
                          </a:ln>
                          <a:solidFill>
                            <a:schemeClr val="tx1"/>
                          </a:solidFill>
                          <a:effectLst/>
                          <a:latin typeface="Courier New" pitchFamily="49" charset="0"/>
                          <a:ea typeface="Times New Roman" pitchFamily="18" charset="0"/>
                          <a:cs typeface="Courier New" pitchFamily="49" charset="0"/>
                        </a:rPr>
                        <a:t>	   printf("%d", arr[i] * 10);</a:t>
                      </a:r>
                      <a:endParaRPr kumimoji="0" lang="en-US" sz="1300" b="1" i="0" u="none" strike="noStrike" cap="none" normalizeH="0" baseline="0" smtClean="0">
                        <a:ln>
                          <a:noFill/>
                        </a:ln>
                        <a:solidFill>
                          <a:schemeClr val="tx1"/>
                        </a:solidFill>
                        <a:effectLst/>
                        <a:latin typeface="Times New Roman" pitchFamily="18" charset="0"/>
                        <a:ea typeface="Times New Roman" pitchFamily="18" charset="0"/>
                        <a:cs typeface="Courier New" pitchFamily="49"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300" b="1" i="0" u="none" strike="noStrike" cap="none" normalizeH="0" baseline="0" smtClean="0">
                          <a:ln>
                            <a:noFill/>
                          </a:ln>
                          <a:solidFill>
                            <a:schemeClr val="tx1"/>
                          </a:solidFill>
                          <a:effectLst/>
                          <a:latin typeface="Courier New" pitchFamily="49" charset="0"/>
                          <a:ea typeface="Times New Roman" pitchFamily="18" charset="0"/>
                          <a:cs typeface="Courier New" pitchFamily="49" charset="0"/>
                        </a:rPr>
                        <a:t>}</a:t>
                      </a:r>
                      <a:endParaRPr kumimoji="0" lang="en-US" sz="1300" b="1" i="0" u="none" strike="noStrike" cap="none" normalizeH="0" baseline="0" smtClean="0">
                        <a:ln>
                          <a:noFill/>
                        </a:ln>
                        <a:solidFill>
                          <a:schemeClr val="tx1"/>
                        </a:solidFill>
                        <a:effectLst/>
                        <a:latin typeface="Arial" charset="0"/>
                        <a:ea typeface="Times New Roman" pitchFamily="18" charset="0"/>
                        <a:cs typeface="Courier New"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bl>
          </a:graphicData>
        </a:graphic>
      </p:graphicFrame>
      <p:sp>
        <p:nvSpPr>
          <p:cNvPr id="16407" name="Rectangle 23"/>
          <p:cNvSpPr>
            <a:spLocks noChangeArrowheads="1"/>
          </p:cNvSpPr>
          <p:nvPr/>
        </p:nvSpPr>
        <p:spPr bwMode="auto">
          <a:xfrm>
            <a:off x="0" y="4937125"/>
            <a:ext cx="8839200" cy="1100138"/>
          </a:xfrm>
          <a:prstGeom prst="rect">
            <a:avLst/>
          </a:prstGeom>
          <a:noFill/>
          <a:ln w="9525">
            <a:noFill/>
            <a:miter lim="800000"/>
            <a:headEnd/>
            <a:tailEnd/>
          </a:ln>
          <a:effectLst/>
        </p:spPr>
        <p:txBody>
          <a:bodyPr anchor="ctr">
            <a:spAutoFit/>
          </a:bodyPr>
          <a:lstStyle/>
          <a:p>
            <a:r>
              <a:rPr lang="en-US" sz="1600" b="1" u="sng"/>
              <a:t>Passing the entire 2D array</a:t>
            </a:r>
          </a:p>
          <a:p>
            <a:r>
              <a:rPr lang="en-US" sz="1600"/>
              <a:t>To pass a two dimensional array to a function, we use the array name as the actual parameter. (The same we did in case of a 1D array). However, the parameter in the called function must indicate that the array has two dimensions.</a:t>
            </a:r>
            <a:r>
              <a:rPr lang="en-US"/>
              <a:t> </a:t>
            </a:r>
          </a:p>
        </p:txBody>
      </p:sp>
      <p:sp>
        <p:nvSpPr>
          <p:cNvPr id="16408" name="Line 24"/>
          <p:cNvSpPr>
            <a:spLocks noChangeShapeType="1"/>
          </p:cNvSpPr>
          <p:nvPr/>
        </p:nvSpPr>
        <p:spPr bwMode="auto">
          <a:xfrm>
            <a:off x="4038600" y="1143000"/>
            <a:ext cx="3581400" cy="0"/>
          </a:xfrm>
          <a:prstGeom prst="line">
            <a:avLst/>
          </a:prstGeom>
          <a:noFill/>
          <a:ln w="28575">
            <a:solidFill>
              <a:schemeClr val="tx1"/>
            </a:solidFill>
            <a:round/>
            <a:headEnd/>
            <a:tailEnd/>
          </a:ln>
          <a:effectLst/>
        </p:spPr>
        <p:txBody>
          <a:bodyPr/>
          <a:lstStyle/>
          <a:p>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0" y="-342900"/>
            <a:ext cx="9144000" cy="685800"/>
          </a:xfrm>
        </p:spPr>
        <p:txBody>
          <a:bodyPr>
            <a:normAutofit/>
          </a:bodyPr>
          <a:lstStyle/>
          <a:p>
            <a:r>
              <a:rPr lang="en-US" sz="1600" b="1" u="sng">
                <a:solidFill>
                  <a:schemeClr val="tx1"/>
                </a:solidFill>
              </a:rPr>
              <a:t>PROGRAM ILLUSTRATING PASSING ENTIRE ARRAY TO A FUNCTION</a:t>
            </a:r>
            <a:r>
              <a:rPr lang="en-US" sz="3600"/>
              <a:t> </a:t>
            </a:r>
          </a:p>
        </p:txBody>
      </p:sp>
      <p:sp>
        <p:nvSpPr>
          <p:cNvPr id="17411" name="Rectangle 3"/>
          <p:cNvSpPr>
            <a:spLocks noGrp="1" noChangeArrowheads="1"/>
          </p:cNvSpPr>
          <p:nvPr>
            <p:ph type="body" idx="1"/>
          </p:nvPr>
        </p:nvSpPr>
        <p:spPr>
          <a:xfrm>
            <a:off x="381000" y="228600"/>
            <a:ext cx="3810000" cy="5791200"/>
          </a:xfrm>
        </p:spPr>
        <p:txBody>
          <a:bodyPr>
            <a:noAutofit/>
          </a:bodyPr>
          <a:lstStyle/>
          <a:p>
            <a:pPr>
              <a:lnSpc>
                <a:spcPct val="80000"/>
              </a:lnSpc>
              <a:buNone/>
            </a:pPr>
            <a:r>
              <a:rPr lang="en-US" sz="1600" b="1" dirty="0"/>
              <a:t>#include&lt;</a:t>
            </a:r>
            <a:r>
              <a:rPr lang="en-US" sz="1600" b="1" dirty="0" err="1"/>
              <a:t>stdio.h</a:t>
            </a:r>
            <a:r>
              <a:rPr lang="en-US" sz="1600" b="1" dirty="0"/>
              <a:t>&gt;</a:t>
            </a:r>
          </a:p>
          <a:p>
            <a:pPr>
              <a:lnSpc>
                <a:spcPct val="80000"/>
              </a:lnSpc>
              <a:buNone/>
            </a:pPr>
            <a:r>
              <a:rPr lang="en-US" sz="1600" b="1" dirty="0"/>
              <a:t>void </a:t>
            </a:r>
            <a:r>
              <a:rPr lang="en-US" sz="1600" b="1" dirty="0" err="1"/>
              <a:t>read_matrix</a:t>
            </a:r>
            <a:r>
              <a:rPr lang="en-US" sz="1600" b="1" dirty="0"/>
              <a:t>(</a:t>
            </a:r>
            <a:r>
              <a:rPr lang="en-US" sz="1600" b="1" dirty="0" err="1"/>
              <a:t>int</a:t>
            </a:r>
            <a:r>
              <a:rPr lang="en-US" sz="1600" b="1" dirty="0"/>
              <a:t> mat[][], </a:t>
            </a:r>
            <a:r>
              <a:rPr lang="en-US" sz="1600" b="1" dirty="0" err="1"/>
              <a:t>int</a:t>
            </a:r>
            <a:r>
              <a:rPr lang="en-US" sz="1600" b="1" dirty="0"/>
              <a:t>, </a:t>
            </a:r>
            <a:r>
              <a:rPr lang="en-US" sz="1600" b="1" dirty="0" err="1"/>
              <a:t>int</a:t>
            </a:r>
            <a:r>
              <a:rPr lang="en-US" sz="1600" b="1" dirty="0"/>
              <a:t>);</a:t>
            </a:r>
          </a:p>
          <a:p>
            <a:pPr>
              <a:lnSpc>
                <a:spcPct val="80000"/>
              </a:lnSpc>
              <a:buNone/>
            </a:pPr>
            <a:r>
              <a:rPr lang="en-US" sz="1600" b="1" dirty="0"/>
              <a:t>void </a:t>
            </a:r>
            <a:r>
              <a:rPr lang="en-US" sz="1600" b="1" dirty="0" err="1"/>
              <a:t>sum_matrix</a:t>
            </a:r>
            <a:r>
              <a:rPr lang="en-US" sz="1600" b="1" dirty="0"/>
              <a:t>(</a:t>
            </a:r>
            <a:r>
              <a:rPr lang="en-US" sz="1600" b="1" dirty="0" err="1"/>
              <a:t>int</a:t>
            </a:r>
            <a:r>
              <a:rPr lang="en-US" sz="1600" b="1" dirty="0"/>
              <a:t> mat1[][], </a:t>
            </a:r>
            <a:r>
              <a:rPr lang="en-US" sz="1600" b="1" dirty="0" err="1"/>
              <a:t>int</a:t>
            </a:r>
            <a:r>
              <a:rPr lang="en-US" sz="1600" b="1" dirty="0"/>
              <a:t> mat2[][], </a:t>
            </a:r>
            <a:r>
              <a:rPr lang="en-US" sz="1600" b="1" dirty="0" err="1"/>
              <a:t>int</a:t>
            </a:r>
            <a:r>
              <a:rPr lang="en-US" sz="1600" b="1" dirty="0"/>
              <a:t>, </a:t>
            </a:r>
            <a:r>
              <a:rPr lang="en-US" sz="1600" b="1" dirty="0" err="1"/>
              <a:t>int</a:t>
            </a:r>
            <a:r>
              <a:rPr lang="en-US" sz="1600" b="1" dirty="0"/>
              <a:t>);</a:t>
            </a:r>
          </a:p>
          <a:p>
            <a:pPr>
              <a:lnSpc>
                <a:spcPct val="80000"/>
              </a:lnSpc>
              <a:buNone/>
            </a:pPr>
            <a:r>
              <a:rPr lang="en-US" sz="1600" b="1" dirty="0"/>
              <a:t>void </a:t>
            </a:r>
            <a:r>
              <a:rPr lang="en-US" sz="1600" b="1" dirty="0" err="1"/>
              <a:t>display_matrix</a:t>
            </a:r>
            <a:r>
              <a:rPr lang="en-US" sz="1600" b="1" dirty="0"/>
              <a:t>(</a:t>
            </a:r>
            <a:r>
              <a:rPr lang="en-US" sz="1600" b="1" dirty="0" err="1"/>
              <a:t>int</a:t>
            </a:r>
            <a:r>
              <a:rPr lang="en-US" sz="1600" b="1" dirty="0"/>
              <a:t> mat[5][5], </a:t>
            </a:r>
            <a:r>
              <a:rPr lang="en-US" sz="1600" b="1" dirty="0" err="1"/>
              <a:t>int</a:t>
            </a:r>
            <a:r>
              <a:rPr lang="en-US" sz="1600" b="1" dirty="0"/>
              <a:t> r, </a:t>
            </a:r>
            <a:r>
              <a:rPr lang="en-US" sz="1600" b="1" dirty="0" err="1"/>
              <a:t>int</a:t>
            </a:r>
            <a:r>
              <a:rPr lang="en-US" sz="1600" b="1" dirty="0"/>
              <a:t> c);</a:t>
            </a:r>
          </a:p>
          <a:p>
            <a:pPr>
              <a:lnSpc>
                <a:spcPct val="80000"/>
              </a:lnSpc>
              <a:buNone/>
            </a:pPr>
            <a:r>
              <a:rPr lang="en-US" sz="1600" b="1" dirty="0" err="1"/>
              <a:t>int</a:t>
            </a:r>
            <a:r>
              <a:rPr lang="en-US" sz="1600" b="1" dirty="0"/>
              <a:t> main()</a:t>
            </a:r>
          </a:p>
          <a:p>
            <a:pPr>
              <a:lnSpc>
                <a:spcPct val="80000"/>
              </a:lnSpc>
              <a:buNone/>
            </a:pPr>
            <a:r>
              <a:rPr lang="en-US" sz="1600" b="1" dirty="0"/>
              <a:t>{	</a:t>
            </a:r>
            <a:r>
              <a:rPr lang="en-US" sz="1600" b="1" dirty="0" err="1"/>
              <a:t>int</a:t>
            </a:r>
            <a:r>
              <a:rPr lang="en-US" sz="1600" b="1" dirty="0"/>
              <a:t> row, </a:t>
            </a:r>
            <a:r>
              <a:rPr lang="en-US" sz="1600" b="1" dirty="0" err="1"/>
              <a:t>col</a:t>
            </a:r>
            <a:r>
              <a:rPr lang="en-US" sz="1600" b="1" dirty="0"/>
              <a:t>, mat1[5][5], mat2[5][5];</a:t>
            </a:r>
          </a:p>
          <a:p>
            <a:pPr>
              <a:lnSpc>
                <a:spcPct val="80000"/>
              </a:lnSpc>
              <a:buNone/>
            </a:pPr>
            <a:r>
              <a:rPr lang="en-US" sz="1600" b="1" dirty="0"/>
              <a:t>	</a:t>
            </a:r>
            <a:r>
              <a:rPr lang="en-US" sz="1600" b="1" dirty="0" err="1"/>
              <a:t>printf</a:t>
            </a:r>
            <a:r>
              <a:rPr lang="en-US" sz="1600" b="1" dirty="0"/>
              <a:t>(“\n Enter the number of rows and columns of the matrix : “);</a:t>
            </a:r>
          </a:p>
          <a:p>
            <a:pPr>
              <a:lnSpc>
                <a:spcPct val="80000"/>
              </a:lnSpc>
              <a:buNone/>
            </a:pPr>
            <a:r>
              <a:rPr lang="en-US" sz="1600" b="1" dirty="0"/>
              <a:t>	</a:t>
            </a:r>
            <a:r>
              <a:rPr lang="en-US" sz="1600" b="1" dirty="0" err="1"/>
              <a:t>scanf</a:t>
            </a:r>
            <a:r>
              <a:rPr lang="en-US" sz="1600" b="1" dirty="0"/>
              <a:t>(“%d %d”, row, </a:t>
            </a:r>
            <a:r>
              <a:rPr lang="en-US" sz="1600" b="1" dirty="0" err="1"/>
              <a:t>col</a:t>
            </a:r>
            <a:r>
              <a:rPr lang="en-US" sz="1600" b="1" dirty="0"/>
              <a:t>);</a:t>
            </a:r>
          </a:p>
          <a:p>
            <a:pPr>
              <a:lnSpc>
                <a:spcPct val="80000"/>
              </a:lnSpc>
              <a:buNone/>
            </a:pPr>
            <a:r>
              <a:rPr lang="en-US" sz="1600" b="1" dirty="0"/>
              <a:t>	</a:t>
            </a:r>
            <a:r>
              <a:rPr lang="en-US" sz="1600" b="1" dirty="0" err="1"/>
              <a:t>read_matrix</a:t>
            </a:r>
            <a:r>
              <a:rPr lang="en-US" sz="1600" b="1" dirty="0"/>
              <a:t>(mat1, row, </a:t>
            </a:r>
            <a:r>
              <a:rPr lang="en-US" sz="1600" b="1" dirty="0" err="1"/>
              <a:t>col</a:t>
            </a:r>
            <a:r>
              <a:rPr lang="en-US" sz="1600" b="1" dirty="0"/>
              <a:t>);</a:t>
            </a:r>
          </a:p>
          <a:p>
            <a:pPr>
              <a:lnSpc>
                <a:spcPct val="80000"/>
              </a:lnSpc>
              <a:buNone/>
            </a:pPr>
            <a:r>
              <a:rPr lang="en-US" sz="1600" b="1" dirty="0"/>
              <a:t>	</a:t>
            </a:r>
            <a:r>
              <a:rPr lang="en-US" sz="1600" b="1" dirty="0" err="1"/>
              <a:t>printf</a:t>
            </a:r>
            <a:r>
              <a:rPr lang="en-US" sz="1600" b="1" dirty="0"/>
              <a:t>(“\n Enter the second matrix : “);	</a:t>
            </a:r>
          </a:p>
          <a:p>
            <a:pPr>
              <a:lnSpc>
                <a:spcPct val="80000"/>
              </a:lnSpc>
              <a:buNone/>
            </a:pPr>
            <a:r>
              <a:rPr lang="en-US" sz="1600" b="1" dirty="0"/>
              <a:t>	</a:t>
            </a:r>
            <a:r>
              <a:rPr lang="en-US" sz="1600" b="1" dirty="0" err="1"/>
              <a:t>read_matrix</a:t>
            </a:r>
            <a:r>
              <a:rPr lang="en-US" sz="1600" b="1" dirty="0"/>
              <a:t>(mat2, row, </a:t>
            </a:r>
            <a:r>
              <a:rPr lang="en-US" sz="1600" b="1" dirty="0" err="1"/>
              <a:t>col</a:t>
            </a:r>
            <a:r>
              <a:rPr lang="en-US" sz="1600" b="1" dirty="0"/>
              <a:t>);</a:t>
            </a:r>
          </a:p>
          <a:p>
            <a:pPr>
              <a:lnSpc>
                <a:spcPct val="80000"/>
              </a:lnSpc>
              <a:buNone/>
            </a:pPr>
            <a:r>
              <a:rPr lang="en-US" sz="1600" b="1" dirty="0"/>
              <a:t>	</a:t>
            </a:r>
            <a:r>
              <a:rPr lang="en-US" sz="1600" b="1" dirty="0" err="1"/>
              <a:t>sum_matrix</a:t>
            </a:r>
            <a:r>
              <a:rPr lang="en-US" sz="1600" b="1" dirty="0"/>
              <a:t>(mat1, mat2, row, </a:t>
            </a:r>
            <a:r>
              <a:rPr lang="en-US" sz="1600" b="1" dirty="0" err="1"/>
              <a:t>col</a:t>
            </a:r>
            <a:r>
              <a:rPr lang="en-US" sz="1600" b="1" dirty="0"/>
              <a:t>);</a:t>
            </a:r>
          </a:p>
          <a:p>
            <a:pPr>
              <a:lnSpc>
                <a:spcPct val="80000"/>
              </a:lnSpc>
              <a:buNone/>
            </a:pPr>
            <a:r>
              <a:rPr lang="en-US" sz="1600" b="1" dirty="0"/>
              <a:t>}</a:t>
            </a:r>
          </a:p>
          <a:p>
            <a:pPr>
              <a:lnSpc>
                <a:spcPct val="80000"/>
              </a:lnSpc>
              <a:buNone/>
            </a:pPr>
            <a:r>
              <a:rPr lang="en-US" sz="1600" b="1" dirty="0"/>
              <a:t>void </a:t>
            </a:r>
            <a:r>
              <a:rPr lang="en-US" sz="1600" b="1" dirty="0" err="1"/>
              <a:t>read_matrix</a:t>
            </a:r>
            <a:r>
              <a:rPr lang="en-US" sz="1600" b="1" dirty="0"/>
              <a:t>(</a:t>
            </a:r>
            <a:r>
              <a:rPr lang="en-US" sz="1600" b="1" dirty="0" err="1"/>
              <a:t>int</a:t>
            </a:r>
            <a:r>
              <a:rPr lang="en-US" sz="1600" b="1" dirty="0"/>
              <a:t> mat[5][5], </a:t>
            </a:r>
            <a:r>
              <a:rPr lang="en-US" sz="1600" b="1" dirty="0" err="1"/>
              <a:t>int</a:t>
            </a:r>
            <a:r>
              <a:rPr lang="en-US" sz="1600" b="1" dirty="0"/>
              <a:t> r, </a:t>
            </a:r>
            <a:r>
              <a:rPr lang="en-US" sz="1600" b="1" dirty="0" err="1"/>
              <a:t>int</a:t>
            </a:r>
            <a:r>
              <a:rPr lang="en-US" sz="1600" b="1" dirty="0"/>
              <a:t> c)</a:t>
            </a:r>
          </a:p>
          <a:p>
            <a:pPr>
              <a:lnSpc>
                <a:spcPct val="80000"/>
              </a:lnSpc>
              <a:buNone/>
            </a:pPr>
            <a:r>
              <a:rPr lang="en-US" sz="1600" b="1" dirty="0"/>
              <a:t>{	</a:t>
            </a:r>
            <a:r>
              <a:rPr lang="en-US" sz="1600" b="1" dirty="0" err="1"/>
              <a:t>int</a:t>
            </a:r>
            <a:r>
              <a:rPr lang="en-US" sz="1600" b="1" dirty="0"/>
              <a:t> </a:t>
            </a:r>
            <a:r>
              <a:rPr lang="en-US" sz="1600" b="1" dirty="0" err="1"/>
              <a:t>i</a:t>
            </a:r>
            <a:r>
              <a:rPr lang="en-US" sz="1600" b="1" dirty="0"/>
              <a:t>, j;</a:t>
            </a:r>
          </a:p>
          <a:p>
            <a:pPr>
              <a:lnSpc>
                <a:spcPct val="80000"/>
              </a:lnSpc>
              <a:buNone/>
            </a:pPr>
            <a:r>
              <a:rPr lang="en-US" sz="1600" b="1" dirty="0"/>
              <a:t>	for(</a:t>
            </a:r>
            <a:r>
              <a:rPr lang="en-US" sz="1600" b="1" dirty="0" err="1"/>
              <a:t>i</a:t>
            </a:r>
            <a:r>
              <a:rPr lang="en-US" sz="1600" b="1" dirty="0"/>
              <a:t>=0;i&lt;</a:t>
            </a:r>
            <a:r>
              <a:rPr lang="en-US" sz="1600" b="1" dirty="0" err="1"/>
              <a:t>r;i</a:t>
            </a:r>
            <a:r>
              <a:rPr lang="en-US" sz="1600" b="1" dirty="0"/>
              <a:t>++)</a:t>
            </a:r>
          </a:p>
          <a:p>
            <a:pPr>
              <a:lnSpc>
                <a:spcPct val="80000"/>
              </a:lnSpc>
              <a:buNone/>
            </a:pPr>
            <a:r>
              <a:rPr lang="en-US" sz="1600" b="1" dirty="0"/>
              <a:t>	{	for(j=0;j&lt;</a:t>
            </a:r>
            <a:r>
              <a:rPr lang="en-US" sz="1600" b="1" dirty="0" err="1"/>
              <a:t>c;j</a:t>
            </a:r>
            <a:r>
              <a:rPr lang="en-US" sz="1600" b="1" dirty="0"/>
              <a:t>++)</a:t>
            </a:r>
          </a:p>
          <a:p>
            <a:pPr>
              <a:lnSpc>
                <a:spcPct val="80000"/>
              </a:lnSpc>
              <a:buNone/>
            </a:pPr>
            <a:r>
              <a:rPr lang="en-US" sz="1600" b="1" dirty="0"/>
              <a:t>		{	</a:t>
            </a:r>
            <a:r>
              <a:rPr lang="en-US" sz="1600" b="1" dirty="0" err="1"/>
              <a:t>printf</a:t>
            </a:r>
            <a:r>
              <a:rPr lang="en-US" sz="1600" b="1" dirty="0"/>
              <a:t>(“\n mat[%d][%d] = “);</a:t>
            </a:r>
          </a:p>
          <a:p>
            <a:pPr>
              <a:lnSpc>
                <a:spcPct val="80000"/>
              </a:lnSpc>
              <a:buNone/>
            </a:pPr>
            <a:r>
              <a:rPr lang="en-US" sz="1600" b="1" dirty="0"/>
              <a:t>			</a:t>
            </a:r>
            <a:r>
              <a:rPr lang="en-US" sz="1600" b="1" dirty="0" err="1"/>
              <a:t>scanf</a:t>
            </a:r>
            <a:r>
              <a:rPr lang="en-US" sz="1600" b="1" dirty="0"/>
              <a:t>(“%d“, &amp;mat[</a:t>
            </a:r>
            <a:r>
              <a:rPr lang="en-US" sz="1600" b="1" dirty="0" err="1"/>
              <a:t>i</a:t>
            </a:r>
            <a:r>
              <a:rPr lang="en-US" sz="1600" b="1" dirty="0"/>
              <a:t>][j]);</a:t>
            </a:r>
          </a:p>
          <a:p>
            <a:pPr>
              <a:lnSpc>
                <a:spcPct val="80000"/>
              </a:lnSpc>
              <a:buNone/>
            </a:pPr>
            <a:r>
              <a:rPr lang="en-US" sz="1600" b="1" dirty="0"/>
              <a:t>		}</a:t>
            </a:r>
          </a:p>
          <a:p>
            <a:pPr>
              <a:lnSpc>
                <a:spcPct val="80000"/>
              </a:lnSpc>
              <a:buNone/>
            </a:pPr>
            <a:r>
              <a:rPr lang="en-US" sz="1600" b="1" dirty="0"/>
              <a:t>	}</a:t>
            </a:r>
          </a:p>
          <a:p>
            <a:pPr>
              <a:lnSpc>
                <a:spcPct val="80000"/>
              </a:lnSpc>
              <a:buNone/>
            </a:pPr>
            <a:r>
              <a:rPr lang="en-US" sz="1600" b="1" dirty="0" smtClean="0"/>
              <a:t>}</a:t>
            </a:r>
            <a:endParaRPr lang="en-US" sz="1600" b="1" dirty="0"/>
          </a:p>
        </p:txBody>
      </p:sp>
      <p:sp>
        <p:nvSpPr>
          <p:cNvPr id="4" name="Rectangle 3"/>
          <p:cNvSpPr/>
          <p:nvPr/>
        </p:nvSpPr>
        <p:spPr>
          <a:xfrm>
            <a:off x="4724400" y="304800"/>
            <a:ext cx="4114800" cy="5022914"/>
          </a:xfrm>
          <a:prstGeom prst="rect">
            <a:avLst/>
          </a:prstGeom>
        </p:spPr>
        <p:txBody>
          <a:bodyPr wrap="square">
            <a:spAutoFit/>
          </a:bodyPr>
          <a:lstStyle/>
          <a:p>
            <a:pPr>
              <a:lnSpc>
                <a:spcPct val="80000"/>
              </a:lnSpc>
              <a:buNone/>
            </a:pPr>
            <a:r>
              <a:rPr lang="en-US" sz="2000" b="1" dirty="0" smtClean="0"/>
              <a:t>void </a:t>
            </a:r>
            <a:r>
              <a:rPr lang="en-US" sz="2000" b="1" dirty="0" err="1" smtClean="0"/>
              <a:t>sum_matrix</a:t>
            </a:r>
            <a:r>
              <a:rPr lang="en-US" sz="2000" b="1" dirty="0" smtClean="0"/>
              <a:t>(</a:t>
            </a:r>
            <a:r>
              <a:rPr lang="en-US" sz="2000" b="1" dirty="0" err="1" smtClean="0"/>
              <a:t>int</a:t>
            </a:r>
            <a:r>
              <a:rPr lang="en-US" sz="2000" b="1" dirty="0" smtClean="0"/>
              <a:t> mat1[5][5], mat2[5][5], </a:t>
            </a:r>
            <a:r>
              <a:rPr lang="en-US" sz="2000" b="1" dirty="0" err="1" smtClean="0"/>
              <a:t>int</a:t>
            </a:r>
            <a:r>
              <a:rPr lang="en-US" sz="2000" b="1" dirty="0" smtClean="0"/>
              <a:t> r, </a:t>
            </a:r>
            <a:r>
              <a:rPr lang="en-US" sz="2000" b="1" dirty="0" err="1" smtClean="0"/>
              <a:t>int</a:t>
            </a:r>
            <a:r>
              <a:rPr lang="en-US" sz="2000" b="1" dirty="0" smtClean="0"/>
              <a:t> c)</a:t>
            </a:r>
          </a:p>
          <a:p>
            <a:pPr>
              <a:lnSpc>
                <a:spcPct val="80000"/>
              </a:lnSpc>
              <a:buNone/>
            </a:pPr>
            <a:r>
              <a:rPr lang="en-US" sz="2000" b="1" dirty="0" smtClean="0"/>
              <a:t>{	</a:t>
            </a:r>
            <a:r>
              <a:rPr lang="en-US" sz="2000" b="1" dirty="0" err="1" smtClean="0"/>
              <a:t>int</a:t>
            </a:r>
            <a:r>
              <a:rPr lang="en-US" sz="2000" b="1" dirty="0" smtClean="0"/>
              <a:t> </a:t>
            </a:r>
            <a:r>
              <a:rPr lang="en-US" sz="2000" b="1" dirty="0" err="1" smtClean="0"/>
              <a:t>i</a:t>
            </a:r>
            <a:r>
              <a:rPr lang="en-US" sz="2000" b="1" dirty="0" smtClean="0"/>
              <a:t>, j, sum[5][5];</a:t>
            </a:r>
          </a:p>
          <a:p>
            <a:pPr>
              <a:lnSpc>
                <a:spcPct val="80000"/>
              </a:lnSpc>
              <a:buNone/>
            </a:pPr>
            <a:r>
              <a:rPr lang="en-US" sz="2000" b="1" dirty="0" smtClean="0"/>
              <a:t>	for(</a:t>
            </a:r>
            <a:r>
              <a:rPr lang="en-US" sz="2000" b="1" dirty="0" err="1" smtClean="0"/>
              <a:t>i</a:t>
            </a:r>
            <a:r>
              <a:rPr lang="en-US" sz="2000" b="1" dirty="0" smtClean="0"/>
              <a:t>=0;i&lt;</a:t>
            </a:r>
            <a:r>
              <a:rPr lang="en-US" sz="2000" b="1" dirty="0" err="1" smtClean="0"/>
              <a:t>r;i</a:t>
            </a:r>
            <a:r>
              <a:rPr lang="en-US" sz="2000" b="1" dirty="0" smtClean="0"/>
              <a:t>++)</a:t>
            </a:r>
          </a:p>
          <a:p>
            <a:pPr>
              <a:lnSpc>
                <a:spcPct val="80000"/>
              </a:lnSpc>
              <a:buNone/>
            </a:pPr>
            <a:r>
              <a:rPr lang="en-US" sz="2000" b="1" dirty="0" smtClean="0"/>
              <a:t>	{	for(j=0;j&lt;</a:t>
            </a:r>
            <a:r>
              <a:rPr lang="en-US" sz="2000" b="1" dirty="0" err="1" smtClean="0"/>
              <a:t>c;j</a:t>
            </a:r>
            <a:r>
              <a:rPr lang="en-US" sz="2000" b="1" dirty="0" smtClean="0"/>
              <a:t>++)</a:t>
            </a:r>
          </a:p>
          <a:p>
            <a:pPr>
              <a:lnSpc>
                <a:spcPct val="80000"/>
              </a:lnSpc>
              <a:buNone/>
            </a:pPr>
            <a:r>
              <a:rPr lang="en-US" sz="2000" b="1" dirty="0" smtClean="0"/>
              <a:t>			sum[</a:t>
            </a:r>
            <a:r>
              <a:rPr lang="en-US" sz="2000" b="1" dirty="0" err="1" smtClean="0"/>
              <a:t>i</a:t>
            </a:r>
            <a:r>
              <a:rPr lang="en-US" sz="2000" b="1" dirty="0" smtClean="0"/>
              <a:t>][j] = mat1[</a:t>
            </a:r>
            <a:r>
              <a:rPr lang="en-US" sz="2000" b="1" dirty="0" err="1" smtClean="0"/>
              <a:t>i</a:t>
            </a:r>
            <a:r>
              <a:rPr lang="en-US" sz="2000" b="1" dirty="0" smtClean="0"/>
              <a:t>][j] + mat2[</a:t>
            </a:r>
            <a:r>
              <a:rPr lang="en-US" sz="2000" b="1" dirty="0" err="1" smtClean="0"/>
              <a:t>i</a:t>
            </a:r>
            <a:r>
              <a:rPr lang="en-US" sz="2000" b="1" dirty="0" smtClean="0"/>
              <a:t>][j]; 		</a:t>
            </a:r>
          </a:p>
          <a:p>
            <a:pPr>
              <a:lnSpc>
                <a:spcPct val="80000"/>
              </a:lnSpc>
              <a:buNone/>
            </a:pPr>
            <a:r>
              <a:rPr lang="en-US" sz="2000" b="1" dirty="0" smtClean="0"/>
              <a:t>	}</a:t>
            </a:r>
          </a:p>
          <a:p>
            <a:pPr>
              <a:lnSpc>
                <a:spcPct val="80000"/>
              </a:lnSpc>
              <a:buNone/>
            </a:pPr>
            <a:r>
              <a:rPr lang="en-US" sz="2000" b="1" dirty="0" smtClean="0"/>
              <a:t>	</a:t>
            </a:r>
            <a:r>
              <a:rPr lang="en-US" sz="2000" b="1" dirty="0" err="1" smtClean="0"/>
              <a:t>display_matrix</a:t>
            </a:r>
            <a:r>
              <a:rPr lang="en-US" sz="2000" b="1" dirty="0" smtClean="0"/>
              <a:t>(sum, r, c);</a:t>
            </a:r>
          </a:p>
          <a:p>
            <a:pPr>
              <a:lnSpc>
                <a:spcPct val="80000"/>
              </a:lnSpc>
              <a:buNone/>
            </a:pPr>
            <a:r>
              <a:rPr lang="en-US" sz="2000" b="1" dirty="0" smtClean="0"/>
              <a:t>}</a:t>
            </a:r>
          </a:p>
          <a:p>
            <a:pPr>
              <a:lnSpc>
                <a:spcPct val="80000"/>
              </a:lnSpc>
              <a:buNone/>
            </a:pPr>
            <a:r>
              <a:rPr lang="en-US" sz="2000" b="1" dirty="0" smtClean="0"/>
              <a:t>void </a:t>
            </a:r>
            <a:r>
              <a:rPr lang="en-US" sz="2000" b="1" dirty="0" err="1" smtClean="0"/>
              <a:t>display_matrix</a:t>
            </a:r>
            <a:r>
              <a:rPr lang="en-US" sz="2000" b="1" dirty="0" smtClean="0"/>
              <a:t>(</a:t>
            </a:r>
            <a:r>
              <a:rPr lang="en-US" sz="2000" b="1" dirty="0" err="1" smtClean="0"/>
              <a:t>int</a:t>
            </a:r>
            <a:r>
              <a:rPr lang="en-US" sz="2000" b="1" dirty="0" smtClean="0"/>
              <a:t> mat[5][5], </a:t>
            </a:r>
            <a:r>
              <a:rPr lang="en-US" sz="2000" b="1" dirty="0" err="1" smtClean="0"/>
              <a:t>int</a:t>
            </a:r>
            <a:r>
              <a:rPr lang="en-US" sz="2000" b="1" dirty="0" smtClean="0"/>
              <a:t> r, </a:t>
            </a:r>
            <a:r>
              <a:rPr lang="en-US" sz="2000" b="1" dirty="0" err="1" smtClean="0"/>
              <a:t>int</a:t>
            </a:r>
            <a:r>
              <a:rPr lang="en-US" sz="2000" b="1" dirty="0" smtClean="0"/>
              <a:t> c)</a:t>
            </a:r>
          </a:p>
          <a:p>
            <a:pPr>
              <a:lnSpc>
                <a:spcPct val="80000"/>
              </a:lnSpc>
              <a:buNone/>
            </a:pPr>
            <a:r>
              <a:rPr lang="en-US" sz="2000" b="1" dirty="0" smtClean="0"/>
              <a:t>{	</a:t>
            </a:r>
            <a:r>
              <a:rPr lang="en-US" sz="2000" b="1" dirty="0" err="1" smtClean="0"/>
              <a:t>int</a:t>
            </a:r>
            <a:r>
              <a:rPr lang="en-US" sz="2000" b="1" dirty="0" smtClean="0"/>
              <a:t> </a:t>
            </a:r>
            <a:r>
              <a:rPr lang="en-US" sz="2000" b="1" dirty="0" err="1" smtClean="0"/>
              <a:t>i</a:t>
            </a:r>
            <a:r>
              <a:rPr lang="en-US" sz="2000" b="1" dirty="0" smtClean="0"/>
              <a:t>, j;</a:t>
            </a:r>
          </a:p>
          <a:p>
            <a:pPr>
              <a:lnSpc>
                <a:spcPct val="80000"/>
              </a:lnSpc>
              <a:buNone/>
            </a:pPr>
            <a:r>
              <a:rPr lang="en-US" sz="2000" b="1" dirty="0" smtClean="0"/>
              <a:t>	for(</a:t>
            </a:r>
            <a:r>
              <a:rPr lang="en-US" sz="2000" b="1" dirty="0" err="1" smtClean="0"/>
              <a:t>i</a:t>
            </a:r>
            <a:r>
              <a:rPr lang="en-US" sz="2000" b="1" dirty="0" smtClean="0"/>
              <a:t>=0;i&lt;</a:t>
            </a:r>
            <a:r>
              <a:rPr lang="en-US" sz="2000" b="1" dirty="0" err="1" smtClean="0"/>
              <a:t>r;i</a:t>
            </a:r>
            <a:r>
              <a:rPr lang="en-US" sz="2000" b="1" dirty="0" smtClean="0"/>
              <a:t>++)</a:t>
            </a:r>
          </a:p>
          <a:p>
            <a:pPr>
              <a:lnSpc>
                <a:spcPct val="80000"/>
              </a:lnSpc>
              <a:buNone/>
            </a:pPr>
            <a:r>
              <a:rPr lang="en-US" sz="2000" b="1" dirty="0" smtClean="0"/>
              <a:t>	{	</a:t>
            </a:r>
            <a:r>
              <a:rPr lang="en-US" sz="2000" b="1" dirty="0" err="1" smtClean="0"/>
              <a:t>printf</a:t>
            </a:r>
            <a:r>
              <a:rPr lang="en-US" sz="2000" b="1" dirty="0" smtClean="0"/>
              <a:t>(“\n”);</a:t>
            </a:r>
          </a:p>
          <a:p>
            <a:pPr>
              <a:lnSpc>
                <a:spcPct val="80000"/>
              </a:lnSpc>
              <a:buNone/>
            </a:pPr>
            <a:r>
              <a:rPr lang="en-US" sz="2000" b="1" dirty="0" smtClean="0"/>
              <a:t>		for(j=0;j&lt;</a:t>
            </a:r>
            <a:r>
              <a:rPr lang="en-US" sz="2000" b="1" dirty="0" err="1" smtClean="0"/>
              <a:t>c;j</a:t>
            </a:r>
            <a:r>
              <a:rPr lang="en-US" sz="2000" b="1" dirty="0" smtClean="0"/>
              <a:t>++)</a:t>
            </a:r>
          </a:p>
          <a:p>
            <a:pPr>
              <a:lnSpc>
                <a:spcPct val="80000"/>
              </a:lnSpc>
              <a:buNone/>
            </a:pPr>
            <a:r>
              <a:rPr lang="en-US" sz="2000" b="1" dirty="0" smtClean="0"/>
              <a:t>			</a:t>
            </a:r>
            <a:r>
              <a:rPr lang="de-DE" sz="2000" b="1" dirty="0" smtClean="0"/>
              <a:t>printf(“\t mat[%d][%d] = %d“, mat[i][j]);</a:t>
            </a:r>
          </a:p>
          <a:p>
            <a:pPr>
              <a:lnSpc>
                <a:spcPct val="80000"/>
              </a:lnSpc>
              <a:buNone/>
            </a:pPr>
            <a:r>
              <a:rPr lang="de-DE" sz="2000" b="1" dirty="0" smtClean="0"/>
              <a:t>	</a:t>
            </a:r>
            <a:r>
              <a:rPr lang="en-US" sz="2000" b="1" dirty="0" smtClean="0"/>
              <a:t>}</a:t>
            </a:r>
          </a:p>
          <a:p>
            <a:pPr>
              <a:lnSpc>
                <a:spcPct val="80000"/>
              </a:lnSpc>
              <a:buNone/>
            </a:pPr>
            <a:r>
              <a:rPr lang="en-US" sz="2000" b="1" dirty="0" smtClean="0"/>
              <a:t>} </a:t>
            </a:r>
            <a:endParaRPr lang="en-US" sz="2000" b="1" dirty="0"/>
          </a:p>
        </p:txBody>
      </p:sp>
      <p:cxnSp>
        <p:nvCxnSpPr>
          <p:cNvPr id="6" name="Straight Connector 5"/>
          <p:cNvCxnSpPr/>
          <p:nvPr/>
        </p:nvCxnSpPr>
        <p:spPr>
          <a:xfrm rot="5400000">
            <a:off x="1143000" y="3429000"/>
            <a:ext cx="6477000" cy="7620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TotalTime>
  <Words>628</Words>
  <Application>Microsoft Office PowerPoint</Application>
  <PresentationFormat>On-screen Show (4:3)</PresentationFormat>
  <Paragraphs>129</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Lecture-24</vt:lpstr>
      <vt:lpstr>TWO DIMENSIONAL ARRAYS</vt:lpstr>
      <vt:lpstr>Slide 3</vt:lpstr>
      <vt:lpstr>MEMORY REPRESENTATION OF A TWO DIMENSIONAL ARRAY</vt:lpstr>
      <vt:lpstr>Slide 5</vt:lpstr>
      <vt:lpstr>TWO DIMENSIONAL ARRAYS CONTD..</vt:lpstr>
      <vt:lpstr>TWO DIMENSIONAL ARRAYS FOR INTER FUNCTION COMMUNICATION</vt:lpstr>
      <vt:lpstr>PROGRAM ILLUSTRATING PASSING ENTIRE ARRAY TO A FUNCTION </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Lecture-24</dc:title>
  <dc:creator>bca</dc:creator>
  <cp:lastModifiedBy>bca</cp:lastModifiedBy>
  <cp:revision>2</cp:revision>
  <dcterms:created xsi:type="dcterms:W3CDTF">2013-08-27T07:29:21Z</dcterms:created>
  <dcterms:modified xsi:type="dcterms:W3CDTF">2013-08-27T07:40:17Z</dcterms:modified>
</cp:coreProperties>
</file>