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6" r:id="rId2"/>
    <p:sldId id="257" r:id="rId3"/>
    <p:sldId id="258" r:id="rId4"/>
    <p:sldId id="259" r:id="rId5"/>
    <p:sldId id="263" r:id="rId6"/>
    <p:sldId id="260" r:id="rId7"/>
    <p:sldId id="261" r:id="rId8"/>
    <p:sldId id="262" r:id="rId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6" d="100"/>
          <a:sy n="46" d="100"/>
        </p:scale>
        <p:origin x="-1206" y="-57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B112945F-E2B5-4386-9AE2-70C9D3338E7C}" type="datetimeFigureOut">
              <a:rPr lang="en-US" smtClean="0"/>
              <a:pPr/>
              <a:t>12/24/2022</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7EBF2484-5DC3-48D9-AFCC-059F49EFBCD5}" type="slidenum">
              <a:rPr lang="en-US" smtClean="0"/>
              <a:pPr/>
              <a:t>‹#›</a:t>
            </a:fld>
            <a:endParaRPr lang="en-US"/>
          </a:p>
        </p:txBody>
      </p:sp>
    </p:spTree>
    <p:extLst>
      <p:ext uri="{BB962C8B-B14F-4D97-AF65-F5344CB8AC3E}">
        <p14:creationId xmlns:p14="http://schemas.microsoft.com/office/powerpoint/2010/main" xmlns="" val="14274740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5F496-9B34-4A87-9021-0B3FE1B20FAB}"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865DD-699F-4211-9979-8A68466685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5F496-9B34-4A87-9021-0B3FE1B20FAB}" type="datetimeFigureOut">
              <a:rPr lang="en-US" smtClean="0"/>
              <a:pPr/>
              <a:t>12/24/2022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865DD-699F-4211-9979-8A68466685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304800"/>
            <a:ext cx="8229600" cy="1143000"/>
          </a:xfrm>
        </p:spPr>
        <p:txBody>
          <a:bodyPr/>
          <a:lstStyle/>
          <a:p>
            <a:r>
              <a:rPr lang="en-US" sz="2200" b="1" u="sng"/>
              <a:t>DECLARING POINTER VARIABLES</a:t>
            </a:r>
          </a:p>
        </p:txBody>
      </p:sp>
      <p:sp>
        <p:nvSpPr>
          <p:cNvPr id="26627" name="Rectangle 3"/>
          <p:cNvSpPr>
            <a:spLocks noGrp="1" noChangeArrowheads="1"/>
          </p:cNvSpPr>
          <p:nvPr>
            <p:ph type="body" idx="1"/>
          </p:nvPr>
        </p:nvSpPr>
        <p:spPr>
          <a:xfrm>
            <a:off x="0" y="533400"/>
            <a:ext cx="9144000" cy="6324600"/>
          </a:xfrm>
        </p:spPr>
        <p:txBody>
          <a:bodyPr>
            <a:noAutofit/>
          </a:bodyPr>
          <a:lstStyle/>
          <a:p>
            <a:pPr>
              <a:lnSpc>
                <a:spcPct val="130000"/>
              </a:lnSpc>
            </a:pPr>
            <a:r>
              <a:rPr lang="en-US" sz="2200" dirty="0"/>
              <a:t>Actually pointers are nothing but memory addresses. </a:t>
            </a:r>
          </a:p>
          <a:p>
            <a:pPr>
              <a:lnSpc>
                <a:spcPct val="130000"/>
              </a:lnSpc>
            </a:pPr>
            <a:r>
              <a:rPr lang="en-US" sz="2200" dirty="0"/>
              <a:t>A pointer is a variable that contains the memory location of another variable. </a:t>
            </a:r>
          </a:p>
          <a:p>
            <a:pPr>
              <a:lnSpc>
                <a:spcPct val="130000"/>
              </a:lnSpc>
            </a:pPr>
            <a:r>
              <a:rPr lang="en-US" sz="2200" dirty="0"/>
              <a:t>The general syntax of declaring pointer variable is</a:t>
            </a:r>
          </a:p>
          <a:p>
            <a:pPr>
              <a:lnSpc>
                <a:spcPct val="130000"/>
              </a:lnSpc>
              <a:buFontTx/>
              <a:buNone/>
            </a:pPr>
            <a:r>
              <a:rPr lang="en-US" sz="2200" dirty="0"/>
              <a:t>	</a:t>
            </a:r>
            <a:r>
              <a:rPr lang="en-US" sz="2200" dirty="0" err="1"/>
              <a:t>data_type</a:t>
            </a:r>
            <a:r>
              <a:rPr lang="en-US" sz="2200" dirty="0"/>
              <a:t> *</a:t>
            </a:r>
            <a:r>
              <a:rPr lang="en-US" sz="2200" dirty="0" err="1"/>
              <a:t>ptr_name</a:t>
            </a:r>
            <a:r>
              <a:rPr lang="en-US" sz="2200" dirty="0"/>
              <a:t>; </a:t>
            </a:r>
          </a:p>
          <a:p>
            <a:pPr>
              <a:lnSpc>
                <a:spcPct val="130000"/>
              </a:lnSpc>
              <a:buFontTx/>
              <a:buNone/>
            </a:pPr>
            <a:r>
              <a:rPr lang="en-US" sz="2200" dirty="0"/>
              <a:t>	Here, </a:t>
            </a:r>
            <a:r>
              <a:rPr lang="en-US" sz="2200" dirty="0" err="1"/>
              <a:t>data_type</a:t>
            </a:r>
            <a:r>
              <a:rPr lang="en-US" sz="2200" dirty="0"/>
              <a:t> is the data type of the value that the pointer will point to. For example</a:t>
            </a:r>
            <a:r>
              <a:rPr lang="en-US" sz="2200" dirty="0" smtClean="0"/>
              <a:t>: </a:t>
            </a:r>
            <a:r>
              <a:rPr lang="en-US" sz="2200" dirty="0"/>
              <a:t>	</a:t>
            </a:r>
            <a:r>
              <a:rPr lang="en-US" sz="2200" dirty="0" err="1"/>
              <a:t>int</a:t>
            </a:r>
            <a:r>
              <a:rPr lang="en-US" sz="2200" dirty="0"/>
              <a:t> *</a:t>
            </a:r>
            <a:r>
              <a:rPr lang="en-US" sz="2200" dirty="0" err="1"/>
              <a:t>pnum</a:t>
            </a:r>
            <a:r>
              <a:rPr lang="en-US" sz="2200" dirty="0"/>
              <a:t>;	char *</a:t>
            </a:r>
            <a:r>
              <a:rPr lang="en-US" sz="2200" dirty="0" err="1"/>
              <a:t>pch</a:t>
            </a:r>
            <a:r>
              <a:rPr lang="en-US" sz="2200" dirty="0"/>
              <a:t>;	float *</a:t>
            </a:r>
            <a:r>
              <a:rPr lang="en-US" sz="2200" dirty="0" err="1"/>
              <a:t>pfnum</a:t>
            </a:r>
            <a:r>
              <a:rPr lang="en-US" sz="2200" dirty="0"/>
              <a:t>; </a:t>
            </a:r>
          </a:p>
          <a:p>
            <a:pPr>
              <a:lnSpc>
                <a:spcPct val="130000"/>
              </a:lnSpc>
              <a:buFontTx/>
              <a:buNone/>
            </a:pPr>
            <a:r>
              <a:rPr lang="en-US" sz="2200" dirty="0"/>
              <a:t>	</a:t>
            </a:r>
            <a:r>
              <a:rPr lang="en-US" sz="2200" dirty="0" err="1"/>
              <a:t>int</a:t>
            </a:r>
            <a:r>
              <a:rPr lang="en-US" sz="2200" dirty="0"/>
              <a:t> x= 10;</a:t>
            </a:r>
          </a:p>
          <a:p>
            <a:pPr>
              <a:lnSpc>
                <a:spcPct val="130000"/>
              </a:lnSpc>
              <a:buFontTx/>
              <a:buNone/>
            </a:pPr>
            <a:r>
              <a:rPr lang="en-US" sz="2200" dirty="0"/>
              <a:t>	</a:t>
            </a:r>
            <a:r>
              <a:rPr lang="en-US" sz="2200" dirty="0" err="1"/>
              <a:t>int</a:t>
            </a:r>
            <a:r>
              <a:rPr lang="en-US" sz="2200" dirty="0"/>
              <a:t> *</a:t>
            </a:r>
            <a:r>
              <a:rPr lang="en-US" sz="2200" dirty="0" err="1"/>
              <a:t>ptr</a:t>
            </a:r>
            <a:r>
              <a:rPr lang="en-US" sz="2200" dirty="0"/>
              <a:t> = &amp;x; </a:t>
            </a:r>
          </a:p>
          <a:p>
            <a:pPr>
              <a:lnSpc>
                <a:spcPct val="130000"/>
              </a:lnSpc>
              <a:buFontTx/>
              <a:buNone/>
            </a:pPr>
            <a:r>
              <a:rPr lang="en-US" sz="2200" dirty="0"/>
              <a:t>	The '*' informs the compiler that </a:t>
            </a:r>
            <a:r>
              <a:rPr lang="en-US" sz="2200" dirty="0" err="1"/>
              <a:t>ptr</a:t>
            </a:r>
            <a:r>
              <a:rPr lang="en-US" sz="2200" dirty="0"/>
              <a:t> is a pointer variable and the </a:t>
            </a:r>
            <a:r>
              <a:rPr lang="en-US" sz="2200" dirty="0" err="1"/>
              <a:t>int</a:t>
            </a:r>
            <a:r>
              <a:rPr lang="en-US" sz="2200" dirty="0"/>
              <a:t> specifies that it will store the address of an integer variable. </a:t>
            </a:r>
          </a:p>
          <a:p>
            <a:pPr>
              <a:lnSpc>
                <a:spcPct val="130000"/>
              </a:lnSpc>
              <a:buFontTx/>
              <a:buNone/>
            </a:pPr>
            <a:r>
              <a:rPr lang="en-US" sz="2200" dirty="0"/>
              <a:t>	The &amp; operator retrieves the </a:t>
            </a:r>
            <a:r>
              <a:rPr lang="en-US" sz="2200" dirty="0" err="1"/>
              <a:t>lvalue</a:t>
            </a:r>
            <a:r>
              <a:rPr lang="en-US" sz="2200" dirty="0"/>
              <a:t> (address) of x, and copies that to the contents of the pointer </a:t>
            </a:r>
            <a:r>
              <a:rPr lang="en-US" sz="2200" dirty="0" err="1"/>
              <a:t>ptr</a:t>
            </a:r>
            <a:r>
              <a:rPr lang="en-US" sz="2200" dirty="0"/>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14400" y="-304800"/>
            <a:ext cx="8229600" cy="1143000"/>
          </a:xfrm>
        </p:spPr>
        <p:txBody>
          <a:bodyPr/>
          <a:lstStyle/>
          <a:p>
            <a:r>
              <a:rPr lang="en-US" sz="2200" b="1" u="sng"/>
              <a:t>DE-REFERENCING A POINTER VARIABLE</a:t>
            </a:r>
          </a:p>
        </p:txBody>
      </p:sp>
      <p:sp>
        <p:nvSpPr>
          <p:cNvPr id="27651" name="Rectangle 3"/>
          <p:cNvSpPr>
            <a:spLocks noGrp="1" noChangeArrowheads="1"/>
          </p:cNvSpPr>
          <p:nvPr>
            <p:ph type="body" idx="1"/>
          </p:nvPr>
        </p:nvSpPr>
        <p:spPr>
          <a:xfrm>
            <a:off x="0" y="609600"/>
            <a:ext cx="8991600" cy="5867400"/>
          </a:xfrm>
        </p:spPr>
        <p:txBody>
          <a:bodyPr>
            <a:noAutofit/>
          </a:bodyPr>
          <a:lstStyle/>
          <a:p>
            <a:pPr>
              <a:lnSpc>
                <a:spcPct val="115000"/>
              </a:lnSpc>
            </a:pPr>
            <a:r>
              <a:rPr lang="en-US" sz="2000" dirty="0"/>
              <a:t>We can "dereference" a pointer, i.e. refer to the value of the variable to which it points by using unary '*' operator as in *</a:t>
            </a:r>
            <a:r>
              <a:rPr lang="en-US" sz="2000" dirty="0" err="1"/>
              <a:t>ptr</a:t>
            </a:r>
            <a:r>
              <a:rPr lang="en-US" sz="2000" dirty="0"/>
              <a:t>. That is, *</a:t>
            </a:r>
            <a:r>
              <a:rPr lang="en-US" sz="2000" dirty="0" err="1"/>
              <a:t>ptr</a:t>
            </a:r>
            <a:r>
              <a:rPr lang="en-US" sz="2000" dirty="0"/>
              <a:t> = 10, since 10 is value of </a:t>
            </a:r>
            <a:r>
              <a:rPr lang="en-US" sz="2000" dirty="0" smtClean="0"/>
              <a:t>num</a:t>
            </a:r>
            <a:endParaRPr lang="en-US" sz="2000" dirty="0"/>
          </a:p>
          <a:p>
            <a:pPr>
              <a:lnSpc>
                <a:spcPct val="115000"/>
              </a:lnSpc>
              <a:buFontTx/>
              <a:buNone/>
            </a:pPr>
            <a:r>
              <a:rPr lang="en-US" sz="1800" b="1" dirty="0"/>
              <a:t>	 #include&lt;</a:t>
            </a:r>
            <a:r>
              <a:rPr lang="en-US" sz="1800" b="1" dirty="0" err="1"/>
              <a:t>stdio.h</a:t>
            </a:r>
            <a:r>
              <a:rPr lang="en-US" sz="1800" b="1" dirty="0"/>
              <a:t>&gt;</a:t>
            </a:r>
          </a:p>
          <a:p>
            <a:pPr>
              <a:lnSpc>
                <a:spcPct val="115000"/>
              </a:lnSpc>
              <a:buFontTx/>
              <a:buNone/>
            </a:pPr>
            <a:r>
              <a:rPr lang="en-US" sz="1800" b="1" dirty="0"/>
              <a:t>	</a:t>
            </a:r>
            <a:r>
              <a:rPr lang="en-US" sz="1800" b="1" dirty="0" err="1"/>
              <a:t>int</a:t>
            </a:r>
            <a:r>
              <a:rPr lang="en-US" sz="1800" b="1" dirty="0"/>
              <a:t> main()</a:t>
            </a:r>
          </a:p>
          <a:p>
            <a:pPr>
              <a:lnSpc>
                <a:spcPct val="115000"/>
              </a:lnSpc>
              <a:buFontTx/>
              <a:buNone/>
            </a:pPr>
            <a:r>
              <a:rPr lang="en-US" sz="1800" b="1" dirty="0"/>
              <a:t>	{</a:t>
            </a:r>
          </a:p>
          <a:p>
            <a:pPr>
              <a:lnSpc>
                <a:spcPct val="115000"/>
              </a:lnSpc>
              <a:buFontTx/>
              <a:buNone/>
            </a:pPr>
            <a:r>
              <a:rPr lang="en-US" sz="1800" b="1" dirty="0"/>
              <a:t>		</a:t>
            </a:r>
            <a:r>
              <a:rPr lang="de-DE" sz="1800" b="1" dirty="0"/>
              <a:t>int num, *pnum;</a:t>
            </a:r>
          </a:p>
          <a:p>
            <a:pPr>
              <a:lnSpc>
                <a:spcPct val="115000"/>
              </a:lnSpc>
              <a:buFontTx/>
              <a:buNone/>
            </a:pPr>
            <a:r>
              <a:rPr lang="de-DE" sz="1800" b="1" dirty="0"/>
              <a:t>		pnum = &amp;num;</a:t>
            </a:r>
          </a:p>
          <a:p>
            <a:pPr>
              <a:lnSpc>
                <a:spcPct val="115000"/>
              </a:lnSpc>
              <a:buFontTx/>
              <a:buNone/>
            </a:pPr>
            <a:r>
              <a:rPr lang="de-DE" sz="1800" b="1" dirty="0"/>
              <a:t>		</a:t>
            </a:r>
            <a:r>
              <a:rPr lang="en-US" sz="1800" b="1" dirty="0" err="1"/>
              <a:t>printf</a:t>
            </a:r>
            <a:r>
              <a:rPr lang="en-US" sz="1800" b="1" dirty="0"/>
              <a:t>(“\n Enter the number : “);</a:t>
            </a:r>
          </a:p>
          <a:p>
            <a:pPr>
              <a:lnSpc>
                <a:spcPct val="115000"/>
              </a:lnSpc>
              <a:buFontTx/>
              <a:buNone/>
            </a:pPr>
            <a:r>
              <a:rPr lang="en-US" sz="1800" b="1" dirty="0"/>
              <a:t>		</a:t>
            </a:r>
            <a:r>
              <a:rPr lang="en-US" sz="1800" b="1" dirty="0" err="1"/>
              <a:t>scanf</a:t>
            </a:r>
            <a:r>
              <a:rPr lang="en-US" sz="1800" b="1" dirty="0"/>
              <a:t>(“%d”, &amp;num);</a:t>
            </a:r>
          </a:p>
          <a:p>
            <a:pPr>
              <a:lnSpc>
                <a:spcPct val="115000"/>
              </a:lnSpc>
              <a:buFontTx/>
              <a:buNone/>
            </a:pPr>
            <a:r>
              <a:rPr lang="en-US" sz="1800" b="1" dirty="0"/>
              <a:t>		</a:t>
            </a:r>
            <a:r>
              <a:rPr lang="en-US" sz="1800" b="1" dirty="0" err="1"/>
              <a:t>printf</a:t>
            </a:r>
            <a:r>
              <a:rPr lang="en-US" sz="1800" b="1" dirty="0"/>
              <a:t>(“\n The number that was entered is : %d”, *</a:t>
            </a:r>
            <a:r>
              <a:rPr lang="en-US" sz="1800" b="1" dirty="0" err="1"/>
              <a:t>pnum</a:t>
            </a:r>
            <a:r>
              <a:rPr lang="en-US" sz="1800" b="1" dirty="0"/>
              <a:t>);</a:t>
            </a:r>
          </a:p>
          <a:p>
            <a:pPr>
              <a:lnSpc>
                <a:spcPct val="115000"/>
              </a:lnSpc>
              <a:buFontTx/>
              <a:buNone/>
            </a:pPr>
            <a:r>
              <a:rPr lang="en-US" sz="1800" b="1" dirty="0"/>
              <a:t>		return 0;</a:t>
            </a:r>
          </a:p>
          <a:p>
            <a:pPr>
              <a:lnSpc>
                <a:spcPct val="115000"/>
              </a:lnSpc>
              <a:buFontTx/>
              <a:buNone/>
            </a:pPr>
            <a:r>
              <a:rPr lang="en-US" sz="1800" b="1" dirty="0"/>
              <a:t>	}</a:t>
            </a:r>
          </a:p>
          <a:p>
            <a:pPr>
              <a:lnSpc>
                <a:spcPct val="115000"/>
              </a:lnSpc>
              <a:buFontTx/>
              <a:buNone/>
            </a:pPr>
            <a:r>
              <a:rPr lang="en-US" sz="1800" b="1" dirty="0"/>
              <a:t>	OUTPUT:</a:t>
            </a:r>
          </a:p>
          <a:p>
            <a:pPr>
              <a:lnSpc>
                <a:spcPct val="115000"/>
              </a:lnSpc>
              <a:buFontTx/>
              <a:buNone/>
            </a:pPr>
            <a:r>
              <a:rPr lang="en-US" sz="1800" b="1" dirty="0"/>
              <a:t>	Enter the number : 10</a:t>
            </a:r>
          </a:p>
          <a:p>
            <a:pPr>
              <a:lnSpc>
                <a:spcPct val="115000"/>
              </a:lnSpc>
              <a:buFontTx/>
              <a:buNone/>
            </a:pPr>
            <a:r>
              <a:rPr lang="en-US" sz="1800" b="1" dirty="0"/>
              <a:t>	The number that was entered is : 10</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0"/>
            <a:ext cx="9144000" cy="1143000"/>
          </a:xfrm>
        </p:spPr>
        <p:txBody>
          <a:bodyPr/>
          <a:lstStyle/>
          <a:p>
            <a:r>
              <a:rPr lang="en-US" sz="2200" b="1" u="sng"/>
              <a:t>POINTER EXPRESSIONS AND POINTER ARITHMETIC </a:t>
            </a:r>
            <a:br>
              <a:rPr lang="en-US" sz="2200" b="1" u="sng"/>
            </a:br>
            <a:endParaRPr lang="en-US" sz="2200" b="1" u="sng"/>
          </a:p>
        </p:txBody>
      </p:sp>
      <p:sp>
        <p:nvSpPr>
          <p:cNvPr id="28675" name="Rectangle 3"/>
          <p:cNvSpPr>
            <a:spLocks noGrp="1" noChangeArrowheads="1"/>
          </p:cNvSpPr>
          <p:nvPr>
            <p:ph type="body" idx="1"/>
          </p:nvPr>
        </p:nvSpPr>
        <p:spPr>
          <a:xfrm>
            <a:off x="0" y="685800"/>
            <a:ext cx="9144000" cy="5867400"/>
          </a:xfrm>
        </p:spPr>
        <p:txBody>
          <a:bodyPr>
            <a:normAutofit/>
          </a:bodyPr>
          <a:lstStyle/>
          <a:p>
            <a:pPr>
              <a:lnSpc>
                <a:spcPct val="125000"/>
              </a:lnSpc>
            </a:pPr>
            <a:r>
              <a:rPr lang="en-US" sz="2800" dirty="0"/>
              <a:t>Pointer variables can also be used in expressions. For ex, </a:t>
            </a:r>
          </a:p>
          <a:p>
            <a:pPr>
              <a:lnSpc>
                <a:spcPct val="125000"/>
              </a:lnSpc>
              <a:buFontTx/>
              <a:buNone/>
            </a:pPr>
            <a:r>
              <a:rPr lang="de-DE" sz="2800" dirty="0"/>
              <a:t>	</a:t>
            </a:r>
            <a:r>
              <a:rPr lang="de-DE" sz="2400" b="1" dirty="0"/>
              <a:t>int num1=2, num2= 3, sum=0, mul=0, div=1;</a:t>
            </a:r>
          </a:p>
          <a:p>
            <a:pPr>
              <a:lnSpc>
                <a:spcPct val="125000"/>
              </a:lnSpc>
              <a:buFontTx/>
              <a:buNone/>
            </a:pPr>
            <a:r>
              <a:rPr lang="de-DE" sz="2400" b="1" dirty="0"/>
              <a:t>	int *ptr1, *ptr2;</a:t>
            </a:r>
          </a:p>
          <a:p>
            <a:pPr>
              <a:lnSpc>
                <a:spcPct val="125000"/>
              </a:lnSpc>
              <a:buFontTx/>
              <a:buNone/>
            </a:pPr>
            <a:r>
              <a:rPr lang="de-DE" sz="2400" b="1" dirty="0"/>
              <a:t>	ptr1 = &amp;num1, ptr2 = &amp;num2;</a:t>
            </a:r>
            <a:endParaRPr lang="en-US" sz="2400" b="1" dirty="0"/>
          </a:p>
          <a:p>
            <a:pPr>
              <a:lnSpc>
                <a:spcPct val="125000"/>
              </a:lnSpc>
              <a:buFontTx/>
              <a:buNone/>
            </a:pPr>
            <a:r>
              <a:rPr lang="en-US" sz="2400" b="1" dirty="0"/>
              <a:t>	sum = *ptr1 + *ptr2;</a:t>
            </a:r>
          </a:p>
          <a:p>
            <a:pPr>
              <a:lnSpc>
                <a:spcPct val="125000"/>
              </a:lnSpc>
              <a:buFontTx/>
              <a:buNone/>
            </a:pPr>
            <a:r>
              <a:rPr lang="en-US" sz="2400" b="1" dirty="0"/>
              <a:t>	</a:t>
            </a:r>
            <a:r>
              <a:rPr lang="en-US" sz="2400" b="1" dirty="0" err="1"/>
              <a:t>mul</a:t>
            </a:r>
            <a:r>
              <a:rPr lang="en-US" sz="2400" b="1" dirty="0"/>
              <a:t> = sum * *ptr1;</a:t>
            </a:r>
          </a:p>
          <a:p>
            <a:pPr>
              <a:lnSpc>
                <a:spcPct val="125000"/>
              </a:lnSpc>
              <a:buFontTx/>
              <a:buNone/>
            </a:pPr>
            <a:r>
              <a:rPr lang="en-US" sz="2400" b="1" dirty="0"/>
              <a:t>	*ptr2 +=1;</a:t>
            </a:r>
          </a:p>
          <a:p>
            <a:pPr>
              <a:lnSpc>
                <a:spcPct val="125000"/>
              </a:lnSpc>
              <a:buFontTx/>
              <a:buNone/>
            </a:pPr>
            <a:r>
              <a:rPr lang="en-US" sz="2400" b="1" dirty="0"/>
              <a:t>	div = 9 + *ptr1/*ptr2 - 30</a:t>
            </a:r>
            <a:r>
              <a:rPr lang="en-US" sz="2400" b="1" dirty="0" smtClean="0"/>
              <a:t>;</a:t>
            </a:r>
            <a:endParaRPr lang="en-US" sz="2400" b="1"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458200" cy="2366482"/>
          </a:xfrm>
          <a:prstGeom prst="rect">
            <a:avLst/>
          </a:prstGeom>
        </p:spPr>
        <p:txBody>
          <a:bodyPr wrap="square">
            <a:spAutoFit/>
          </a:bodyPr>
          <a:lstStyle/>
          <a:p>
            <a:pPr>
              <a:lnSpc>
                <a:spcPct val="125000"/>
              </a:lnSpc>
            </a:pPr>
            <a:r>
              <a:rPr lang="en-US" sz="2400" dirty="0" smtClean="0"/>
              <a:t>We can add integers to or subtract integers from pointers as well as to subtract one pointer from the other. </a:t>
            </a:r>
          </a:p>
          <a:p>
            <a:pPr>
              <a:lnSpc>
                <a:spcPct val="125000"/>
              </a:lnSpc>
            </a:pPr>
            <a:r>
              <a:rPr lang="en-US" sz="2400" dirty="0" smtClean="0"/>
              <a:t>We can compare pointers by using relational operators in the expressions. For example p1 &gt; p2 , p1==p2 and p1!=p2 are all valid in C.</a:t>
            </a:r>
            <a:endParaRPr lang="en-US" sz="2400" dirty="0"/>
          </a:p>
        </p:txBody>
      </p:sp>
      <p:sp>
        <p:nvSpPr>
          <p:cNvPr id="5" name="Rectangle 4"/>
          <p:cNvSpPr>
            <a:spLocks noChangeArrowheads="1"/>
          </p:cNvSpPr>
          <p:nvPr/>
        </p:nvSpPr>
        <p:spPr bwMode="auto">
          <a:xfrm>
            <a:off x="228600" y="3276600"/>
            <a:ext cx="8610600" cy="3289811"/>
          </a:xfrm>
          <a:prstGeom prst="rect">
            <a:avLst/>
          </a:prstGeom>
          <a:noFill/>
          <a:ln w="9525">
            <a:noFill/>
            <a:miter lim="800000"/>
            <a:headEnd/>
            <a:tailEnd/>
          </a:ln>
          <a:effectLst/>
        </p:spPr>
        <p:txBody>
          <a:bodyPr wrap="square">
            <a:spAutoFit/>
          </a:bodyPr>
          <a:lstStyle/>
          <a:p>
            <a:pPr>
              <a:lnSpc>
                <a:spcPct val="125000"/>
              </a:lnSpc>
            </a:pPr>
            <a:r>
              <a:rPr lang="en-US" sz="2400" dirty="0"/>
              <a:t>When using pointers, unary increment (++) and decrement (--) operators have greater precedence than the dereference operator (*). Therefore, the expression </a:t>
            </a:r>
          </a:p>
          <a:p>
            <a:pPr>
              <a:lnSpc>
                <a:spcPct val="125000"/>
              </a:lnSpc>
            </a:pPr>
            <a:r>
              <a:rPr lang="en-US" sz="2400" dirty="0"/>
              <a:t>*</a:t>
            </a:r>
            <a:r>
              <a:rPr lang="en-US" sz="2400" dirty="0" err="1"/>
              <a:t>ptr</a:t>
            </a:r>
            <a:r>
              <a:rPr lang="en-US" sz="2400" dirty="0"/>
              <a:t>++ is equivalent to *(</a:t>
            </a:r>
            <a:r>
              <a:rPr lang="en-US" sz="2400" dirty="0" err="1"/>
              <a:t>ptr</a:t>
            </a:r>
            <a:r>
              <a:rPr lang="en-US" sz="2400" dirty="0"/>
              <a:t>++). So  the expression will increase the value of </a:t>
            </a:r>
            <a:r>
              <a:rPr lang="en-US" sz="2400" dirty="0" err="1"/>
              <a:t>ptr</a:t>
            </a:r>
            <a:r>
              <a:rPr lang="en-US" sz="2400" dirty="0"/>
              <a:t> so that it now points to the next element.</a:t>
            </a:r>
          </a:p>
          <a:p>
            <a:pPr>
              <a:lnSpc>
                <a:spcPct val="125000"/>
              </a:lnSpc>
            </a:pPr>
            <a:r>
              <a:rPr lang="en-US" sz="2400" dirty="0"/>
              <a:t>In order to increment the value of the variable whose address is stored in </a:t>
            </a:r>
            <a:r>
              <a:rPr lang="en-US" sz="2400" dirty="0" err="1"/>
              <a:t>ptr</a:t>
            </a:r>
            <a:r>
              <a:rPr lang="en-US" sz="2400" dirty="0"/>
              <a:t>,  write (*</a:t>
            </a:r>
            <a:r>
              <a:rPr lang="en-US" sz="2400" dirty="0" err="1"/>
              <a:t>ptr</a:t>
            </a:r>
            <a:r>
              <a:rPr lang="en-US" sz="24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4400" y="-304800"/>
            <a:ext cx="8229600" cy="1143000"/>
          </a:xfrm>
        </p:spPr>
        <p:txBody>
          <a:bodyPr/>
          <a:lstStyle/>
          <a:p>
            <a:r>
              <a:rPr lang="en-US" sz="2200" b="1" u="sng"/>
              <a:t>NULL POINTERS</a:t>
            </a:r>
            <a:r>
              <a:rPr lang="en-US"/>
              <a:t> </a:t>
            </a:r>
          </a:p>
        </p:txBody>
      </p:sp>
      <p:sp>
        <p:nvSpPr>
          <p:cNvPr id="30723" name="Rectangle 3"/>
          <p:cNvSpPr>
            <a:spLocks noGrp="1" noChangeArrowheads="1"/>
          </p:cNvSpPr>
          <p:nvPr>
            <p:ph type="body" idx="1"/>
          </p:nvPr>
        </p:nvSpPr>
        <p:spPr>
          <a:xfrm>
            <a:off x="0" y="533400"/>
            <a:ext cx="9144000" cy="6324600"/>
          </a:xfrm>
        </p:spPr>
        <p:txBody>
          <a:bodyPr>
            <a:noAutofit/>
          </a:bodyPr>
          <a:lstStyle/>
          <a:p>
            <a:pPr>
              <a:lnSpc>
                <a:spcPct val="125000"/>
              </a:lnSpc>
              <a:buFontTx/>
              <a:buNone/>
            </a:pPr>
            <a:r>
              <a:rPr lang="en-US" sz="2200" dirty="0"/>
              <a:t>	A </a:t>
            </a:r>
            <a:r>
              <a:rPr lang="en-US" sz="2200" i="1" dirty="0"/>
              <a:t>null pointer</a:t>
            </a:r>
            <a:r>
              <a:rPr lang="en-US" sz="2200" dirty="0"/>
              <a:t> which is a special pointer value that is known not to point anywhere. This means that a NULL pointer does not point to any valid memory address. </a:t>
            </a:r>
          </a:p>
          <a:p>
            <a:pPr>
              <a:lnSpc>
                <a:spcPct val="125000"/>
              </a:lnSpc>
              <a:buFontTx/>
              <a:buNone/>
            </a:pPr>
            <a:r>
              <a:rPr lang="en-US" sz="2200" dirty="0"/>
              <a:t>	To declare a null pointer you may use the predefined constant NULL, </a:t>
            </a:r>
          </a:p>
          <a:p>
            <a:pPr>
              <a:lnSpc>
                <a:spcPct val="125000"/>
              </a:lnSpc>
              <a:buFontTx/>
              <a:buNone/>
            </a:pPr>
            <a:r>
              <a:rPr lang="en-US" sz="2200" dirty="0"/>
              <a:t>	</a:t>
            </a:r>
            <a:r>
              <a:rPr lang="en-US" sz="2200" dirty="0" err="1"/>
              <a:t>int</a:t>
            </a:r>
            <a:r>
              <a:rPr lang="en-US" sz="2200" dirty="0"/>
              <a:t> *</a:t>
            </a:r>
            <a:r>
              <a:rPr lang="en-US" sz="2200" dirty="0" err="1"/>
              <a:t>ptr</a:t>
            </a:r>
            <a:r>
              <a:rPr lang="en-US" sz="2200" dirty="0"/>
              <a:t> = NULL; </a:t>
            </a:r>
          </a:p>
          <a:p>
            <a:pPr>
              <a:lnSpc>
                <a:spcPct val="125000"/>
              </a:lnSpc>
              <a:buFontTx/>
              <a:buNone/>
            </a:pPr>
            <a:r>
              <a:rPr lang="en-US" sz="2200" dirty="0"/>
              <a:t>	You can always check whether a given pointer variable stores address of some variable or contains a null by writing, </a:t>
            </a:r>
          </a:p>
          <a:p>
            <a:pPr>
              <a:lnSpc>
                <a:spcPct val="125000"/>
              </a:lnSpc>
              <a:buFontTx/>
              <a:buNone/>
            </a:pPr>
            <a:r>
              <a:rPr lang="en-US" sz="2200" dirty="0"/>
              <a:t>	if ( </a:t>
            </a:r>
            <a:r>
              <a:rPr lang="en-US" sz="2200" dirty="0" err="1"/>
              <a:t>ptr</a:t>
            </a:r>
            <a:r>
              <a:rPr lang="en-US" sz="2200" dirty="0"/>
              <a:t> == NULL)</a:t>
            </a:r>
          </a:p>
          <a:p>
            <a:pPr>
              <a:lnSpc>
                <a:spcPct val="125000"/>
              </a:lnSpc>
              <a:buFontTx/>
              <a:buNone/>
            </a:pPr>
            <a:r>
              <a:rPr lang="en-US" sz="2200" dirty="0"/>
              <a:t>	{	Statement block;</a:t>
            </a:r>
          </a:p>
          <a:p>
            <a:pPr>
              <a:lnSpc>
                <a:spcPct val="125000"/>
              </a:lnSpc>
              <a:buFontTx/>
              <a:buNone/>
            </a:pPr>
            <a:r>
              <a:rPr lang="en-US" sz="2200" dirty="0"/>
              <a:t>	} </a:t>
            </a:r>
          </a:p>
          <a:p>
            <a:pPr>
              <a:lnSpc>
                <a:spcPct val="125000"/>
              </a:lnSpc>
              <a:buFontTx/>
              <a:buNone/>
            </a:pPr>
            <a:r>
              <a:rPr lang="en-US" sz="2200" dirty="0"/>
              <a:t>	Null pointers are used in situations if one of the pointers in the program points somewhere some of the time but not all of the time. In such situations it is always better to set it to a null pointer when it doesn't point anywhere valid, and to test to see if it's a null pointer before using it.</a:t>
            </a:r>
            <a:r>
              <a:rPr lang="en-US" sz="2200" b="1" dirty="0"/>
              <a: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400" y="0"/>
            <a:ext cx="6858000" cy="762000"/>
          </a:xfrm>
        </p:spPr>
        <p:txBody>
          <a:bodyPr/>
          <a:lstStyle/>
          <a:p>
            <a:r>
              <a:rPr lang="en-US" sz="2200" b="1" u="sng" dirty="0"/>
              <a:t>GENERIC POINTERS</a:t>
            </a:r>
            <a:r>
              <a:rPr lang="en-US" dirty="0"/>
              <a:t> </a:t>
            </a:r>
          </a:p>
        </p:txBody>
      </p:sp>
      <p:sp>
        <p:nvSpPr>
          <p:cNvPr id="31747" name="Rectangle 3"/>
          <p:cNvSpPr>
            <a:spLocks noGrp="1" noChangeArrowheads="1"/>
          </p:cNvSpPr>
          <p:nvPr>
            <p:ph type="body" idx="1"/>
          </p:nvPr>
        </p:nvSpPr>
        <p:spPr>
          <a:xfrm>
            <a:off x="0" y="990600"/>
            <a:ext cx="9144000" cy="5867400"/>
          </a:xfrm>
        </p:spPr>
        <p:txBody>
          <a:bodyPr>
            <a:noAutofit/>
          </a:bodyPr>
          <a:lstStyle/>
          <a:p>
            <a:pPr>
              <a:lnSpc>
                <a:spcPct val="125000"/>
              </a:lnSpc>
            </a:pPr>
            <a:r>
              <a:rPr lang="en-US" sz="1600" dirty="0"/>
              <a:t>A generic pointer is pointer variable that has void as its data type. </a:t>
            </a:r>
          </a:p>
          <a:p>
            <a:pPr>
              <a:lnSpc>
                <a:spcPct val="125000"/>
              </a:lnSpc>
            </a:pPr>
            <a:r>
              <a:rPr lang="en-US" sz="1600" dirty="0"/>
              <a:t>The generic pointer, can be pointed at variables of any data type. </a:t>
            </a:r>
          </a:p>
          <a:p>
            <a:pPr>
              <a:lnSpc>
                <a:spcPct val="125000"/>
              </a:lnSpc>
            </a:pPr>
            <a:r>
              <a:rPr lang="en-US" sz="1600" dirty="0"/>
              <a:t>It is declared by writing</a:t>
            </a:r>
          </a:p>
          <a:p>
            <a:pPr>
              <a:lnSpc>
                <a:spcPct val="125000"/>
              </a:lnSpc>
              <a:buFontTx/>
              <a:buNone/>
            </a:pPr>
            <a:r>
              <a:rPr lang="en-US" sz="1600" dirty="0"/>
              <a:t>	void *</a:t>
            </a:r>
            <a:r>
              <a:rPr lang="en-US" sz="1600" dirty="0" err="1"/>
              <a:t>ptr</a:t>
            </a:r>
            <a:r>
              <a:rPr lang="en-US" sz="1600" dirty="0"/>
              <a:t>;</a:t>
            </a:r>
          </a:p>
          <a:p>
            <a:pPr>
              <a:lnSpc>
                <a:spcPct val="125000"/>
              </a:lnSpc>
            </a:pPr>
            <a:r>
              <a:rPr lang="en-US" sz="1600" dirty="0"/>
              <a:t>You need to cast a void pointer to another kind of pointer before using it. </a:t>
            </a:r>
          </a:p>
          <a:p>
            <a:pPr>
              <a:lnSpc>
                <a:spcPct val="125000"/>
              </a:lnSpc>
            </a:pPr>
            <a:r>
              <a:rPr lang="en-US" sz="1600" dirty="0"/>
              <a:t>Generic pointers are used when a pointer has  to point to data of different types at different times. For ex,</a:t>
            </a:r>
            <a:r>
              <a:rPr lang="en-US" sz="2000" b="1" dirty="0"/>
              <a:t> </a:t>
            </a:r>
          </a:p>
          <a:p>
            <a:pPr>
              <a:lnSpc>
                <a:spcPct val="125000"/>
              </a:lnSpc>
            </a:pPr>
            <a:r>
              <a:rPr lang="en-US" sz="1400" b="1" dirty="0"/>
              <a:t>#include&lt;</a:t>
            </a:r>
            <a:r>
              <a:rPr lang="en-US" sz="1400" b="1" dirty="0" err="1"/>
              <a:t>stdio.h</a:t>
            </a:r>
            <a:r>
              <a:rPr lang="en-US" sz="1400" b="1" dirty="0"/>
              <a:t>&gt;</a:t>
            </a:r>
          </a:p>
          <a:p>
            <a:pPr>
              <a:lnSpc>
                <a:spcPct val="125000"/>
              </a:lnSpc>
            </a:pPr>
            <a:r>
              <a:rPr lang="en-US" sz="1400" b="1" dirty="0" err="1"/>
              <a:t>int</a:t>
            </a:r>
            <a:r>
              <a:rPr lang="en-US" sz="1400" b="1" dirty="0"/>
              <a:t> main()</a:t>
            </a:r>
          </a:p>
          <a:p>
            <a:pPr>
              <a:lnSpc>
                <a:spcPct val="125000"/>
              </a:lnSpc>
            </a:pPr>
            <a:r>
              <a:rPr lang="en-US" sz="1400" b="1" dirty="0"/>
              <a:t>{	</a:t>
            </a:r>
            <a:r>
              <a:rPr lang="en-US" sz="1400" b="1" dirty="0" err="1"/>
              <a:t>int</a:t>
            </a:r>
            <a:r>
              <a:rPr lang="en-US" sz="1400" b="1" dirty="0"/>
              <a:t> x=10;	</a:t>
            </a:r>
          </a:p>
          <a:p>
            <a:pPr lvl="1">
              <a:lnSpc>
                <a:spcPct val="125000"/>
              </a:lnSpc>
              <a:buFontTx/>
              <a:buNone/>
            </a:pPr>
            <a:r>
              <a:rPr lang="en-US" sz="1400" b="1" dirty="0"/>
              <a:t>		char </a:t>
            </a:r>
            <a:r>
              <a:rPr lang="en-US" sz="1400" b="1" dirty="0" err="1"/>
              <a:t>ch</a:t>
            </a:r>
            <a:r>
              <a:rPr lang="en-US" sz="1400" b="1" dirty="0"/>
              <a:t> = ‘A’;</a:t>
            </a:r>
          </a:p>
          <a:p>
            <a:pPr lvl="1">
              <a:lnSpc>
                <a:spcPct val="125000"/>
              </a:lnSpc>
              <a:buFontTx/>
              <a:buNone/>
            </a:pPr>
            <a:r>
              <a:rPr lang="en-US" sz="1400" b="1" dirty="0"/>
              <a:t>		void *</a:t>
            </a:r>
            <a:r>
              <a:rPr lang="en-US" sz="1400" b="1" dirty="0" err="1"/>
              <a:t>gp</a:t>
            </a:r>
            <a:r>
              <a:rPr lang="en-US" sz="1400" b="1" dirty="0"/>
              <a:t>;	</a:t>
            </a:r>
          </a:p>
          <a:p>
            <a:pPr lvl="1">
              <a:lnSpc>
                <a:spcPct val="125000"/>
              </a:lnSpc>
              <a:buFontTx/>
              <a:buNone/>
            </a:pPr>
            <a:r>
              <a:rPr lang="en-US" sz="1400" b="1" dirty="0"/>
              <a:t>		</a:t>
            </a:r>
            <a:r>
              <a:rPr lang="en-US" sz="1400" b="1" dirty="0" err="1"/>
              <a:t>gp</a:t>
            </a:r>
            <a:r>
              <a:rPr lang="en-US" sz="1400" b="1" dirty="0"/>
              <a:t> = &amp;x;	</a:t>
            </a:r>
            <a:r>
              <a:rPr lang="en-US" sz="1400" b="1" dirty="0" err="1"/>
              <a:t>printf</a:t>
            </a:r>
            <a:r>
              <a:rPr lang="en-US" sz="1400" b="1" dirty="0"/>
              <a:t>("\n Generic pointer points to the integer value = %d", *(</a:t>
            </a:r>
            <a:r>
              <a:rPr lang="en-US" sz="1400" b="1" dirty="0" err="1"/>
              <a:t>int</a:t>
            </a:r>
            <a:r>
              <a:rPr lang="en-US" sz="1400" b="1" dirty="0"/>
              <a:t>*)</a:t>
            </a:r>
            <a:r>
              <a:rPr lang="en-US" sz="1400" b="1" dirty="0" err="1"/>
              <a:t>gp</a:t>
            </a:r>
            <a:r>
              <a:rPr lang="en-US" sz="1400" b="1" dirty="0"/>
              <a:t>);	</a:t>
            </a:r>
          </a:p>
          <a:p>
            <a:pPr lvl="1">
              <a:lnSpc>
                <a:spcPct val="125000"/>
              </a:lnSpc>
              <a:buFontTx/>
              <a:buNone/>
            </a:pPr>
            <a:r>
              <a:rPr lang="en-US" sz="1400" b="1" dirty="0"/>
              <a:t>		</a:t>
            </a:r>
            <a:r>
              <a:rPr lang="en-US" sz="1400" b="1" dirty="0" err="1"/>
              <a:t>gp</a:t>
            </a:r>
            <a:r>
              <a:rPr lang="en-US" sz="1400" b="1" dirty="0"/>
              <a:t> = &amp;</a:t>
            </a:r>
            <a:r>
              <a:rPr lang="en-US" sz="1400" b="1" dirty="0" err="1"/>
              <a:t>ch</a:t>
            </a:r>
            <a:r>
              <a:rPr lang="en-US" sz="1400" b="1" dirty="0"/>
              <a:t>;	</a:t>
            </a:r>
            <a:r>
              <a:rPr lang="en-US" sz="1400" b="1" dirty="0" err="1"/>
              <a:t>printf</a:t>
            </a:r>
            <a:r>
              <a:rPr lang="en-US" sz="1400" b="1" dirty="0"/>
              <a:t>("\n Generic pointer now points to the character %c", *(char*)</a:t>
            </a:r>
            <a:r>
              <a:rPr lang="en-US" sz="1400" b="1" dirty="0" err="1"/>
              <a:t>gp</a:t>
            </a:r>
            <a:r>
              <a:rPr lang="en-US" sz="1400" b="1" dirty="0"/>
              <a:t>);	return 0;</a:t>
            </a:r>
          </a:p>
          <a:p>
            <a:pPr lvl="1">
              <a:lnSpc>
                <a:spcPct val="125000"/>
              </a:lnSpc>
              <a:buFontTx/>
              <a:buNone/>
            </a:pPr>
            <a:r>
              <a:rPr lang="en-US" sz="1400" b="1" dirty="0"/>
              <a:t>} OUTPUT:</a:t>
            </a:r>
          </a:p>
          <a:p>
            <a:pPr>
              <a:lnSpc>
                <a:spcPct val="125000"/>
              </a:lnSpc>
            </a:pPr>
            <a:r>
              <a:rPr lang="en-US" sz="1400" b="1" dirty="0"/>
              <a:t>Generic pointer points to the integer value = 10</a:t>
            </a:r>
          </a:p>
          <a:p>
            <a:pPr>
              <a:lnSpc>
                <a:spcPct val="125000"/>
              </a:lnSpc>
            </a:pPr>
            <a:r>
              <a:rPr lang="en-US" sz="1400" b="1" dirty="0"/>
              <a:t>Generic pointer now points to the character = A</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304800"/>
            <a:ext cx="8229600" cy="1143000"/>
          </a:xfrm>
        </p:spPr>
        <p:txBody>
          <a:bodyPr/>
          <a:lstStyle/>
          <a:p>
            <a:r>
              <a:rPr lang="en-US" sz="2200" b="1" u="sng"/>
              <a:t>PASSING ARGUMENTS TO FUNCTION USING POINTERS</a:t>
            </a:r>
            <a:r>
              <a:rPr lang="en-US" sz="4000"/>
              <a:t> </a:t>
            </a:r>
          </a:p>
        </p:txBody>
      </p:sp>
      <p:sp>
        <p:nvSpPr>
          <p:cNvPr id="32771" name="Rectangle 3"/>
          <p:cNvSpPr>
            <a:spLocks noGrp="1" noChangeArrowheads="1"/>
          </p:cNvSpPr>
          <p:nvPr>
            <p:ph type="body" idx="1"/>
          </p:nvPr>
        </p:nvSpPr>
        <p:spPr>
          <a:xfrm>
            <a:off x="304800" y="762000"/>
            <a:ext cx="4800600" cy="5867400"/>
          </a:xfrm>
        </p:spPr>
        <p:txBody>
          <a:bodyPr>
            <a:noAutofit/>
          </a:bodyPr>
          <a:lstStyle/>
          <a:p>
            <a:pPr algn="just">
              <a:lnSpc>
                <a:spcPct val="125000"/>
              </a:lnSpc>
              <a:buFontTx/>
              <a:buNone/>
            </a:pPr>
            <a:r>
              <a:rPr lang="en-US" sz="2400" dirty="0"/>
              <a:t>	The calling function sends the addresses of the variables and the called function must declare those incoming arguments as pointers. In order to modify the variables sent by the caller, the called function must dereference the pointers that were passed to it. Thus, passing pointers to a function avoid the overhead of copying data from one function to another. </a:t>
            </a:r>
          </a:p>
          <a:p>
            <a:pPr algn="just">
              <a:lnSpc>
                <a:spcPct val="125000"/>
              </a:lnSpc>
              <a:buFontTx/>
              <a:buNone/>
            </a:pPr>
            <a:r>
              <a:rPr lang="en-US" sz="2000" b="1" dirty="0"/>
              <a:t>	</a:t>
            </a:r>
          </a:p>
        </p:txBody>
      </p:sp>
      <p:sp>
        <p:nvSpPr>
          <p:cNvPr id="4" name="Rectangle 3"/>
          <p:cNvSpPr/>
          <p:nvPr/>
        </p:nvSpPr>
        <p:spPr>
          <a:xfrm>
            <a:off x="5410200" y="533400"/>
            <a:ext cx="3581400" cy="5286062"/>
          </a:xfrm>
          <a:prstGeom prst="rect">
            <a:avLst/>
          </a:prstGeom>
        </p:spPr>
        <p:txBody>
          <a:bodyPr wrap="square">
            <a:spAutoFit/>
          </a:bodyPr>
          <a:lstStyle/>
          <a:p>
            <a:pPr>
              <a:lnSpc>
                <a:spcPct val="125000"/>
              </a:lnSpc>
              <a:buFontTx/>
              <a:buNone/>
            </a:pPr>
            <a:r>
              <a:rPr lang="en-US" b="1" dirty="0" smtClean="0"/>
              <a:t>#include&lt;</a:t>
            </a:r>
            <a:r>
              <a:rPr lang="en-US" b="1" dirty="0" err="1" smtClean="0"/>
              <a:t>stdio.h</a:t>
            </a:r>
            <a:r>
              <a:rPr lang="en-US" b="1" dirty="0" smtClean="0"/>
              <a:t>&gt;</a:t>
            </a:r>
          </a:p>
          <a:p>
            <a:pPr>
              <a:lnSpc>
                <a:spcPct val="125000"/>
              </a:lnSpc>
              <a:buFontTx/>
              <a:buNone/>
            </a:pPr>
            <a:r>
              <a:rPr lang="en-US" b="1" dirty="0" err="1" smtClean="0"/>
              <a:t>int</a:t>
            </a:r>
            <a:r>
              <a:rPr lang="en-US" b="1" dirty="0" smtClean="0"/>
              <a:t> main()</a:t>
            </a:r>
          </a:p>
          <a:p>
            <a:pPr>
              <a:lnSpc>
                <a:spcPct val="125000"/>
              </a:lnSpc>
              <a:buFontTx/>
              <a:buNone/>
            </a:pPr>
            <a:r>
              <a:rPr lang="en-US" b="1" dirty="0" smtClean="0"/>
              <a:t>{</a:t>
            </a:r>
          </a:p>
          <a:p>
            <a:pPr>
              <a:lnSpc>
                <a:spcPct val="125000"/>
              </a:lnSpc>
              <a:buFontTx/>
              <a:buNone/>
            </a:pPr>
            <a:r>
              <a:rPr lang="en-US" b="1" dirty="0" err="1" smtClean="0"/>
              <a:t>int</a:t>
            </a:r>
            <a:r>
              <a:rPr lang="en-US" b="1" dirty="0" smtClean="0"/>
              <a:t> num1, num2, total;</a:t>
            </a:r>
          </a:p>
          <a:p>
            <a:pPr>
              <a:lnSpc>
                <a:spcPct val="125000"/>
              </a:lnSpc>
              <a:buFontTx/>
              <a:buNone/>
            </a:pPr>
            <a:r>
              <a:rPr lang="en-US" b="1" dirty="0" err="1" smtClean="0"/>
              <a:t>printf</a:t>
            </a:r>
            <a:r>
              <a:rPr lang="en-US" b="1" dirty="0" smtClean="0"/>
              <a:t>(“\n Enter two numbers : “);</a:t>
            </a:r>
          </a:p>
          <a:p>
            <a:pPr>
              <a:lnSpc>
                <a:spcPct val="125000"/>
              </a:lnSpc>
              <a:buFontTx/>
              <a:buNone/>
            </a:pPr>
            <a:r>
              <a:rPr lang="en-US" b="1" dirty="0" err="1" smtClean="0"/>
              <a:t>scanf</a:t>
            </a:r>
            <a:r>
              <a:rPr lang="en-US" b="1" dirty="0" smtClean="0"/>
              <a:t>(“%d %d”, &amp;num1, &amp;num2);</a:t>
            </a:r>
          </a:p>
          <a:p>
            <a:pPr>
              <a:lnSpc>
                <a:spcPct val="125000"/>
              </a:lnSpc>
              <a:buFontTx/>
              <a:buNone/>
            </a:pPr>
            <a:r>
              <a:rPr lang="en-US" b="1" dirty="0" smtClean="0"/>
              <a:t>sum(&amp;num1, &amp;num2, &amp;total);</a:t>
            </a:r>
          </a:p>
          <a:p>
            <a:pPr>
              <a:lnSpc>
                <a:spcPct val="125000"/>
              </a:lnSpc>
              <a:buFontTx/>
              <a:buNone/>
            </a:pPr>
            <a:r>
              <a:rPr lang="en-US" b="1" dirty="0" err="1" smtClean="0"/>
              <a:t>printf</a:t>
            </a:r>
            <a:r>
              <a:rPr lang="en-US" b="1" dirty="0" smtClean="0"/>
              <a:t>(“\n Total = %d”, total);</a:t>
            </a:r>
          </a:p>
          <a:p>
            <a:pPr>
              <a:lnSpc>
                <a:spcPct val="125000"/>
              </a:lnSpc>
              <a:buFontTx/>
              <a:buNone/>
            </a:pPr>
            <a:r>
              <a:rPr lang="en-US" b="1" dirty="0" err="1" smtClean="0"/>
              <a:t>getch</a:t>
            </a:r>
            <a:r>
              <a:rPr lang="en-US" b="1" dirty="0" smtClean="0"/>
              <a:t>();</a:t>
            </a:r>
          </a:p>
          <a:p>
            <a:pPr>
              <a:lnSpc>
                <a:spcPct val="125000"/>
              </a:lnSpc>
              <a:buFontTx/>
              <a:buNone/>
            </a:pPr>
            <a:r>
              <a:rPr lang="en-US" b="1" dirty="0" smtClean="0"/>
              <a:t>return 0;</a:t>
            </a:r>
          </a:p>
          <a:p>
            <a:pPr>
              <a:lnSpc>
                <a:spcPct val="125000"/>
              </a:lnSpc>
              <a:buFontTx/>
              <a:buNone/>
            </a:pPr>
            <a:r>
              <a:rPr lang="en-US" b="1" dirty="0" smtClean="0"/>
              <a:t>	}</a:t>
            </a:r>
          </a:p>
          <a:p>
            <a:pPr>
              <a:lnSpc>
                <a:spcPct val="125000"/>
              </a:lnSpc>
              <a:buFontTx/>
              <a:buNone/>
            </a:pPr>
            <a:r>
              <a:rPr lang="en-US" b="1" dirty="0" smtClean="0"/>
              <a:t>void sum ( </a:t>
            </a:r>
            <a:r>
              <a:rPr lang="en-US" b="1" dirty="0" err="1" smtClean="0"/>
              <a:t>int</a:t>
            </a:r>
            <a:r>
              <a:rPr lang="en-US" b="1" dirty="0" smtClean="0"/>
              <a:t> *a, </a:t>
            </a:r>
            <a:r>
              <a:rPr lang="en-US" b="1" dirty="0" err="1" smtClean="0"/>
              <a:t>int</a:t>
            </a:r>
            <a:r>
              <a:rPr lang="en-US" b="1" dirty="0" smtClean="0"/>
              <a:t> *b, </a:t>
            </a:r>
            <a:r>
              <a:rPr lang="en-US" b="1" dirty="0" err="1" smtClean="0"/>
              <a:t>int</a:t>
            </a:r>
            <a:r>
              <a:rPr lang="en-US" b="1" dirty="0" smtClean="0"/>
              <a:t> *t)</a:t>
            </a:r>
          </a:p>
          <a:p>
            <a:pPr>
              <a:lnSpc>
                <a:spcPct val="125000"/>
              </a:lnSpc>
              <a:buFontTx/>
              <a:buNone/>
            </a:pPr>
            <a:r>
              <a:rPr lang="en-US" b="1" dirty="0" smtClean="0"/>
              <a:t>	{</a:t>
            </a:r>
          </a:p>
          <a:p>
            <a:pPr>
              <a:lnSpc>
                <a:spcPct val="125000"/>
              </a:lnSpc>
              <a:buFontTx/>
              <a:buNone/>
            </a:pPr>
            <a:r>
              <a:rPr lang="en-US" b="1" dirty="0" smtClean="0"/>
              <a:t>		*t = *a + *b;</a:t>
            </a:r>
          </a:p>
          <a:p>
            <a:pPr>
              <a:lnSpc>
                <a:spcPct val="125000"/>
              </a:lnSpc>
              <a:buFontTx/>
              <a:buNone/>
            </a:pPr>
            <a:r>
              <a:rPr lang="en-US" b="1" dirty="0" smtClean="0"/>
              <a:t>	 } </a:t>
            </a:r>
            <a:endParaRPr lang="en-US" b="1"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325</Words>
  <Application>Microsoft Office PowerPoint</Application>
  <PresentationFormat>On-screen Show (4:3)</PresentationFormat>
  <Paragraphs>84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Pointers</vt:lpstr>
      <vt:lpstr>DECLARING POINTER VARIABLES</vt:lpstr>
      <vt:lpstr>DE-REFERENCING A POINTER VARIABLE</vt:lpstr>
      <vt:lpstr>POINTER EXPRESSIONS AND POINTER ARITHMETIC  </vt:lpstr>
      <vt:lpstr>Slide 5</vt:lpstr>
      <vt:lpstr>NULL POINTERS </vt:lpstr>
      <vt:lpstr>GENERIC POINTERS </vt:lpstr>
      <vt:lpstr>PASSING ARGUMENTS TO FUNCTION USING POINTERS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Lecture-26</dc:title>
  <dc:creator>bca</dc:creator>
  <cp:lastModifiedBy>FF-107</cp:lastModifiedBy>
  <cp:revision>4</cp:revision>
  <cp:lastPrinted>2014-09-08T06:56:39Z</cp:lastPrinted>
  <dcterms:created xsi:type="dcterms:W3CDTF">2013-08-27T07:43:16Z</dcterms:created>
  <dcterms:modified xsi:type="dcterms:W3CDTF">2022-12-24T03:56:33Z</dcterms:modified>
</cp:coreProperties>
</file>