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5" r:id="rId23"/>
    <p:sldId id="285" r:id="rId24"/>
    <p:sldId id="286" r:id="rId25"/>
    <p:sldId id="276" r:id="rId26"/>
    <p:sldId id="284" r:id="rId27"/>
    <p:sldId id="279" r:id="rId28"/>
    <p:sldId id="280" r:id="rId29"/>
    <p:sldId id="281" r:id="rId30"/>
    <p:sldId id="282" r:id="rId31"/>
    <p:sldId id="283"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tutorialspoint.com/numpy/numpy_ndarray_flatten.htm" TargetMode="External"/><Relationship Id="rId2" Type="http://schemas.openxmlformats.org/officeDocument/2006/relationships/hyperlink" Target="https://www.tutorialspoint.com/numpy/numpy_ndarray_flat.htm" TargetMode="External"/><Relationship Id="rId1" Type="http://schemas.openxmlformats.org/officeDocument/2006/relationships/slideLayout" Target="../slideLayouts/slideLayout2.xml"/><Relationship Id="rId4" Type="http://schemas.openxmlformats.org/officeDocument/2006/relationships/hyperlink" Target="https://www.tutorialspoint.com/numpy/numpy_ndarray_ravel.htm"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tutorialspoint.com/numpy/numpy_ndarray_t.htm" TargetMode="External"/><Relationship Id="rId2" Type="http://schemas.openxmlformats.org/officeDocument/2006/relationships/hyperlink" Target="https://www.tutorialspoint.com/numpy/numpy_transpose.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tutorialspoint.com/numpy/numpy_swapaxes.htm" TargetMode="External"/><Relationship Id="rId2" Type="http://schemas.openxmlformats.org/officeDocument/2006/relationships/hyperlink" Target="https://www.tutorialspoint.com/numpy/numpy_rollaxis.h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tutorialspoint.com/numpy/numpy_split.ht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NumPy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rmAutofit fontScale="70000" lnSpcReduction="20000"/>
          </a:bodyPr>
          <a:lstStyle/>
          <a:p>
            <a:pPr algn="just"/>
            <a:r>
              <a:rPr lang="en-US" dirty="0" smtClean="0"/>
              <a:t>The function zeros creates an array full of zeros, the function ones creates an array full of ones, and the function empty creates an array whose initial content is random and depends on the state of the memory. By default, the </a:t>
            </a:r>
            <a:r>
              <a:rPr lang="en-US" dirty="0" err="1" smtClean="0"/>
              <a:t>dtype</a:t>
            </a:r>
            <a:r>
              <a:rPr lang="en-US" dirty="0" smtClean="0"/>
              <a:t> of the created array is float64, but it can be specified via the key word argument </a:t>
            </a:r>
            <a:r>
              <a:rPr lang="en-US" dirty="0" err="1" smtClean="0"/>
              <a:t>dtype</a:t>
            </a:r>
            <a:r>
              <a:rPr lang="en-US" dirty="0" smtClean="0"/>
              <a:t>.</a:t>
            </a:r>
          </a:p>
          <a:p>
            <a:pPr algn="just"/>
            <a:r>
              <a:rPr lang="en-US" dirty="0" err="1" smtClean="0">
                <a:solidFill>
                  <a:srgbClr val="00B050"/>
                </a:solidFill>
              </a:rPr>
              <a:t>np.zeros</a:t>
            </a:r>
            <a:r>
              <a:rPr lang="en-US" dirty="0" smtClean="0">
                <a:solidFill>
                  <a:srgbClr val="00B050"/>
                </a:solidFill>
              </a:rPr>
              <a:t>((3, 4)) </a:t>
            </a:r>
          </a:p>
          <a:p>
            <a:pPr algn="just">
              <a:buNone/>
            </a:pPr>
            <a:r>
              <a:rPr lang="en-US" dirty="0" smtClean="0">
                <a:solidFill>
                  <a:srgbClr val="00B050"/>
                </a:solidFill>
              </a:rPr>
              <a:t>		array([[0., 0., 0., 0.], </a:t>
            </a:r>
          </a:p>
          <a:p>
            <a:pPr algn="just">
              <a:buNone/>
            </a:pPr>
            <a:r>
              <a:rPr lang="en-US" dirty="0" smtClean="0">
                <a:solidFill>
                  <a:srgbClr val="00B050"/>
                </a:solidFill>
              </a:rPr>
              <a:t>		[0., 0., 0., 0.], </a:t>
            </a:r>
          </a:p>
          <a:p>
            <a:pPr algn="just">
              <a:buNone/>
            </a:pPr>
            <a:r>
              <a:rPr lang="en-US" dirty="0" smtClean="0">
                <a:solidFill>
                  <a:srgbClr val="00B050"/>
                </a:solidFill>
              </a:rPr>
              <a:t>		[0., 0., 0., 0.]]) </a:t>
            </a:r>
          </a:p>
          <a:p>
            <a:pPr algn="just"/>
            <a:r>
              <a:rPr lang="en-US" dirty="0" smtClean="0">
                <a:solidFill>
                  <a:srgbClr val="00B050"/>
                </a:solidFill>
              </a:rPr>
              <a:t>&gt;&gt;&gt; </a:t>
            </a:r>
            <a:r>
              <a:rPr lang="en-US" dirty="0" err="1" smtClean="0">
                <a:solidFill>
                  <a:srgbClr val="00B050"/>
                </a:solidFill>
              </a:rPr>
              <a:t>np.ones</a:t>
            </a:r>
            <a:r>
              <a:rPr lang="en-US" dirty="0" smtClean="0">
                <a:solidFill>
                  <a:srgbClr val="00B050"/>
                </a:solidFill>
              </a:rPr>
              <a:t>((2, 3, 4), </a:t>
            </a:r>
            <a:r>
              <a:rPr lang="en-US" dirty="0" err="1" smtClean="0">
                <a:solidFill>
                  <a:srgbClr val="00B050"/>
                </a:solidFill>
              </a:rPr>
              <a:t>dtype</a:t>
            </a:r>
            <a:r>
              <a:rPr lang="en-US" dirty="0" smtClean="0">
                <a:solidFill>
                  <a:srgbClr val="00B050"/>
                </a:solidFill>
              </a:rPr>
              <a:t>=np.int16) </a:t>
            </a:r>
          </a:p>
          <a:p>
            <a:pPr algn="just">
              <a:buNone/>
            </a:pPr>
            <a:r>
              <a:rPr lang="en-US" dirty="0" smtClean="0">
                <a:solidFill>
                  <a:srgbClr val="00B050"/>
                </a:solidFill>
              </a:rPr>
              <a:t>	array([[[</a:t>
            </a:r>
            <a:r>
              <a:rPr lang="en-US" sz="2900" dirty="0" smtClean="0">
                <a:solidFill>
                  <a:srgbClr val="00B050"/>
                </a:solidFill>
              </a:rPr>
              <a:t>1, 1, 1, 1], </a:t>
            </a:r>
          </a:p>
          <a:p>
            <a:pPr lvl="3" algn="just">
              <a:buNone/>
            </a:pPr>
            <a:r>
              <a:rPr lang="en-US" sz="2900" dirty="0" smtClean="0">
                <a:solidFill>
                  <a:srgbClr val="00B050"/>
                </a:solidFill>
              </a:rPr>
              <a:t>[1, 1, 1, 1], </a:t>
            </a:r>
          </a:p>
          <a:p>
            <a:pPr lvl="3" algn="just">
              <a:buNone/>
            </a:pPr>
            <a:r>
              <a:rPr lang="en-US" sz="2900" dirty="0" smtClean="0">
                <a:solidFill>
                  <a:srgbClr val="00B050"/>
                </a:solidFill>
              </a:rPr>
              <a:t>[1, 1, 1, 1]],</a:t>
            </a:r>
          </a:p>
          <a:p>
            <a:pPr algn="just"/>
            <a:endParaRPr lang="en-US" dirty="0" smtClean="0">
              <a:solidFill>
                <a:srgbClr val="00B050"/>
              </a:solidFill>
            </a:endParaRPr>
          </a:p>
          <a:p>
            <a:pPr lvl="3" algn="just">
              <a:buNone/>
            </a:pPr>
            <a:r>
              <a:rPr lang="en-US" sz="2900" dirty="0" smtClean="0">
                <a:solidFill>
                  <a:srgbClr val="00B050"/>
                </a:solidFill>
              </a:rPr>
              <a:t> [[1, 1, 1, 1], </a:t>
            </a:r>
          </a:p>
          <a:p>
            <a:pPr lvl="3" algn="just">
              <a:buNone/>
            </a:pPr>
            <a:r>
              <a:rPr lang="en-US" sz="2900" dirty="0" smtClean="0">
                <a:solidFill>
                  <a:srgbClr val="00B050"/>
                </a:solidFill>
              </a:rPr>
              <a:t>[1, 1, 1, 1], </a:t>
            </a:r>
          </a:p>
          <a:p>
            <a:pPr lvl="3" algn="just">
              <a:buNone/>
            </a:pPr>
            <a:r>
              <a:rPr lang="en-US" sz="2900" dirty="0" smtClean="0">
                <a:solidFill>
                  <a:srgbClr val="00B050"/>
                </a:solidFill>
              </a:rPr>
              <a:t>[1, 1, 1, 1]]], </a:t>
            </a:r>
            <a:r>
              <a:rPr lang="en-US" sz="2900" dirty="0" err="1" smtClean="0">
                <a:solidFill>
                  <a:srgbClr val="00B050"/>
                </a:solidFill>
              </a:rPr>
              <a:t>dtype</a:t>
            </a:r>
            <a:r>
              <a:rPr lang="en-US" sz="2900" dirty="0" smtClean="0">
                <a:solidFill>
                  <a:srgbClr val="00B050"/>
                </a:solidFill>
              </a:rPr>
              <a:t>=int16)</a:t>
            </a:r>
          </a:p>
          <a:p>
            <a:pPr algn="just"/>
            <a:r>
              <a:rPr lang="en-US" dirty="0" smtClean="0">
                <a:solidFill>
                  <a:srgbClr val="00B050"/>
                </a:solidFill>
              </a:rPr>
              <a:t> &gt;&gt;&gt; </a:t>
            </a:r>
            <a:r>
              <a:rPr lang="en-US" dirty="0" err="1" smtClean="0">
                <a:solidFill>
                  <a:srgbClr val="00B050"/>
                </a:solidFill>
              </a:rPr>
              <a:t>np.empty</a:t>
            </a:r>
            <a:r>
              <a:rPr lang="en-US" dirty="0" smtClean="0">
                <a:solidFill>
                  <a:srgbClr val="00B050"/>
                </a:solidFill>
              </a:rPr>
              <a:t>((2, 3)) </a:t>
            </a:r>
          </a:p>
          <a:p>
            <a:pPr algn="just">
              <a:buNone/>
            </a:pPr>
            <a:r>
              <a:rPr lang="en-US" dirty="0" smtClean="0">
                <a:solidFill>
                  <a:srgbClr val="00B050"/>
                </a:solidFill>
              </a:rPr>
              <a:t>array([[3.73603959e-262, 6.02658058e-154, 6.55490914e-260],</a:t>
            </a:r>
          </a:p>
          <a:p>
            <a:pPr algn="just">
              <a:buNone/>
            </a:pPr>
            <a:r>
              <a:rPr lang="en-US" dirty="0" smtClean="0">
                <a:solidFill>
                  <a:srgbClr val="00B050"/>
                </a:solidFill>
              </a:rPr>
              <a:t> [5.30498948e-313, 3.14673309e-307, 1.00000000e+000]])</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txBody>
          <a:bodyPr>
            <a:normAutofit fontScale="85000" lnSpcReduction="10000"/>
          </a:bodyPr>
          <a:lstStyle/>
          <a:p>
            <a:r>
              <a:rPr lang="en-US" dirty="0" smtClean="0"/>
              <a:t>To create sequences of numbers, </a:t>
            </a:r>
            <a:r>
              <a:rPr lang="en-US" dirty="0" err="1" smtClean="0"/>
              <a:t>NumPy</a:t>
            </a:r>
            <a:r>
              <a:rPr lang="en-US" dirty="0" smtClean="0"/>
              <a:t> provides the </a:t>
            </a:r>
            <a:r>
              <a:rPr lang="en-US" dirty="0" err="1" smtClean="0"/>
              <a:t>arange</a:t>
            </a:r>
            <a:r>
              <a:rPr lang="en-US" dirty="0" smtClean="0"/>
              <a:t> function which is analogous to the Python built-in range, but returns an array. </a:t>
            </a:r>
          </a:p>
          <a:p>
            <a:pPr>
              <a:buNone/>
            </a:pPr>
            <a:r>
              <a:rPr lang="en-US" dirty="0" smtClean="0">
                <a:solidFill>
                  <a:srgbClr val="00B050"/>
                </a:solidFill>
              </a:rPr>
              <a:t>&gt;&gt;&gt; </a:t>
            </a:r>
            <a:r>
              <a:rPr lang="en-US" dirty="0" err="1" smtClean="0">
                <a:solidFill>
                  <a:srgbClr val="00B050"/>
                </a:solidFill>
              </a:rPr>
              <a:t>np.arange</a:t>
            </a:r>
            <a:r>
              <a:rPr lang="en-US" dirty="0" smtClean="0">
                <a:solidFill>
                  <a:srgbClr val="00B050"/>
                </a:solidFill>
              </a:rPr>
              <a:t>(10, 30, 5)</a:t>
            </a:r>
          </a:p>
          <a:p>
            <a:pPr>
              <a:buNone/>
            </a:pPr>
            <a:r>
              <a:rPr lang="en-US" dirty="0" smtClean="0">
                <a:solidFill>
                  <a:srgbClr val="00B050"/>
                </a:solidFill>
              </a:rPr>
              <a:t> array([10, 15, 20, 25])</a:t>
            </a:r>
          </a:p>
          <a:p>
            <a:pPr>
              <a:buNone/>
            </a:pPr>
            <a:r>
              <a:rPr lang="en-US" dirty="0" smtClean="0">
                <a:solidFill>
                  <a:srgbClr val="00B050"/>
                </a:solidFill>
              </a:rPr>
              <a:t> &gt;&gt;&gt; </a:t>
            </a:r>
            <a:r>
              <a:rPr lang="en-US" dirty="0" err="1" smtClean="0">
                <a:solidFill>
                  <a:srgbClr val="00B050"/>
                </a:solidFill>
              </a:rPr>
              <a:t>np.arange</a:t>
            </a:r>
            <a:r>
              <a:rPr lang="en-US" dirty="0" smtClean="0">
                <a:solidFill>
                  <a:srgbClr val="00B050"/>
                </a:solidFill>
              </a:rPr>
              <a:t>(0, 2, 0.3) </a:t>
            </a:r>
          </a:p>
          <a:p>
            <a:pPr>
              <a:buNone/>
            </a:pPr>
            <a:r>
              <a:rPr lang="en-US" dirty="0" smtClean="0">
                <a:solidFill>
                  <a:srgbClr val="00B050"/>
                </a:solidFill>
              </a:rPr>
              <a:t># it accepts float arguments array([0. , 0.3, 0.6, 0.9, 1.2, 1.5, 1.8]) </a:t>
            </a:r>
          </a:p>
          <a:p>
            <a:pPr algn="just"/>
            <a:r>
              <a:rPr lang="en-US" dirty="0" smtClean="0"/>
              <a:t>When </a:t>
            </a:r>
            <a:r>
              <a:rPr lang="en-US" dirty="0" err="1" smtClean="0"/>
              <a:t>arange</a:t>
            </a:r>
            <a:r>
              <a:rPr lang="en-US" dirty="0" smtClean="0"/>
              <a:t> is used with floating point arguments, it is generally not possible to predict the number of elements obtained, due to the finite floating point precision.</a:t>
            </a:r>
          </a:p>
          <a:p>
            <a:pPr algn="just"/>
            <a:r>
              <a:rPr lang="en-US" dirty="0" smtClean="0"/>
              <a:t> For this reason, it is usually better to use the function </a:t>
            </a:r>
            <a:r>
              <a:rPr lang="en-US" dirty="0" err="1" smtClean="0"/>
              <a:t>linspace</a:t>
            </a:r>
            <a:r>
              <a:rPr lang="en-US" dirty="0" smtClean="0"/>
              <a:t> that receives as an argument the number of elements that we want, instead of the step: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 </a:t>
            </a:r>
          </a:p>
          <a:p>
            <a:r>
              <a:rPr lang="en-US" dirty="0" smtClean="0"/>
              <a:t> &gt;&gt;&gt; </a:t>
            </a:r>
            <a:r>
              <a:rPr lang="en-US" dirty="0" err="1" smtClean="0"/>
              <a:t>np.linspace</a:t>
            </a:r>
            <a:r>
              <a:rPr lang="en-US" dirty="0" smtClean="0"/>
              <a:t>(0, 2, 9) </a:t>
            </a:r>
          </a:p>
          <a:p>
            <a:pPr>
              <a:buNone/>
            </a:pPr>
            <a:r>
              <a:rPr lang="en-US" dirty="0" smtClean="0">
                <a:solidFill>
                  <a:srgbClr val="FF0000"/>
                </a:solidFill>
              </a:rPr>
              <a:t># 9 numbers from 0 to 2 </a:t>
            </a:r>
          </a:p>
          <a:p>
            <a:r>
              <a:rPr lang="en-US" dirty="0" smtClean="0"/>
              <a:t>array([0. , 0.25, 0.5 , 0.75, 1. , 1.25, 1.5 , 1.75, 2. ]) </a:t>
            </a:r>
          </a:p>
          <a:p>
            <a:pPr algn="ctr">
              <a:buNone/>
            </a:pPr>
            <a:r>
              <a:rPr lang="en-US" b="1" u="sng" dirty="0" smtClean="0"/>
              <a:t>Printing arrays</a:t>
            </a:r>
          </a:p>
          <a:p>
            <a:pPr algn="just">
              <a:buNone/>
            </a:pPr>
            <a:r>
              <a:rPr lang="en-US" dirty="0" smtClean="0"/>
              <a:t>One-dimensional arrays are then printed as rows, </a:t>
            </a:r>
            <a:r>
              <a:rPr lang="en-US" dirty="0" err="1" smtClean="0"/>
              <a:t>bidimensionals</a:t>
            </a:r>
            <a:r>
              <a:rPr lang="en-US" dirty="0" smtClean="0"/>
              <a:t> as matrices and </a:t>
            </a:r>
            <a:r>
              <a:rPr lang="en-US" dirty="0" err="1" smtClean="0"/>
              <a:t>tridimensionals</a:t>
            </a:r>
            <a:r>
              <a:rPr lang="en-US" dirty="0" smtClean="0"/>
              <a:t> as lists of matrices</a:t>
            </a:r>
            <a:endParaRPr lang="en-US" b="1"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txBody>
          <a:bodyPr>
            <a:normAutofit fontScale="85000" lnSpcReduction="20000"/>
          </a:bodyPr>
          <a:lstStyle/>
          <a:p>
            <a:r>
              <a:rPr lang="en-US" dirty="0" smtClean="0">
                <a:solidFill>
                  <a:srgbClr val="00B050"/>
                </a:solidFill>
              </a:rPr>
              <a:t>&gt;&gt;&gt; a = </a:t>
            </a:r>
            <a:r>
              <a:rPr lang="en-US" dirty="0" err="1" smtClean="0">
                <a:solidFill>
                  <a:srgbClr val="00B050"/>
                </a:solidFill>
              </a:rPr>
              <a:t>np.arange</a:t>
            </a:r>
            <a:r>
              <a:rPr lang="en-US" dirty="0" smtClean="0">
                <a:solidFill>
                  <a:srgbClr val="00B050"/>
                </a:solidFill>
              </a:rPr>
              <a:t>(6) </a:t>
            </a:r>
          </a:p>
          <a:p>
            <a:pPr>
              <a:buNone/>
            </a:pPr>
            <a:r>
              <a:rPr lang="en-US" dirty="0" smtClean="0">
                <a:solidFill>
                  <a:srgbClr val="00B050"/>
                </a:solidFill>
              </a:rPr>
              <a:t>&gt;&gt;&gt; print(a) </a:t>
            </a:r>
          </a:p>
          <a:p>
            <a:pPr>
              <a:buNone/>
            </a:pPr>
            <a:r>
              <a:rPr lang="en-US" dirty="0" smtClean="0">
                <a:solidFill>
                  <a:srgbClr val="00B050"/>
                </a:solidFill>
              </a:rPr>
              <a:t>			[0 1 2 3 4 5] </a:t>
            </a:r>
          </a:p>
          <a:p>
            <a:pPr>
              <a:buNone/>
            </a:pPr>
            <a:r>
              <a:rPr lang="en-US" dirty="0" smtClean="0">
                <a:solidFill>
                  <a:srgbClr val="00B050"/>
                </a:solidFill>
              </a:rPr>
              <a:t>&gt;&gt;&gt; b = </a:t>
            </a:r>
            <a:r>
              <a:rPr lang="en-US" dirty="0" err="1" smtClean="0">
                <a:solidFill>
                  <a:srgbClr val="00B050"/>
                </a:solidFill>
              </a:rPr>
              <a:t>np.arange</a:t>
            </a:r>
            <a:r>
              <a:rPr lang="en-US" dirty="0" smtClean="0">
                <a:solidFill>
                  <a:srgbClr val="00B050"/>
                </a:solidFill>
              </a:rPr>
              <a:t>(12).reshape(4, 3) </a:t>
            </a:r>
          </a:p>
          <a:p>
            <a:pPr>
              <a:buNone/>
            </a:pPr>
            <a:r>
              <a:rPr lang="en-US" dirty="0" smtClean="0">
                <a:solidFill>
                  <a:srgbClr val="00B050"/>
                </a:solidFill>
              </a:rPr>
              <a:t>&gt;&gt;&gt; print(b) </a:t>
            </a:r>
          </a:p>
          <a:p>
            <a:pPr>
              <a:buNone/>
            </a:pPr>
            <a:r>
              <a:rPr lang="en-US" dirty="0" smtClean="0">
                <a:solidFill>
                  <a:srgbClr val="00B050"/>
                </a:solidFill>
              </a:rPr>
              <a:t>		[[ 0 1 2] [ 3 4 5] [ 6 7 8] [ 9 10 11]] </a:t>
            </a:r>
          </a:p>
          <a:p>
            <a:pPr>
              <a:buNone/>
            </a:pPr>
            <a:r>
              <a:rPr lang="en-US" dirty="0" smtClean="0">
                <a:solidFill>
                  <a:srgbClr val="00B050"/>
                </a:solidFill>
              </a:rPr>
              <a:t>&gt;&gt;&gt; c = </a:t>
            </a:r>
            <a:r>
              <a:rPr lang="en-US" dirty="0" err="1" smtClean="0">
                <a:solidFill>
                  <a:srgbClr val="00B050"/>
                </a:solidFill>
              </a:rPr>
              <a:t>np.arange</a:t>
            </a:r>
            <a:r>
              <a:rPr lang="en-US" dirty="0" smtClean="0">
                <a:solidFill>
                  <a:srgbClr val="00B050"/>
                </a:solidFill>
              </a:rPr>
              <a:t>(24).reshape(2, 3, 4) </a:t>
            </a:r>
          </a:p>
          <a:p>
            <a:pPr>
              <a:buNone/>
            </a:pPr>
            <a:r>
              <a:rPr lang="en-US" dirty="0" smtClean="0">
                <a:solidFill>
                  <a:srgbClr val="00B050"/>
                </a:solidFill>
              </a:rPr>
              <a:t>&gt;&gt;&gt; print(c) </a:t>
            </a:r>
          </a:p>
          <a:p>
            <a:pPr>
              <a:buNone/>
            </a:pPr>
            <a:r>
              <a:rPr lang="en-US" dirty="0" smtClean="0">
                <a:solidFill>
                  <a:srgbClr val="00B050"/>
                </a:solidFill>
              </a:rPr>
              <a:t>			[[[ 0 1 2 3] </a:t>
            </a:r>
          </a:p>
          <a:p>
            <a:pPr>
              <a:buNone/>
            </a:pPr>
            <a:r>
              <a:rPr lang="en-US" dirty="0" smtClean="0">
                <a:solidFill>
                  <a:srgbClr val="00B050"/>
                </a:solidFill>
              </a:rPr>
              <a:t>			[ 4 5 6 7]</a:t>
            </a:r>
          </a:p>
          <a:p>
            <a:pPr>
              <a:buNone/>
            </a:pPr>
            <a:r>
              <a:rPr lang="en-US" dirty="0" smtClean="0">
                <a:solidFill>
                  <a:srgbClr val="00B050"/>
                </a:solidFill>
              </a:rPr>
              <a:t> 			[ 8 9 10 11]]</a:t>
            </a:r>
          </a:p>
          <a:p>
            <a:pPr>
              <a:buNone/>
            </a:pPr>
            <a:endParaRPr lang="en-US" dirty="0" smtClean="0">
              <a:solidFill>
                <a:srgbClr val="00B050"/>
              </a:solidFill>
            </a:endParaRPr>
          </a:p>
          <a:p>
            <a:pPr>
              <a:buNone/>
            </a:pPr>
            <a:r>
              <a:rPr lang="en-US" dirty="0" smtClean="0">
                <a:solidFill>
                  <a:srgbClr val="00B050"/>
                </a:solidFill>
              </a:rPr>
              <a:t>			 [[12 13 14 15]</a:t>
            </a:r>
          </a:p>
          <a:p>
            <a:pPr>
              <a:buNone/>
            </a:pPr>
            <a:r>
              <a:rPr lang="en-US" dirty="0" smtClean="0">
                <a:solidFill>
                  <a:srgbClr val="00B050"/>
                </a:solidFill>
              </a:rPr>
              <a:t> 			[16 17 18 19] </a:t>
            </a:r>
          </a:p>
          <a:p>
            <a:pPr>
              <a:buNone/>
            </a:pPr>
            <a:r>
              <a:rPr lang="en-US" dirty="0" smtClean="0">
                <a:solidFill>
                  <a:srgbClr val="00B050"/>
                </a:solidFill>
              </a:rPr>
              <a:t>			[20 21 22 23]]]</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 wise </a:t>
            </a:r>
            <a:r>
              <a:rPr lang="en-US" b="1" dirty="0" err="1" smtClean="0"/>
              <a:t>opertaions</a:t>
            </a:r>
            <a:endParaRPr lang="en-US" b="1" dirty="0"/>
          </a:p>
        </p:txBody>
      </p:sp>
      <p:sp>
        <p:nvSpPr>
          <p:cNvPr id="3" name="Content Placeholder 2"/>
          <p:cNvSpPr>
            <a:spLocks noGrp="1"/>
          </p:cNvSpPr>
          <p:nvPr>
            <p:ph idx="1"/>
          </p:nvPr>
        </p:nvSpPr>
        <p:spPr/>
        <p:txBody>
          <a:bodyPr>
            <a:normAutofit/>
          </a:bodyPr>
          <a:lstStyle/>
          <a:p>
            <a:pPr algn="just"/>
            <a:r>
              <a:rPr lang="en-US" dirty="0" smtClean="0"/>
              <a:t>Arithmetic operators on arrays apply </a:t>
            </a:r>
            <a:r>
              <a:rPr lang="en-US" dirty="0" err="1" smtClean="0"/>
              <a:t>elementwise</a:t>
            </a:r>
            <a:r>
              <a:rPr lang="en-US" dirty="0" smtClean="0"/>
              <a:t>. A new array is created and filled with the result.</a:t>
            </a:r>
          </a:p>
          <a:p>
            <a:pPr marL="514350" indent="-514350" algn="just">
              <a:buFont typeface="+mj-lt"/>
              <a:buAutoNum type="arabicPeriod"/>
            </a:pPr>
            <a:r>
              <a:rPr lang="en-US" dirty="0" smtClean="0">
                <a:solidFill>
                  <a:srgbClr val="00B050"/>
                </a:solidFill>
              </a:rPr>
              <a:t> a = </a:t>
            </a:r>
            <a:r>
              <a:rPr lang="en-US" dirty="0" err="1" smtClean="0">
                <a:solidFill>
                  <a:srgbClr val="00B050"/>
                </a:solidFill>
              </a:rPr>
              <a:t>np.array</a:t>
            </a:r>
            <a:r>
              <a:rPr lang="en-US" dirty="0" smtClean="0">
                <a:solidFill>
                  <a:srgbClr val="00B050"/>
                </a:solidFill>
              </a:rPr>
              <a:t>([20, 30, 40, 50]) </a:t>
            </a:r>
          </a:p>
          <a:p>
            <a:pPr marL="514350" indent="-514350" algn="just">
              <a:buFont typeface="+mj-lt"/>
              <a:buAutoNum type="arabicPeriod"/>
            </a:pPr>
            <a:r>
              <a:rPr lang="en-US" dirty="0" smtClean="0">
                <a:solidFill>
                  <a:srgbClr val="00B050"/>
                </a:solidFill>
              </a:rPr>
              <a:t>b = </a:t>
            </a:r>
            <a:r>
              <a:rPr lang="en-US" dirty="0" err="1" smtClean="0">
                <a:solidFill>
                  <a:srgbClr val="00B050"/>
                </a:solidFill>
              </a:rPr>
              <a:t>np.arange</a:t>
            </a:r>
            <a:r>
              <a:rPr lang="en-US" dirty="0" smtClean="0">
                <a:solidFill>
                  <a:srgbClr val="00B050"/>
                </a:solidFill>
              </a:rPr>
              <a:t>(4)</a:t>
            </a:r>
          </a:p>
          <a:p>
            <a:pPr marL="514350" indent="-514350" algn="just">
              <a:buFont typeface="+mj-lt"/>
              <a:buAutoNum type="arabicPeriod"/>
            </a:pPr>
            <a:r>
              <a:rPr lang="en-US" dirty="0" smtClean="0">
                <a:solidFill>
                  <a:srgbClr val="00B050"/>
                </a:solidFill>
              </a:rPr>
              <a:t>c = a - b </a:t>
            </a:r>
          </a:p>
          <a:p>
            <a:pPr marL="514350" indent="-514350" algn="just">
              <a:buFont typeface="+mj-lt"/>
              <a:buAutoNum type="arabicPeriod"/>
            </a:pPr>
            <a:r>
              <a:rPr lang="en-US" dirty="0" smtClean="0">
                <a:solidFill>
                  <a:srgbClr val="00B050"/>
                </a:solidFill>
              </a:rPr>
              <a:t> b**2 </a:t>
            </a:r>
          </a:p>
          <a:p>
            <a:pPr marL="514350" indent="-514350" algn="just">
              <a:buFont typeface="+mj-lt"/>
              <a:buAutoNum type="arabicPeriod"/>
            </a:pPr>
            <a:r>
              <a:rPr lang="en-US" dirty="0" smtClean="0">
                <a:solidFill>
                  <a:srgbClr val="00B050"/>
                </a:solidFill>
              </a:rPr>
              <a:t>a &lt; 35</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Font typeface="Wingdings" pitchFamily="2" charset="2"/>
              <a:buChar char="Ø"/>
            </a:pPr>
            <a:r>
              <a:rPr lang="en-US" dirty="0" smtClean="0"/>
              <a:t>The product operator * operates element wise in </a:t>
            </a:r>
            <a:r>
              <a:rPr lang="en-US" dirty="0" err="1" smtClean="0"/>
              <a:t>NumPy</a:t>
            </a:r>
            <a:r>
              <a:rPr lang="en-US" dirty="0" smtClean="0"/>
              <a:t> arrays.</a:t>
            </a:r>
          </a:p>
          <a:p>
            <a:pPr>
              <a:buFont typeface="Wingdings" pitchFamily="2" charset="2"/>
              <a:buChar char="Ø"/>
            </a:pPr>
            <a:r>
              <a:rPr lang="en-US" dirty="0" smtClean="0"/>
              <a:t> The matrix product can be performed using the @ operator (in python &gt;=3.5) or the dot function or method</a:t>
            </a:r>
          </a:p>
          <a:p>
            <a:pPr>
              <a:buNone/>
            </a:pPr>
            <a:r>
              <a:rPr lang="en-US" dirty="0" smtClean="0"/>
              <a:t> </a:t>
            </a:r>
            <a:r>
              <a:rPr lang="en-US" dirty="0" smtClean="0">
                <a:solidFill>
                  <a:srgbClr val="00B050"/>
                </a:solidFill>
              </a:rPr>
              <a:t>A = </a:t>
            </a:r>
            <a:r>
              <a:rPr lang="en-US" dirty="0" err="1" smtClean="0">
                <a:solidFill>
                  <a:srgbClr val="00B050"/>
                </a:solidFill>
              </a:rPr>
              <a:t>np.array</a:t>
            </a:r>
            <a:r>
              <a:rPr lang="en-US" dirty="0" smtClean="0">
                <a:solidFill>
                  <a:srgbClr val="00B050"/>
                </a:solidFill>
              </a:rPr>
              <a:t>([[1, 1], ... [0, 1]])</a:t>
            </a:r>
          </a:p>
          <a:p>
            <a:pPr>
              <a:buNone/>
            </a:pPr>
            <a:r>
              <a:rPr lang="en-US" dirty="0" smtClean="0">
                <a:solidFill>
                  <a:srgbClr val="00B050"/>
                </a:solidFill>
              </a:rPr>
              <a:t> B = </a:t>
            </a:r>
            <a:r>
              <a:rPr lang="en-US" dirty="0" err="1" smtClean="0">
                <a:solidFill>
                  <a:srgbClr val="00B050"/>
                </a:solidFill>
              </a:rPr>
              <a:t>np.array</a:t>
            </a:r>
            <a:r>
              <a:rPr lang="en-US" dirty="0" smtClean="0">
                <a:solidFill>
                  <a:srgbClr val="00B050"/>
                </a:solidFill>
              </a:rPr>
              <a:t>([[2, 0], ... [3, 4]]) </a:t>
            </a:r>
          </a:p>
          <a:p>
            <a:pPr>
              <a:buNone/>
            </a:pPr>
            <a:r>
              <a:rPr lang="en-US" dirty="0" smtClean="0">
                <a:solidFill>
                  <a:srgbClr val="00B050"/>
                </a:solidFill>
              </a:rPr>
              <a:t> 1. A * B</a:t>
            </a:r>
          </a:p>
          <a:p>
            <a:pPr>
              <a:buNone/>
            </a:pPr>
            <a:r>
              <a:rPr lang="en-US" dirty="0" smtClean="0">
                <a:solidFill>
                  <a:srgbClr val="00B050"/>
                </a:solidFill>
              </a:rPr>
              <a:t>2. A @ B</a:t>
            </a:r>
          </a:p>
          <a:p>
            <a:pPr>
              <a:buNone/>
            </a:pPr>
            <a:r>
              <a:rPr lang="en-US" dirty="0" smtClean="0">
                <a:solidFill>
                  <a:srgbClr val="00B050"/>
                </a:solidFill>
              </a:rPr>
              <a:t>3. A.dot(B)</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pPr>
              <a:buNone/>
            </a:pPr>
            <a:r>
              <a:rPr lang="en-US" b="1" dirty="0" smtClean="0"/>
              <a:t>Compute the element-wise summation of two arrays</a:t>
            </a:r>
            <a:endParaRPr lang="en-US" dirty="0" smtClean="0"/>
          </a:p>
          <a:p>
            <a:r>
              <a:rPr lang="en-US" b="1" dirty="0" err="1" smtClean="0"/>
              <a:t>numpy.add</a:t>
            </a:r>
            <a:r>
              <a:rPr lang="en-US" b="1" dirty="0" smtClean="0"/>
              <a:t>()</a:t>
            </a:r>
            <a:endParaRPr lang="en-US" dirty="0" smtClean="0"/>
          </a:p>
          <a:p>
            <a:pPr>
              <a:buNone/>
            </a:pPr>
            <a:r>
              <a:rPr lang="en-US" dirty="0" smtClean="0"/>
              <a:t>	</a:t>
            </a:r>
            <a:r>
              <a:rPr lang="en-US" dirty="0" smtClean="0">
                <a:solidFill>
                  <a:srgbClr val="00B050"/>
                </a:solidFill>
              </a:rPr>
              <a:t>data1 = </a:t>
            </a:r>
            <a:r>
              <a:rPr lang="en-US" dirty="0" err="1" smtClean="0">
                <a:solidFill>
                  <a:srgbClr val="00B050"/>
                </a:solidFill>
              </a:rPr>
              <a:t>np.array</a:t>
            </a:r>
            <a:r>
              <a:rPr lang="en-US" dirty="0" smtClean="0">
                <a:solidFill>
                  <a:srgbClr val="00B050"/>
                </a:solidFill>
              </a:rPr>
              <a:t>([56, 21, 56, 10, 6, 24])</a:t>
            </a:r>
            <a:br>
              <a:rPr lang="en-US" dirty="0" smtClean="0">
                <a:solidFill>
                  <a:srgbClr val="00B050"/>
                </a:solidFill>
              </a:rPr>
            </a:br>
            <a:r>
              <a:rPr lang="en-US" dirty="0" smtClean="0">
                <a:solidFill>
                  <a:srgbClr val="00B050"/>
                </a:solidFill>
              </a:rPr>
              <a:t>data2 = </a:t>
            </a:r>
            <a:r>
              <a:rPr lang="en-US" dirty="0" err="1" smtClean="0">
                <a:solidFill>
                  <a:srgbClr val="00B050"/>
                </a:solidFill>
              </a:rPr>
              <a:t>np.array</a:t>
            </a:r>
            <a:r>
              <a:rPr lang="en-US" dirty="0" smtClean="0">
                <a:solidFill>
                  <a:srgbClr val="00B050"/>
                </a:solidFill>
              </a:rPr>
              <a:t>([2, 7, 8, 5, 3, 6])</a:t>
            </a:r>
          </a:p>
          <a:p>
            <a:pPr>
              <a:buNone/>
            </a:pPr>
            <a:r>
              <a:rPr lang="en-US" dirty="0" smtClean="0">
                <a:solidFill>
                  <a:srgbClr val="00B050"/>
                </a:solidFill>
              </a:rPr>
              <a:t>	</a:t>
            </a:r>
            <a:r>
              <a:rPr lang="en-US" dirty="0" err="1" smtClean="0">
                <a:solidFill>
                  <a:srgbClr val="00B050"/>
                </a:solidFill>
              </a:rPr>
              <a:t>np.add</a:t>
            </a:r>
            <a:r>
              <a:rPr lang="en-US" dirty="0" smtClean="0">
                <a:solidFill>
                  <a:srgbClr val="00B050"/>
                </a:solidFill>
              </a:rPr>
              <a:t>(data1, data2)</a:t>
            </a:r>
          </a:p>
          <a:p>
            <a:pPr>
              <a:buNone/>
            </a:pPr>
            <a:r>
              <a:rPr lang="en-US" b="1" dirty="0" smtClean="0"/>
              <a:t>+ Operator</a:t>
            </a:r>
          </a:p>
          <a:p>
            <a:pPr>
              <a:buNone/>
            </a:pPr>
            <a:r>
              <a:rPr lang="en-US" dirty="0" smtClean="0">
                <a:solidFill>
                  <a:srgbClr val="00B050"/>
                </a:solidFill>
              </a:rPr>
              <a:t>data1 + data2</a:t>
            </a:r>
          </a:p>
          <a:p>
            <a:pPr>
              <a:buNone/>
            </a:pPr>
            <a:endParaRPr lang="en-US" dirty="0" smtClean="0">
              <a:solidFill>
                <a:srgbClr val="00B050"/>
              </a:solidFill>
            </a:endParaRPr>
          </a:p>
          <a:p>
            <a:pPr>
              <a:buNone/>
            </a:pPr>
            <a:r>
              <a:rPr lang="en-US" b="1" dirty="0" smtClean="0"/>
              <a:t>Compute the element-wise subtraction of two arrays</a:t>
            </a:r>
            <a:endParaRPr lang="en-US" dirty="0" smtClean="0"/>
          </a:p>
          <a:p>
            <a:r>
              <a:rPr lang="en-US" b="1" dirty="0" err="1" smtClean="0"/>
              <a:t>numpy.subtract</a:t>
            </a:r>
            <a:r>
              <a:rPr lang="en-US" b="1" dirty="0" smtClean="0"/>
              <a:t>()</a:t>
            </a:r>
          </a:p>
          <a:p>
            <a:endParaRPr lang="en-US" b="1" dirty="0" smtClean="0"/>
          </a:p>
          <a:p>
            <a:pPr>
              <a:buNone/>
            </a:pPr>
            <a:r>
              <a:rPr lang="en-US" dirty="0" smtClean="0"/>
              <a:t>	</a:t>
            </a:r>
            <a:r>
              <a:rPr lang="en-US" dirty="0" smtClean="0">
                <a:solidFill>
                  <a:srgbClr val="00B050"/>
                </a:solidFill>
              </a:rPr>
              <a:t>data1 = </a:t>
            </a:r>
            <a:r>
              <a:rPr lang="en-US" dirty="0" err="1" smtClean="0">
                <a:solidFill>
                  <a:srgbClr val="00B050"/>
                </a:solidFill>
              </a:rPr>
              <a:t>np.array</a:t>
            </a:r>
            <a:r>
              <a:rPr lang="en-US" dirty="0" smtClean="0">
                <a:solidFill>
                  <a:srgbClr val="00B050"/>
                </a:solidFill>
              </a:rPr>
              <a:t>([56, 21, 56, 10, 6, 24])</a:t>
            </a:r>
            <a:br>
              <a:rPr lang="en-US" dirty="0" smtClean="0">
                <a:solidFill>
                  <a:srgbClr val="00B050"/>
                </a:solidFill>
              </a:rPr>
            </a:br>
            <a:r>
              <a:rPr lang="en-US" dirty="0" smtClean="0">
                <a:solidFill>
                  <a:srgbClr val="00B050"/>
                </a:solidFill>
              </a:rPr>
              <a:t>data2 = </a:t>
            </a:r>
            <a:r>
              <a:rPr lang="en-US" dirty="0" err="1" smtClean="0">
                <a:solidFill>
                  <a:srgbClr val="00B050"/>
                </a:solidFill>
              </a:rPr>
              <a:t>np.array</a:t>
            </a:r>
            <a:r>
              <a:rPr lang="en-US" dirty="0" smtClean="0">
                <a:solidFill>
                  <a:srgbClr val="00B050"/>
                </a:solidFill>
              </a:rPr>
              <a:t>([2, 7, 8, 5, 3, 6])</a:t>
            </a:r>
          </a:p>
          <a:p>
            <a:pPr>
              <a:buNone/>
            </a:pPr>
            <a:r>
              <a:rPr lang="en-US" dirty="0" smtClean="0">
                <a:solidFill>
                  <a:srgbClr val="00B050"/>
                </a:solidFill>
              </a:rPr>
              <a:t>	</a:t>
            </a:r>
            <a:r>
              <a:rPr lang="en-US" dirty="0" err="1" smtClean="0">
                <a:solidFill>
                  <a:srgbClr val="00B050"/>
                </a:solidFill>
              </a:rPr>
              <a:t>np.subtract</a:t>
            </a:r>
            <a:r>
              <a:rPr lang="en-US" dirty="0" smtClean="0">
                <a:solidFill>
                  <a:srgbClr val="00B050"/>
                </a:solidFill>
              </a:rPr>
              <a:t>(data1, data2)</a:t>
            </a:r>
          </a:p>
          <a:p>
            <a:pPr>
              <a:buNone/>
            </a:pPr>
            <a:endParaRPr lang="en-US" dirty="0">
              <a:solidFill>
                <a:srgbClr val="00B05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t>- Operator</a:t>
            </a:r>
          </a:p>
          <a:p>
            <a:r>
              <a:rPr lang="en-US" dirty="0" smtClean="0">
                <a:solidFill>
                  <a:srgbClr val="00B050"/>
                </a:solidFill>
              </a:rPr>
              <a:t>data1 - data2</a:t>
            </a:r>
          </a:p>
          <a:p>
            <a:pPr>
              <a:buNone/>
            </a:pPr>
            <a:r>
              <a:rPr lang="en-US" b="1" dirty="0" smtClean="0"/>
              <a:t>Compute the element-wise division of two arrays</a:t>
            </a:r>
            <a:endParaRPr lang="en-US" dirty="0" smtClean="0"/>
          </a:p>
          <a:p>
            <a:r>
              <a:rPr lang="en-US" b="1" dirty="0" err="1" smtClean="0"/>
              <a:t>numpy.divide</a:t>
            </a:r>
            <a:r>
              <a:rPr lang="en-US" b="1" dirty="0" smtClean="0"/>
              <a:t>()</a:t>
            </a:r>
            <a:endParaRPr lang="en-US" dirty="0" smtClean="0"/>
          </a:p>
          <a:p>
            <a:pPr>
              <a:buNone/>
            </a:pPr>
            <a:r>
              <a:rPr lang="en-US" dirty="0" smtClean="0"/>
              <a:t>	</a:t>
            </a:r>
            <a:r>
              <a:rPr lang="en-US" dirty="0" smtClean="0">
                <a:solidFill>
                  <a:srgbClr val="00B050"/>
                </a:solidFill>
              </a:rPr>
              <a:t>data1 = </a:t>
            </a:r>
            <a:r>
              <a:rPr lang="en-US" dirty="0" err="1" smtClean="0">
                <a:solidFill>
                  <a:srgbClr val="00B050"/>
                </a:solidFill>
              </a:rPr>
              <a:t>np.array</a:t>
            </a:r>
            <a:r>
              <a:rPr lang="en-US" dirty="0" smtClean="0">
                <a:solidFill>
                  <a:srgbClr val="00B050"/>
                </a:solidFill>
              </a:rPr>
              <a:t>([56, 21, 56, 10, 6, 24])</a:t>
            </a:r>
            <a:br>
              <a:rPr lang="en-US" dirty="0" smtClean="0">
                <a:solidFill>
                  <a:srgbClr val="00B050"/>
                </a:solidFill>
              </a:rPr>
            </a:br>
            <a:r>
              <a:rPr lang="en-US" dirty="0" smtClean="0">
                <a:solidFill>
                  <a:srgbClr val="00B050"/>
                </a:solidFill>
              </a:rPr>
              <a:t>data2 = </a:t>
            </a:r>
            <a:r>
              <a:rPr lang="en-US" dirty="0" err="1" smtClean="0">
                <a:solidFill>
                  <a:srgbClr val="00B050"/>
                </a:solidFill>
              </a:rPr>
              <a:t>np.array</a:t>
            </a:r>
            <a:r>
              <a:rPr lang="en-US" dirty="0" smtClean="0">
                <a:solidFill>
                  <a:srgbClr val="00B050"/>
                </a:solidFill>
              </a:rPr>
              <a:t>([2, 7, 8, 5, 3, 6])</a:t>
            </a:r>
          </a:p>
          <a:p>
            <a:pPr>
              <a:buNone/>
            </a:pPr>
            <a:r>
              <a:rPr lang="en-US" dirty="0" smtClean="0">
                <a:solidFill>
                  <a:srgbClr val="00B050"/>
                </a:solidFill>
              </a:rPr>
              <a:t>	</a:t>
            </a:r>
            <a:r>
              <a:rPr lang="en-US" dirty="0" err="1" smtClean="0">
                <a:solidFill>
                  <a:srgbClr val="00B050"/>
                </a:solidFill>
              </a:rPr>
              <a:t>np.divide</a:t>
            </a:r>
            <a:r>
              <a:rPr lang="en-US" dirty="0" smtClean="0">
                <a:solidFill>
                  <a:srgbClr val="00B050"/>
                </a:solidFill>
              </a:rPr>
              <a:t>(data1, data2)</a:t>
            </a:r>
          </a:p>
          <a:p>
            <a:pPr>
              <a:buNone/>
            </a:pPr>
            <a:r>
              <a:rPr lang="en-US" b="1" dirty="0" smtClean="0"/>
              <a:t>/ Operator</a:t>
            </a:r>
          </a:p>
          <a:p>
            <a:pPr>
              <a:buNone/>
            </a:pPr>
            <a:r>
              <a:rPr lang="en-US" dirty="0" smtClean="0">
                <a:solidFill>
                  <a:srgbClr val="00B050"/>
                </a:solidFill>
              </a:rPr>
              <a:t>data1 / data2</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172200"/>
          </a:xfrm>
        </p:spPr>
        <p:txBody>
          <a:bodyPr>
            <a:normAutofit lnSpcReduction="10000"/>
          </a:bodyPr>
          <a:lstStyle/>
          <a:p>
            <a:pPr>
              <a:buNone/>
            </a:pPr>
            <a:r>
              <a:rPr lang="en-US" b="1" dirty="0" smtClean="0"/>
              <a:t>Compute the element-wise </a:t>
            </a:r>
            <a:r>
              <a:rPr lang="en-US" b="1" dirty="0" err="1" smtClean="0"/>
              <a:t>multplication</a:t>
            </a:r>
            <a:r>
              <a:rPr lang="en-US" b="1" dirty="0" smtClean="0"/>
              <a:t> of two arrays</a:t>
            </a:r>
            <a:endParaRPr lang="en-US" dirty="0" smtClean="0"/>
          </a:p>
          <a:p>
            <a:r>
              <a:rPr lang="en-US" b="1" dirty="0" err="1" smtClean="0"/>
              <a:t>numpy.multiply</a:t>
            </a:r>
            <a:r>
              <a:rPr lang="en-US" b="1" dirty="0" smtClean="0"/>
              <a:t>()</a:t>
            </a:r>
            <a:endParaRPr lang="en-US" dirty="0" smtClean="0"/>
          </a:p>
          <a:p>
            <a:pPr>
              <a:buNone/>
            </a:pPr>
            <a:r>
              <a:rPr lang="en-US" dirty="0" smtClean="0"/>
              <a:t>	</a:t>
            </a:r>
            <a:r>
              <a:rPr lang="en-US" dirty="0" smtClean="0">
                <a:solidFill>
                  <a:srgbClr val="00B050"/>
                </a:solidFill>
              </a:rPr>
              <a:t>data1 = </a:t>
            </a:r>
            <a:r>
              <a:rPr lang="en-US" dirty="0" err="1" smtClean="0">
                <a:solidFill>
                  <a:srgbClr val="00B050"/>
                </a:solidFill>
              </a:rPr>
              <a:t>np.array</a:t>
            </a:r>
            <a:r>
              <a:rPr lang="en-US" dirty="0" smtClean="0">
                <a:solidFill>
                  <a:srgbClr val="00B050"/>
                </a:solidFill>
              </a:rPr>
              <a:t>([56, 21, 56, 10, 6, 24])</a:t>
            </a:r>
            <a:br>
              <a:rPr lang="en-US" dirty="0" smtClean="0">
                <a:solidFill>
                  <a:srgbClr val="00B050"/>
                </a:solidFill>
              </a:rPr>
            </a:br>
            <a:r>
              <a:rPr lang="en-US" dirty="0" smtClean="0">
                <a:solidFill>
                  <a:srgbClr val="00B050"/>
                </a:solidFill>
              </a:rPr>
              <a:t>data2 = </a:t>
            </a:r>
            <a:r>
              <a:rPr lang="en-US" dirty="0" err="1" smtClean="0">
                <a:solidFill>
                  <a:srgbClr val="00B050"/>
                </a:solidFill>
              </a:rPr>
              <a:t>np.array</a:t>
            </a:r>
            <a:r>
              <a:rPr lang="en-US" dirty="0" smtClean="0">
                <a:solidFill>
                  <a:srgbClr val="00B050"/>
                </a:solidFill>
              </a:rPr>
              <a:t>([2, 7, 8, 5, 3, 6])</a:t>
            </a:r>
          </a:p>
          <a:p>
            <a:pPr>
              <a:buNone/>
            </a:pPr>
            <a:r>
              <a:rPr lang="en-US" dirty="0" smtClean="0">
                <a:solidFill>
                  <a:srgbClr val="00B050"/>
                </a:solidFill>
              </a:rPr>
              <a:t>	</a:t>
            </a:r>
            <a:r>
              <a:rPr lang="en-US" dirty="0" err="1" smtClean="0">
                <a:solidFill>
                  <a:srgbClr val="00B050"/>
                </a:solidFill>
              </a:rPr>
              <a:t>np.multiply</a:t>
            </a:r>
            <a:r>
              <a:rPr lang="en-US" dirty="0" smtClean="0">
                <a:solidFill>
                  <a:srgbClr val="00B050"/>
                </a:solidFill>
              </a:rPr>
              <a:t>(data1, data2)</a:t>
            </a:r>
          </a:p>
          <a:p>
            <a:pPr>
              <a:buNone/>
            </a:pPr>
            <a:r>
              <a:rPr lang="en-US" b="1" dirty="0" smtClean="0"/>
              <a:t>*Operator</a:t>
            </a:r>
          </a:p>
          <a:p>
            <a:pPr>
              <a:buNone/>
            </a:pPr>
            <a:r>
              <a:rPr lang="en-US" dirty="0" smtClean="0">
                <a:solidFill>
                  <a:srgbClr val="00B050"/>
                </a:solidFill>
              </a:rPr>
              <a:t>data1 * data2</a:t>
            </a:r>
          </a:p>
          <a:p>
            <a:pPr>
              <a:buNone/>
            </a:pPr>
            <a:r>
              <a:rPr lang="en-US" b="1" dirty="0" smtClean="0"/>
              <a:t>	Logical operators</a:t>
            </a:r>
          </a:p>
          <a:p>
            <a:r>
              <a:rPr lang="en-US" dirty="0" err="1" smtClean="0"/>
              <a:t>NumPy</a:t>
            </a:r>
            <a:r>
              <a:rPr lang="en-US" dirty="0" smtClean="0"/>
              <a:t> array also supports all the logical operators that allow you to easily compare the array element.</a:t>
            </a:r>
          </a:p>
          <a:p>
            <a:pPr>
              <a:buNone/>
            </a:pPr>
            <a:endParaRPr lang="en-US"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324600"/>
          </a:xfrm>
        </p:spPr>
        <p:txBody>
          <a:bodyPr>
            <a:normAutofit fontScale="85000" lnSpcReduction="20000"/>
          </a:bodyPr>
          <a:lstStyle/>
          <a:p>
            <a:r>
              <a:rPr lang="en-US" dirty="0" smtClean="0"/>
              <a:t>data1 = </a:t>
            </a:r>
            <a:r>
              <a:rPr lang="en-US" dirty="0" err="1" smtClean="0"/>
              <a:t>np.array</a:t>
            </a:r>
            <a:r>
              <a:rPr lang="en-US" dirty="0" smtClean="0"/>
              <a:t>([56, 21, 56, 10, 6, 24])</a:t>
            </a:r>
            <a:br>
              <a:rPr lang="en-US" dirty="0" smtClean="0"/>
            </a:br>
            <a:r>
              <a:rPr lang="en-US" dirty="0" smtClean="0"/>
              <a:t>data2 = </a:t>
            </a:r>
            <a:r>
              <a:rPr lang="en-US" dirty="0" err="1" smtClean="0"/>
              <a:t>np.array</a:t>
            </a:r>
            <a:r>
              <a:rPr lang="en-US" dirty="0" smtClean="0"/>
              <a:t>([2, 11, 8, 5, 3, 6])</a:t>
            </a:r>
          </a:p>
          <a:p>
            <a:r>
              <a:rPr lang="en-US" dirty="0" smtClean="0">
                <a:solidFill>
                  <a:srgbClr val="00B050"/>
                </a:solidFill>
              </a:rPr>
              <a:t>data1 &gt; data2</a:t>
            </a:r>
          </a:p>
          <a:p>
            <a:r>
              <a:rPr lang="en-US" dirty="0" smtClean="0"/>
              <a:t> # You can use &gt; &lt; &gt;= &lt;= != ==</a:t>
            </a:r>
          </a:p>
          <a:p>
            <a:pPr>
              <a:buNone/>
            </a:pPr>
            <a:r>
              <a:rPr lang="en-US" dirty="0" smtClean="0">
                <a:solidFill>
                  <a:srgbClr val="00B050"/>
                </a:solidFill>
              </a:rPr>
              <a:t/>
            </a:r>
            <a:br>
              <a:rPr lang="en-US" dirty="0" smtClean="0">
                <a:solidFill>
                  <a:srgbClr val="00B050"/>
                </a:solidFill>
              </a:rPr>
            </a:br>
            <a:endParaRPr lang="en-US" dirty="0" smtClean="0">
              <a:solidFill>
                <a:srgbClr val="00B050"/>
              </a:solidFill>
            </a:endParaRPr>
          </a:p>
          <a:p>
            <a:pPr>
              <a:buNone/>
            </a:pPr>
            <a:r>
              <a:rPr lang="en-US" dirty="0" smtClean="0">
                <a:solidFill>
                  <a:srgbClr val="00B050"/>
                </a:solidFill>
              </a:rPr>
              <a:t>a = </a:t>
            </a:r>
            <a:r>
              <a:rPr lang="en-US" dirty="0" err="1" smtClean="0">
                <a:solidFill>
                  <a:srgbClr val="00B050"/>
                </a:solidFill>
              </a:rPr>
              <a:t>np.zeros</a:t>
            </a:r>
            <a:r>
              <a:rPr lang="en-US" dirty="0" smtClean="0">
                <a:solidFill>
                  <a:srgbClr val="00B050"/>
                </a:solidFill>
              </a:rPr>
              <a:t>((100, 100)) </a:t>
            </a:r>
          </a:p>
          <a:p>
            <a:pPr>
              <a:buNone/>
            </a:pPr>
            <a:r>
              <a:rPr lang="en-US" b="1" dirty="0" smtClean="0">
                <a:solidFill>
                  <a:srgbClr val="00B050"/>
                </a:solidFill>
              </a:rPr>
              <a:t> </a:t>
            </a:r>
            <a:r>
              <a:rPr lang="en-US" dirty="0" err="1" smtClean="0">
                <a:solidFill>
                  <a:srgbClr val="00B050"/>
                </a:solidFill>
              </a:rPr>
              <a:t>np.any</a:t>
            </a:r>
            <a:r>
              <a:rPr lang="en-US" dirty="0" smtClean="0">
                <a:solidFill>
                  <a:srgbClr val="00B050"/>
                </a:solidFill>
              </a:rPr>
              <a:t>(a != 0) </a:t>
            </a:r>
          </a:p>
          <a:p>
            <a:pPr>
              <a:buNone/>
            </a:pPr>
            <a:r>
              <a:rPr lang="en-US" b="1" dirty="0" smtClean="0">
                <a:solidFill>
                  <a:srgbClr val="00B050"/>
                </a:solidFill>
              </a:rPr>
              <a:t> </a:t>
            </a:r>
            <a:r>
              <a:rPr lang="en-US" dirty="0" err="1" smtClean="0">
                <a:solidFill>
                  <a:srgbClr val="00B050"/>
                </a:solidFill>
              </a:rPr>
              <a:t>np.all</a:t>
            </a:r>
            <a:r>
              <a:rPr lang="en-US" dirty="0" smtClean="0">
                <a:solidFill>
                  <a:srgbClr val="00B050"/>
                </a:solidFill>
              </a:rPr>
              <a:t>(a == a) </a:t>
            </a:r>
          </a:p>
          <a:p>
            <a:pPr>
              <a:buNone/>
            </a:pPr>
            <a:r>
              <a:rPr lang="en-US" b="1" dirty="0" smtClean="0">
                <a:solidFill>
                  <a:srgbClr val="00B050"/>
                </a:solidFill>
              </a:rPr>
              <a:t> </a:t>
            </a:r>
            <a:r>
              <a:rPr lang="en-US" dirty="0" smtClean="0">
                <a:solidFill>
                  <a:srgbClr val="00B050"/>
                </a:solidFill>
              </a:rPr>
              <a:t>a = </a:t>
            </a:r>
            <a:r>
              <a:rPr lang="en-US" dirty="0" err="1" smtClean="0">
                <a:solidFill>
                  <a:srgbClr val="00B050"/>
                </a:solidFill>
              </a:rPr>
              <a:t>np.array</a:t>
            </a:r>
            <a:r>
              <a:rPr lang="en-US" dirty="0" smtClean="0">
                <a:solidFill>
                  <a:srgbClr val="00B050"/>
                </a:solidFill>
              </a:rPr>
              <a:t>([1, 2, 3, 2]) </a:t>
            </a:r>
          </a:p>
          <a:p>
            <a:pPr>
              <a:buNone/>
            </a:pPr>
            <a:r>
              <a:rPr lang="en-US" dirty="0" smtClean="0">
                <a:solidFill>
                  <a:srgbClr val="00B050"/>
                </a:solidFill>
              </a:rPr>
              <a:t>b = </a:t>
            </a:r>
            <a:r>
              <a:rPr lang="en-US" dirty="0" err="1" smtClean="0">
                <a:solidFill>
                  <a:srgbClr val="00B050"/>
                </a:solidFill>
              </a:rPr>
              <a:t>np.array</a:t>
            </a:r>
            <a:r>
              <a:rPr lang="en-US" dirty="0" smtClean="0">
                <a:solidFill>
                  <a:srgbClr val="00B050"/>
                </a:solidFill>
              </a:rPr>
              <a:t>([2, 2, 3, 2]) </a:t>
            </a:r>
          </a:p>
          <a:p>
            <a:pPr>
              <a:buNone/>
            </a:pPr>
            <a:r>
              <a:rPr lang="en-US" b="1" dirty="0" smtClean="0">
                <a:solidFill>
                  <a:srgbClr val="00B050"/>
                </a:solidFill>
              </a:rPr>
              <a:t> </a:t>
            </a:r>
            <a:r>
              <a:rPr lang="en-US" dirty="0" smtClean="0">
                <a:solidFill>
                  <a:srgbClr val="00B050"/>
                </a:solidFill>
              </a:rPr>
              <a:t>c = </a:t>
            </a:r>
            <a:r>
              <a:rPr lang="en-US" dirty="0" err="1" smtClean="0">
                <a:solidFill>
                  <a:srgbClr val="00B050"/>
                </a:solidFill>
              </a:rPr>
              <a:t>np.array</a:t>
            </a:r>
            <a:r>
              <a:rPr lang="en-US" dirty="0" smtClean="0">
                <a:solidFill>
                  <a:srgbClr val="00B050"/>
                </a:solidFill>
              </a:rPr>
              <a:t>([6, 4, 4, 5]) </a:t>
            </a:r>
          </a:p>
          <a:p>
            <a:pPr>
              <a:buNone/>
            </a:pPr>
            <a:r>
              <a:rPr lang="en-US" b="1" dirty="0" smtClean="0">
                <a:solidFill>
                  <a:srgbClr val="00B050"/>
                </a:solidFill>
              </a:rPr>
              <a:t> </a:t>
            </a:r>
            <a:r>
              <a:rPr lang="en-US" dirty="0" smtClean="0">
                <a:solidFill>
                  <a:srgbClr val="00B050"/>
                </a:solidFill>
              </a:rPr>
              <a:t>((a &lt;= b) &amp; (b &lt;= c)).all() </a:t>
            </a:r>
          </a:p>
          <a:p>
            <a:pPr>
              <a:buNone/>
            </a:pPr>
            <a:r>
              <a:rPr lang="en-US" dirty="0" smtClean="0"/>
              <a:t/>
            </a:r>
            <a:br>
              <a:rPr lang="en-US" dirty="0" smtClean="0"/>
            </a:br>
            <a:endParaRPr lang="en-US" dirty="0">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err="1" smtClean="0"/>
              <a:t>NumPy</a:t>
            </a:r>
            <a:r>
              <a:rPr lang="en-US" dirty="0" smtClean="0"/>
              <a:t> is a Python package. It stands for </a:t>
            </a:r>
            <a:r>
              <a:rPr lang="en-US" b="1" dirty="0" smtClean="0">
                <a:solidFill>
                  <a:srgbClr val="FF0000"/>
                </a:solidFill>
              </a:rPr>
              <a:t>'Numerical Python</a:t>
            </a:r>
            <a:r>
              <a:rPr lang="en-US" dirty="0" smtClean="0"/>
              <a:t>'. It is a library consisting of multidimensional array objects and a collection of routines for processing of array.</a:t>
            </a:r>
          </a:p>
          <a:p>
            <a:pPr algn="just">
              <a:buNone/>
            </a:pPr>
            <a:r>
              <a:rPr lang="en-US" b="1" dirty="0" smtClean="0"/>
              <a:t>Using </a:t>
            </a:r>
            <a:r>
              <a:rPr lang="en-US" b="1" dirty="0" err="1" smtClean="0"/>
              <a:t>NumPy</a:t>
            </a:r>
            <a:r>
              <a:rPr lang="en-US" b="1" dirty="0" smtClean="0"/>
              <a:t>, a developer can perform the following operations: </a:t>
            </a:r>
          </a:p>
          <a:p>
            <a:pPr algn="just"/>
            <a:r>
              <a:rPr lang="en-US" dirty="0" smtClean="0"/>
              <a:t>Mathematical and logical operations on arrays.</a:t>
            </a:r>
          </a:p>
          <a:p>
            <a:pPr algn="just"/>
            <a:r>
              <a:rPr lang="en-US" dirty="0" smtClean="0"/>
              <a:t>Fourier transforms and routines for shape manipulation.</a:t>
            </a:r>
          </a:p>
          <a:p>
            <a:pPr algn="just"/>
            <a:r>
              <a:rPr lang="en-US" dirty="0" smtClean="0"/>
              <a:t>Operations related to linear algebra. </a:t>
            </a:r>
            <a:r>
              <a:rPr lang="en-US" dirty="0" err="1" smtClean="0"/>
              <a:t>NumPy</a:t>
            </a:r>
            <a:r>
              <a:rPr lang="en-US" dirty="0" smtClean="0"/>
              <a:t> has in-built functions for linear algebra and random number generation.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19800"/>
          </a:xfrm>
        </p:spPr>
        <p:txBody>
          <a:bodyPr>
            <a:normAutofit fontScale="92500" lnSpcReduction="20000"/>
          </a:bodyPr>
          <a:lstStyle/>
          <a:p>
            <a:pPr marL="514350" indent="-514350">
              <a:buFont typeface="+mj-lt"/>
              <a:buAutoNum type="arabicPeriod"/>
            </a:pPr>
            <a:r>
              <a:rPr lang="en-US" b="1" dirty="0" smtClean="0"/>
              <a:t>np.sum(m)</a:t>
            </a:r>
            <a:r>
              <a:rPr lang="en-US" dirty="0" smtClean="0"/>
              <a:t>: Used to find out the </a:t>
            </a:r>
            <a:r>
              <a:rPr lang="en-US" b="1" dirty="0" smtClean="0"/>
              <a:t>sum</a:t>
            </a:r>
            <a:r>
              <a:rPr lang="en-US" dirty="0" smtClean="0"/>
              <a:t> of the given array.</a:t>
            </a:r>
          </a:p>
          <a:p>
            <a:pPr marL="514350" indent="-514350">
              <a:buFont typeface="+mj-lt"/>
              <a:buAutoNum type="arabicPeriod"/>
            </a:pPr>
            <a:r>
              <a:rPr lang="en-US" b="1" dirty="0" err="1" smtClean="0"/>
              <a:t>np.prod</a:t>
            </a:r>
            <a:r>
              <a:rPr lang="en-US" b="1" dirty="0" smtClean="0"/>
              <a:t>(m)</a:t>
            </a:r>
            <a:r>
              <a:rPr lang="en-US" dirty="0" smtClean="0"/>
              <a:t>: Used to find out the </a:t>
            </a:r>
            <a:r>
              <a:rPr lang="en-US" b="1" dirty="0" smtClean="0"/>
              <a:t>product(multiplication)</a:t>
            </a:r>
            <a:r>
              <a:rPr lang="en-US" dirty="0" smtClean="0"/>
              <a:t> of the values of m.</a:t>
            </a:r>
          </a:p>
          <a:p>
            <a:pPr marL="514350" indent="-514350">
              <a:buFont typeface="+mj-lt"/>
              <a:buAutoNum type="arabicPeriod"/>
            </a:pPr>
            <a:r>
              <a:rPr lang="en-US" b="1" dirty="0" err="1" smtClean="0"/>
              <a:t>np.mean</a:t>
            </a:r>
            <a:r>
              <a:rPr lang="en-US" b="1" dirty="0" smtClean="0"/>
              <a:t>(m)</a:t>
            </a:r>
            <a:r>
              <a:rPr lang="en-US" dirty="0" smtClean="0"/>
              <a:t>: It returns the </a:t>
            </a:r>
            <a:r>
              <a:rPr lang="en-US" b="1" dirty="0" smtClean="0"/>
              <a:t>mean</a:t>
            </a:r>
            <a:r>
              <a:rPr lang="en-US" dirty="0" smtClean="0"/>
              <a:t> of the input array m.</a:t>
            </a:r>
          </a:p>
          <a:p>
            <a:pPr marL="514350" indent="-514350">
              <a:buFont typeface="+mj-lt"/>
              <a:buAutoNum type="arabicPeriod"/>
            </a:pPr>
            <a:r>
              <a:rPr lang="en-US" b="1" dirty="0" smtClean="0"/>
              <a:t>np.std(m)</a:t>
            </a:r>
            <a:r>
              <a:rPr lang="en-US" dirty="0" smtClean="0"/>
              <a:t>: It returns the </a:t>
            </a:r>
            <a:r>
              <a:rPr lang="en-US" b="1" dirty="0" smtClean="0"/>
              <a:t>standard deviation</a:t>
            </a:r>
            <a:r>
              <a:rPr lang="en-US" dirty="0" smtClean="0"/>
              <a:t> of the given input array m.</a:t>
            </a:r>
          </a:p>
          <a:p>
            <a:pPr marL="514350" indent="-514350">
              <a:buFont typeface="+mj-lt"/>
              <a:buAutoNum type="arabicPeriod"/>
            </a:pPr>
            <a:r>
              <a:rPr lang="en-US" b="1" dirty="0" smtClean="0"/>
              <a:t>np.var(m)</a:t>
            </a:r>
            <a:r>
              <a:rPr lang="en-US" dirty="0" smtClean="0"/>
              <a:t>: Used to find out the </a:t>
            </a:r>
            <a:r>
              <a:rPr lang="en-US" b="1" dirty="0" smtClean="0"/>
              <a:t>variance</a:t>
            </a:r>
            <a:r>
              <a:rPr lang="en-US" dirty="0" smtClean="0"/>
              <a:t> of the data given in the form of array m.</a:t>
            </a:r>
          </a:p>
          <a:p>
            <a:pPr marL="514350" indent="-514350">
              <a:buFont typeface="+mj-lt"/>
              <a:buAutoNum type="arabicPeriod"/>
            </a:pPr>
            <a:r>
              <a:rPr lang="en-US" b="1" dirty="0" smtClean="0"/>
              <a:t>np.min(m)</a:t>
            </a:r>
            <a:r>
              <a:rPr lang="en-US" dirty="0" smtClean="0"/>
              <a:t>: It returns the </a:t>
            </a:r>
            <a:r>
              <a:rPr lang="en-US" b="1" dirty="0" smtClean="0"/>
              <a:t>minimum value</a:t>
            </a:r>
            <a:r>
              <a:rPr lang="en-US" dirty="0" smtClean="0"/>
              <a:t> among the elements of the given array m.</a:t>
            </a:r>
          </a:p>
          <a:p>
            <a:pPr marL="514350" indent="-514350">
              <a:buFont typeface="+mj-lt"/>
              <a:buAutoNum type="arabicPeriod"/>
            </a:pPr>
            <a:r>
              <a:rPr lang="en-US" b="1" dirty="0" smtClean="0"/>
              <a:t>np.max(m)</a:t>
            </a:r>
            <a:r>
              <a:rPr lang="en-US" dirty="0" smtClean="0"/>
              <a:t>: It returns the </a:t>
            </a:r>
            <a:r>
              <a:rPr lang="en-US" b="1" dirty="0" smtClean="0"/>
              <a:t>maximum value</a:t>
            </a:r>
            <a:r>
              <a:rPr lang="en-US" dirty="0" smtClean="0"/>
              <a:t> among the elements of the given array m.</a:t>
            </a:r>
          </a:p>
          <a:p>
            <a:endParaRPr lang="en-US" dirty="0"/>
          </a:p>
        </p:txBody>
      </p:sp>
      <p:sp>
        <p:nvSpPr>
          <p:cNvPr id="4" name="Rectangle 3"/>
          <p:cNvSpPr/>
          <p:nvPr/>
        </p:nvSpPr>
        <p:spPr>
          <a:xfrm>
            <a:off x="0" y="0"/>
            <a:ext cx="8686800" cy="584775"/>
          </a:xfrm>
          <a:prstGeom prst="rect">
            <a:avLst/>
          </a:prstGeom>
        </p:spPr>
        <p:txBody>
          <a:bodyPr wrap="square">
            <a:spAutoFit/>
          </a:bodyPr>
          <a:lstStyle/>
          <a:p>
            <a:r>
              <a:rPr lang="en-US" sz="3200" b="1" dirty="0" smtClean="0"/>
              <a:t>Aggregate and Statistical Functions in Numpy</a:t>
            </a:r>
            <a:endParaRPr lang="en-US"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marL="514350" indent="-514350">
              <a:buNone/>
            </a:pPr>
            <a:r>
              <a:rPr lang="en-US" b="1" dirty="0" smtClean="0"/>
              <a:t>8. </a:t>
            </a:r>
            <a:r>
              <a:rPr lang="en-US" b="1" dirty="0" err="1" smtClean="0"/>
              <a:t>np.argmin</a:t>
            </a:r>
            <a:r>
              <a:rPr lang="en-US" b="1" dirty="0" smtClean="0"/>
              <a:t>(m)</a:t>
            </a:r>
            <a:r>
              <a:rPr lang="en-US" dirty="0" smtClean="0"/>
              <a:t>: It returns the </a:t>
            </a:r>
            <a:r>
              <a:rPr lang="en-US" b="1" dirty="0" smtClean="0"/>
              <a:t>index of the minimum value</a:t>
            </a:r>
            <a:r>
              <a:rPr lang="en-US" dirty="0" smtClean="0"/>
              <a:t> among the elements of the array m.</a:t>
            </a:r>
          </a:p>
          <a:p>
            <a:pPr marL="514350" indent="-514350">
              <a:buNone/>
            </a:pPr>
            <a:r>
              <a:rPr lang="en-US" b="1" dirty="0" smtClean="0"/>
              <a:t>9. </a:t>
            </a:r>
            <a:r>
              <a:rPr lang="en-US" b="1" dirty="0" err="1" smtClean="0"/>
              <a:t>np.argmax</a:t>
            </a:r>
            <a:r>
              <a:rPr lang="en-US" b="1" dirty="0" smtClean="0"/>
              <a:t>(m)</a:t>
            </a:r>
            <a:r>
              <a:rPr lang="en-US" dirty="0" smtClean="0"/>
              <a:t>: It returns the</a:t>
            </a:r>
            <a:r>
              <a:rPr lang="en-US" b="1" dirty="0" smtClean="0"/>
              <a:t> index of the maximum value</a:t>
            </a:r>
            <a:r>
              <a:rPr lang="en-US" dirty="0" smtClean="0"/>
              <a:t> among the elements of the array m.</a:t>
            </a:r>
          </a:p>
          <a:p>
            <a:pPr marL="514350" indent="-514350">
              <a:buNone/>
            </a:pPr>
            <a:r>
              <a:rPr lang="en-US" b="1" dirty="0" smtClean="0"/>
              <a:t>10. </a:t>
            </a:r>
            <a:r>
              <a:rPr lang="en-US" b="1" dirty="0" err="1" smtClean="0"/>
              <a:t>np.median</a:t>
            </a:r>
            <a:r>
              <a:rPr lang="en-US" b="1" dirty="0" smtClean="0"/>
              <a:t>(m)</a:t>
            </a:r>
            <a:r>
              <a:rPr lang="en-US" dirty="0" smtClean="0"/>
              <a:t>: It returns the </a:t>
            </a:r>
            <a:r>
              <a:rPr lang="en-US" b="1" dirty="0" smtClean="0"/>
              <a:t>median</a:t>
            </a:r>
            <a:r>
              <a:rPr lang="en-US" dirty="0" smtClean="0"/>
              <a:t> of the elements of the array m.</a:t>
            </a:r>
          </a:p>
          <a:p>
            <a:pPr>
              <a:buNone/>
            </a:pPr>
            <a:endParaRPr lang="en-US" dirty="0" smtClean="0">
              <a:solidFill>
                <a:srgbClr val="00B050"/>
              </a:solidFill>
            </a:endParaRPr>
          </a:p>
          <a:p>
            <a:pPr>
              <a:buNone/>
            </a:pPr>
            <a:r>
              <a:rPr lang="en-US" dirty="0" smtClean="0">
                <a:solidFill>
                  <a:srgbClr val="00B050"/>
                </a:solidFill>
              </a:rPr>
              <a:t>x = </a:t>
            </a:r>
            <a:r>
              <a:rPr lang="en-US" dirty="0" err="1" smtClean="0">
                <a:solidFill>
                  <a:srgbClr val="00B050"/>
                </a:solidFill>
              </a:rPr>
              <a:t>np.array</a:t>
            </a:r>
            <a:r>
              <a:rPr lang="en-US" dirty="0" smtClean="0">
                <a:solidFill>
                  <a:srgbClr val="00B050"/>
                </a:solidFill>
              </a:rPr>
              <a:t>([1, 3, 2]) </a:t>
            </a:r>
          </a:p>
          <a:p>
            <a:pPr>
              <a:buNone/>
            </a:pPr>
            <a:r>
              <a:rPr lang="en-US" b="1" dirty="0" smtClean="0">
                <a:solidFill>
                  <a:srgbClr val="00B050"/>
                </a:solidFill>
              </a:rPr>
              <a:t> </a:t>
            </a:r>
            <a:r>
              <a:rPr lang="en-US" dirty="0" smtClean="0">
                <a:solidFill>
                  <a:srgbClr val="00B050"/>
                </a:solidFill>
              </a:rPr>
              <a:t>x.min() </a:t>
            </a:r>
          </a:p>
          <a:p>
            <a:pPr>
              <a:buNone/>
            </a:pPr>
            <a:r>
              <a:rPr lang="en-US" b="1" dirty="0" smtClean="0">
                <a:solidFill>
                  <a:srgbClr val="00B050"/>
                </a:solidFill>
              </a:rPr>
              <a:t> </a:t>
            </a:r>
            <a:r>
              <a:rPr lang="en-US" dirty="0" smtClean="0">
                <a:solidFill>
                  <a:srgbClr val="00B050"/>
                </a:solidFill>
              </a:rPr>
              <a:t>x.max() </a:t>
            </a:r>
          </a:p>
          <a:p>
            <a:pPr>
              <a:buNone/>
            </a:pPr>
            <a:r>
              <a:rPr lang="en-US" b="1" dirty="0" smtClean="0">
                <a:solidFill>
                  <a:srgbClr val="00B050"/>
                </a:solidFill>
              </a:rPr>
              <a:t> </a:t>
            </a:r>
            <a:r>
              <a:rPr lang="en-US" dirty="0" err="1" smtClean="0">
                <a:solidFill>
                  <a:srgbClr val="00B050"/>
                </a:solidFill>
              </a:rPr>
              <a:t>x.argmin</a:t>
            </a:r>
            <a:r>
              <a:rPr lang="en-US" dirty="0" smtClean="0">
                <a:solidFill>
                  <a:srgbClr val="00B050"/>
                </a:solidFill>
              </a:rPr>
              <a:t>() </a:t>
            </a:r>
            <a:r>
              <a:rPr lang="en-US" i="1" dirty="0" smtClean="0">
                <a:solidFill>
                  <a:srgbClr val="FF0000"/>
                </a:solidFill>
              </a:rPr>
              <a:t># index of minimum</a:t>
            </a:r>
            <a:r>
              <a:rPr lang="en-US" dirty="0" smtClean="0">
                <a:solidFill>
                  <a:srgbClr val="FF0000"/>
                </a:solidFill>
              </a:rPr>
              <a:t> </a:t>
            </a:r>
          </a:p>
          <a:p>
            <a:pPr>
              <a:buNone/>
            </a:pPr>
            <a:r>
              <a:rPr lang="en-US" dirty="0" err="1" smtClean="0">
                <a:solidFill>
                  <a:srgbClr val="00B050"/>
                </a:solidFill>
              </a:rPr>
              <a:t>x.argmax</a:t>
            </a:r>
            <a:r>
              <a:rPr lang="en-US" dirty="0" smtClean="0">
                <a:solidFill>
                  <a:srgbClr val="00B050"/>
                </a:solidFill>
              </a:rPr>
              <a:t>() </a:t>
            </a:r>
            <a:r>
              <a:rPr lang="en-US" i="1" dirty="0" smtClean="0">
                <a:solidFill>
                  <a:srgbClr val="FF0000"/>
                </a:solidFill>
              </a:rPr>
              <a:t># index of maximum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a:buNone/>
            </a:pPr>
            <a:r>
              <a:rPr lang="en-US" dirty="0" smtClean="0">
                <a:solidFill>
                  <a:srgbClr val="00B050"/>
                </a:solidFill>
              </a:rPr>
              <a:t>x = </a:t>
            </a:r>
            <a:r>
              <a:rPr lang="en-US" dirty="0" err="1" smtClean="0">
                <a:solidFill>
                  <a:srgbClr val="00B050"/>
                </a:solidFill>
              </a:rPr>
              <a:t>np.array</a:t>
            </a:r>
            <a:r>
              <a:rPr lang="en-US" dirty="0" smtClean="0">
                <a:solidFill>
                  <a:srgbClr val="00B050"/>
                </a:solidFill>
              </a:rPr>
              <a:t>([1, 2, 3, 1]) </a:t>
            </a:r>
          </a:p>
          <a:p>
            <a:pPr>
              <a:buNone/>
            </a:pPr>
            <a:r>
              <a:rPr lang="en-US" dirty="0" smtClean="0">
                <a:solidFill>
                  <a:srgbClr val="00B050"/>
                </a:solidFill>
              </a:rPr>
              <a:t>y = </a:t>
            </a:r>
            <a:r>
              <a:rPr lang="en-US" dirty="0" err="1" smtClean="0">
                <a:solidFill>
                  <a:srgbClr val="00B050"/>
                </a:solidFill>
              </a:rPr>
              <a:t>np.array</a:t>
            </a:r>
            <a:r>
              <a:rPr lang="en-US" dirty="0" smtClean="0">
                <a:solidFill>
                  <a:srgbClr val="00B050"/>
                </a:solidFill>
              </a:rPr>
              <a:t>([[1, 2, 3], [5, 6, 1]]) </a:t>
            </a:r>
          </a:p>
          <a:p>
            <a:pPr>
              <a:buNone/>
            </a:pPr>
            <a:r>
              <a:rPr lang="en-US" dirty="0" err="1" smtClean="0">
                <a:solidFill>
                  <a:srgbClr val="00B050"/>
                </a:solidFill>
              </a:rPr>
              <a:t>x.mean</a:t>
            </a:r>
            <a:r>
              <a:rPr lang="en-US" dirty="0" smtClean="0">
                <a:solidFill>
                  <a:srgbClr val="00B050"/>
                </a:solidFill>
              </a:rPr>
              <a:t>() </a:t>
            </a:r>
          </a:p>
          <a:p>
            <a:pPr>
              <a:buNone/>
            </a:pPr>
            <a:r>
              <a:rPr lang="en-US" dirty="0" err="1" smtClean="0">
                <a:solidFill>
                  <a:srgbClr val="00B050"/>
                </a:solidFill>
              </a:rPr>
              <a:t>np.median</a:t>
            </a:r>
            <a:r>
              <a:rPr lang="en-US" dirty="0" smtClean="0">
                <a:solidFill>
                  <a:srgbClr val="00B050"/>
                </a:solidFill>
              </a:rPr>
              <a:t>(x)</a:t>
            </a:r>
          </a:p>
          <a:p>
            <a:pPr>
              <a:buNone/>
            </a:pPr>
            <a:r>
              <a:rPr lang="en-US" dirty="0" smtClean="0"/>
              <a:t>Universal Functions</a:t>
            </a:r>
          </a:p>
          <a:p>
            <a:pPr>
              <a:buNone/>
            </a:pPr>
            <a:r>
              <a:rPr lang="en-US" dirty="0" smtClean="0">
                <a:solidFill>
                  <a:srgbClr val="00B050"/>
                </a:solidFill>
              </a:rPr>
              <a:t>B = </a:t>
            </a:r>
            <a:r>
              <a:rPr lang="en-US" dirty="0" err="1" smtClean="0">
                <a:solidFill>
                  <a:srgbClr val="00B050"/>
                </a:solidFill>
              </a:rPr>
              <a:t>np.arange</a:t>
            </a:r>
            <a:r>
              <a:rPr lang="en-US" dirty="0" smtClean="0">
                <a:solidFill>
                  <a:srgbClr val="00B050"/>
                </a:solidFill>
              </a:rPr>
              <a:t>(3) </a:t>
            </a:r>
          </a:p>
          <a:p>
            <a:pPr>
              <a:buNone/>
            </a:pPr>
            <a:r>
              <a:rPr lang="en-US" dirty="0" smtClean="0">
                <a:solidFill>
                  <a:srgbClr val="00B050"/>
                </a:solidFill>
              </a:rPr>
              <a:t>np.exp(B) </a:t>
            </a:r>
          </a:p>
          <a:p>
            <a:pPr>
              <a:buNone/>
            </a:pPr>
            <a:r>
              <a:rPr lang="en-US" dirty="0" err="1" smtClean="0">
                <a:solidFill>
                  <a:srgbClr val="00B050"/>
                </a:solidFill>
              </a:rPr>
              <a:t>np.sqrt</a:t>
            </a:r>
            <a:r>
              <a:rPr lang="en-US" dirty="0" smtClean="0">
                <a:solidFill>
                  <a:srgbClr val="00B050"/>
                </a:solidFill>
              </a:rPr>
              <a:t>(B) </a:t>
            </a:r>
          </a:p>
          <a:p>
            <a:pPr>
              <a:buNone/>
            </a:pPr>
            <a:r>
              <a:rPr lang="en-US" dirty="0" smtClean="0">
                <a:solidFill>
                  <a:srgbClr val="00B050"/>
                </a:solidFill>
              </a:rPr>
              <a:t>C = </a:t>
            </a:r>
            <a:r>
              <a:rPr lang="en-US" dirty="0" err="1" smtClean="0">
                <a:solidFill>
                  <a:srgbClr val="00B050"/>
                </a:solidFill>
              </a:rPr>
              <a:t>np.array</a:t>
            </a:r>
            <a:r>
              <a:rPr lang="en-US" dirty="0" smtClean="0">
                <a:solidFill>
                  <a:srgbClr val="00B050"/>
                </a:solidFill>
              </a:rPr>
              <a:t>([2., -1., 4.]) </a:t>
            </a:r>
          </a:p>
          <a:p>
            <a:pPr>
              <a:buNone/>
            </a:pPr>
            <a:r>
              <a:rPr lang="en-US" dirty="0" err="1" smtClean="0">
                <a:solidFill>
                  <a:srgbClr val="00B050"/>
                </a:solidFill>
              </a:rPr>
              <a:t>np.add</a:t>
            </a:r>
            <a:r>
              <a:rPr lang="en-US" dirty="0" smtClean="0">
                <a:solidFill>
                  <a:srgbClr val="00B050"/>
                </a:solidFill>
              </a:rPr>
              <a:t>(B, C)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172200"/>
          </a:xfrm>
        </p:spPr>
        <p:txBody>
          <a:bodyPr>
            <a:normAutofit lnSpcReduction="10000"/>
          </a:bodyPr>
          <a:lstStyle/>
          <a:p>
            <a:pPr algn="ctr">
              <a:buNone/>
            </a:pPr>
            <a:r>
              <a:rPr lang="en-US" b="1" u="sng" dirty="0" smtClean="0"/>
              <a:t>Copy and View</a:t>
            </a:r>
          </a:p>
          <a:p>
            <a:pPr algn="just"/>
            <a:r>
              <a:rPr lang="en-US" dirty="0" smtClean="0"/>
              <a:t>The main difference between a copy and a view of an array is that the copy is a new array, and the view is just a view of the original array.</a:t>
            </a:r>
          </a:p>
          <a:p>
            <a:pPr algn="just"/>
            <a:r>
              <a:rPr lang="en-US" dirty="0" smtClean="0"/>
              <a:t>The copy </a:t>
            </a:r>
            <a:r>
              <a:rPr lang="en-US" i="1" dirty="0" smtClean="0"/>
              <a:t>owns</a:t>
            </a:r>
            <a:r>
              <a:rPr lang="en-US" dirty="0" smtClean="0"/>
              <a:t> the data and any changes made to the copy will not affect original array, and any changes made to the original array will not affect the copy.</a:t>
            </a:r>
          </a:p>
          <a:p>
            <a:pPr algn="just"/>
            <a:r>
              <a:rPr lang="en-US" dirty="0" smtClean="0"/>
              <a:t>The view </a:t>
            </a:r>
            <a:r>
              <a:rPr lang="en-US" i="1" dirty="0" smtClean="0"/>
              <a:t>does not own</a:t>
            </a:r>
            <a:r>
              <a:rPr lang="en-US" dirty="0" smtClean="0"/>
              <a:t> the data and any changes made to the view will affect the original array, and any changes made to the original array will affect the view.</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077200" cy="3581400"/>
          </a:xfrm>
        </p:spPr>
        <p:txBody>
          <a:bodyPr/>
          <a:lstStyle/>
          <a:p>
            <a:r>
              <a:rPr lang="en-US" dirty="0" err="1" smtClean="0"/>
              <a:t>arr</a:t>
            </a:r>
            <a:r>
              <a:rPr lang="en-US" dirty="0" smtClean="0"/>
              <a:t> = </a:t>
            </a:r>
            <a:r>
              <a:rPr lang="en-US" dirty="0" err="1" smtClean="0"/>
              <a:t>np.array</a:t>
            </a:r>
            <a:r>
              <a:rPr lang="en-US" dirty="0" smtClean="0"/>
              <a:t>([1, 2, 3, 4, 5])</a:t>
            </a:r>
            <a:br>
              <a:rPr lang="en-US" dirty="0" smtClean="0"/>
            </a:br>
            <a:r>
              <a:rPr lang="en-US" dirty="0" smtClean="0"/>
              <a:t>x = </a:t>
            </a:r>
            <a:r>
              <a:rPr lang="en-US" dirty="0" err="1" smtClean="0"/>
              <a:t>arr.copy</a:t>
            </a:r>
            <a:r>
              <a:rPr lang="en-US" dirty="0" smtClean="0"/>
              <a:t>()</a:t>
            </a:r>
            <a:br>
              <a:rPr lang="en-US" dirty="0" smtClean="0"/>
            </a:br>
            <a:r>
              <a:rPr lang="en-US" dirty="0" err="1" smtClean="0"/>
              <a:t>arr</a:t>
            </a:r>
            <a:r>
              <a:rPr lang="en-US" dirty="0" smtClean="0"/>
              <a:t>[0] = 42</a:t>
            </a:r>
            <a:br>
              <a:rPr lang="en-US" dirty="0" smtClean="0"/>
            </a:br>
            <a:r>
              <a:rPr lang="en-US" dirty="0" smtClean="0"/>
              <a:t/>
            </a:r>
            <a:br>
              <a:rPr lang="en-US" dirty="0" smtClean="0"/>
            </a:br>
            <a:r>
              <a:rPr lang="en-US" dirty="0" smtClean="0"/>
              <a:t>print(</a:t>
            </a:r>
            <a:r>
              <a:rPr lang="en-US" dirty="0" err="1" smtClean="0"/>
              <a:t>arr</a:t>
            </a:r>
            <a:r>
              <a:rPr lang="en-US" dirty="0" smtClean="0"/>
              <a:t>)</a:t>
            </a:r>
            <a:br>
              <a:rPr lang="en-US" dirty="0" smtClean="0"/>
            </a:br>
            <a:r>
              <a:rPr lang="en-US" dirty="0" smtClean="0"/>
              <a:t>print(x)</a:t>
            </a:r>
            <a:endParaRPr lang="en-US" dirty="0"/>
          </a:p>
        </p:txBody>
      </p:sp>
      <p:sp>
        <p:nvSpPr>
          <p:cNvPr id="4" name="Rectangle 3"/>
          <p:cNvSpPr/>
          <p:nvPr/>
        </p:nvSpPr>
        <p:spPr>
          <a:xfrm>
            <a:off x="609600" y="3505200"/>
            <a:ext cx="7772400" cy="3046988"/>
          </a:xfrm>
          <a:prstGeom prst="rect">
            <a:avLst/>
          </a:prstGeom>
        </p:spPr>
        <p:txBody>
          <a:bodyPr wrap="square">
            <a:spAutoFit/>
          </a:bodyPr>
          <a:lstStyle/>
          <a:p>
            <a:r>
              <a:rPr lang="en-US" sz="3200" dirty="0" err="1" smtClean="0"/>
              <a:t>arr</a:t>
            </a:r>
            <a:r>
              <a:rPr lang="en-US" sz="3200" dirty="0" smtClean="0"/>
              <a:t> = </a:t>
            </a:r>
            <a:r>
              <a:rPr lang="en-US" sz="3200" dirty="0" err="1" smtClean="0"/>
              <a:t>np.array</a:t>
            </a:r>
            <a:r>
              <a:rPr lang="en-US" sz="3200" dirty="0" smtClean="0"/>
              <a:t>([1, 2, 3, 4, 5])</a:t>
            </a:r>
            <a:br>
              <a:rPr lang="en-US" sz="3200" dirty="0" smtClean="0"/>
            </a:br>
            <a:r>
              <a:rPr lang="en-US" sz="3200" dirty="0" smtClean="0"/>
              <a:t>x = </a:t>
            </a:r>
            <a:r>
              <a:rPr lang="en-US" sz="3200" dirty="0" err="1" smtClean="0"/>
              <a:t>arr.view</a:t>
            </a:r>
            <a:r>
              <a:rPr lang="en-US" sz="3200" dirty="0" smtClean="0"/>
              <a:t>()</a:t>
            </a:r>
            <a:br>
              <a:rPr lang="en-US" sz="3200" dirty="0" smtClean="0"/>
            </a:br>
            <a:r>
              <a:rPr lang="en-US" sz="3200" dirty="0" err="1" smtClean="0"/>
              <a:t>arr</a:t>
            </a:r>
            <a:r>
              <a:rPr lang="en-US" sz="3200" dirty="0" smtClean="0"/>
              <a:t>[0] = 42</a:t>
            </a:r>
            <a:br>
              <a:rPr lang="en-US" sz="3200" dirty="0" smtClean="0"/>
            </a:br>
            <a:r>
              <a:rPr lang="en-US" sz="3200" dirty="0" smtClean="0"/>
              <a:t/>
            </a:r>
            <a:br>
              <a:rPr lang="en-US" sz="3200" dirty="0" smtClean="0"/>
            </a:br>
            <a:r>
              <a:rPr lang="en-US" sz="3200" dirty="0" smtClean="0"/>
              <a:t>print(</a:t>
            </a:r>
            <a:r>
              <a:rPr lang="en-US" sz="3200" dirty="0" err="1" smtClean="0"/>
              <a:t>arr</a:t>
            </a:r>
            <a:r>
              <a:rPr lang="en-US" sz="3200" dirty="0" smtClean="0"/>
              <a:t>)</a:t>
            </a:r>
            <a:br>
              <a:rPr lang="en-US" sz="3200" dirty="0" smtClean="0"/>
            </a:br>
            <a:r>
              <a:rPr lang="en-US" sz="3200" dirty="0" smtClean="0"/>
              <a:t>print(x)</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172200"/>
          </a:xfrm>
        </p:spPr>
        <p:txBody>
          <a:bodyPr>
            <a:normAutofit/>
          </a:bodyPr>
          <a:lstStyle/>
          <a:p>
            <a:r>
              <a:rPr lang="en-US" dirty="0" smtClean="0"/>
              <a:t>Python </a:t>
            </a:r>
            <a:r>
              <a:rPr lang="en-US" dirty="0" err="1" smtClean="0"/>
              <a:t>numpy</a:t>
            </a:r>
            <a:r>
              <a:rPr lang="en-US" dirty="0" smtClean="0"/>
              <a:t> sum function allows you to use an optional argument called an axis. </a:t>
            </a:r>
          </a:p>
          <a:p>
            <a:r>
              <a:rPr lang="en-US" dirty="0" smtClean="0"/>
              <a:t>This Python </a:t>
            </a:r>
            <a:r>
              <a:rPr lang="en-US" dirty="0" err="1" smtClean="0"/>
              <a:t>numpy</a:t>
            </a:r>
            <a:r>
              <a:rPr lang="en-US" dirty="0" smtClean="0"/>
              <a:t> Aggregate Function helps to calculate the sum of a given axis.</a:t>
            </a:r>
          </a:p>
          <a:p>
            <a:r>
              <a:rPr lang="en-US" dirty="0" smtClean="0"/>
              <a:t> For example, axis = 0 returns the sum of each column in an Numpy array.</a:t>
            </a:r>
          </a:p>
          <a:p>
            <a:r>
              <a:rPr lang="en-US" dirty="0" smtClean="0"/>
              <a:t>axis = 1 returns the sum of each row in an </a:t>
            </a:r>
            <a:r>
              <a:rPr lang="en-US" dirty="0" err="1" smtClean="0"/>
              <a:t>Numpy</a:t>
            </a:r>
            <a:r>
              <a:rPr lang="en-US" dirty="0" smtClean="0"/>
              <a:t> array</a:t>
            </a:r>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fontAlgn="base">
              <a:buNone/>
            </a:pPr>
            <a:r>
              <a:rPr lang="en-US" dirty="0" err="1" smtClean="0"/>
              <a:t>arr</a:t>
            </a:r>
            <a:r>
              <a:rPr lang="en-US" dirty="0" smtClean="0"/>
              <a:t> = [[14, 17, 12, 33, 44],  </a:t>
            </a:r>
          </a:p>
          <a:p>
            <a:pPr fontAlgn="base">
              <a:buNone/>
            </a:pPr>
            <a:r>
              <a:rPr lang="en-US" dirty="0" smtClean="0"/>
              <a:t>	       [15, 6, 27, 8, 19], </a:t>
            </a:r>
          </a:p>
          <a:p>
            <a:pPr fontAlgn="base">
              <a:buNone/>
            </a:pPr>
            <a:r>
              <a:rPr lang="en-US" dirty="0" smtClean="0"/>
              <a:t>    	  [23, 2, 54, 1, 4,]] </a:t>
            </a:r>
          </a:p>
          <a:p>
            <a:pPr fontAlgn="base">
              <a:buNone/>
            </a:pPr>
            <a:r>
              <a:rPr lang="en-US" dirty="0" smtClean="0"/>
              <a:t>print("\</a:t>
            </a:r>
            <a:r>
              <a:rPr lang="en-US" dirty="0" err="1" smtClean="0"/>
              <a:t>nSum</a:t>
            </a:r>
            <a:r>
              <a:rPr lang="en-US" dirty="0" smtClean="0"/>
              <a:t> of </a:t>
            </a:r>
            <a:r>
              <a:rPr lang="en-US" dirty="0" err="1" smtClean="0"/>
              <a:t>arr</a:t>
            </a:r>
            <a:r>
              <a:rPr lang="en-US" dirty="0" smtClean="0"/>
              <a:t> : ", np.sum(</a:t>
            </a:r>
            <a:r>
              <a:rPr lang="en-US" dirty="0" err="1" smtClean="0"/>
              <a:t>arr</a:t>
            </a:r>
            <a:r>
              <a:rPr lang="en-US" dirty="0" smtClean="0"/>
              <a:t>))</a:t>
            </a:r>
          </a:p>
          <a:p>
            <a:pPr fontAlgn="base">
              <a:buNone/>
            </a:pPr>
            <a:r>
              <a:rPr lang="en-US" dirty="0" smtClean="0"/>
              <a:t>print("Sum of </a:t>
            </a:r>
            <a:r>
              <a:rPr lang="en-US" dirty="0" err="1" smtClean="0"/>
              <a:t>arr</a:t>
            </a:r>
            <a:r>
              <a:rPr lang="en-US" dirty="0" smtClean="0"/>
              <a:t>(axis = 0) : ", np.sum(</a:t>
            </a:r>
            <a:r>
              <a:rPr lang="en-US" dirty="0" err="1" smtClean="0"/>
              <a:t>arr</a:t>
            </a:r>
            <a:r>
              <a:rPr lang="en-US" dirty="0" smtClean="0"/>
              <a:t>, axis = 0))</a:t>
            </a:r>
          </a:p>
          <a:p>
            <a:pPr fontAlgn="base">
              <a:buNone/>
            </a:pPr>
            <a:r>
              <a:rPr lang="en-US" dirty="0" smtClean="0"/>
              <a:t>print("Sum of </a:t>
            </a:r>
            <a:r>
              <a:rPr lang="en-US" dirty="0" err="1" smtClean="0"/>
              <a:t>arr</a:t>
            </a:r>
            <a:r>
              <a:rPr lang="en-US" dirty="0" smtClean="0"/>
              <a:t>(axis = 1) : ", np.sum(</a:t>
            </a:r>
            <a:r>
              <a:rPr lang="en-US" dirty="0" err="1" smtClean="0"/>
              <a:t>arr</a:t>
            </a:r>
            <a:r>
              <a:rPr lang="en-US" dirty="0" smtClean="0"/>
              <a:t>, axis = 1))</a:t>
            </a:r>
          </a:p>
          <a:p>
            <a:pPr fontAlgn="base">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Array indexing and Array Slicing</a:t>
            </a:r>
            <a:endParaRPr lang="en-US" b="1" u="sng"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items in the </a:t>
            </a:r>
            <a:r>
              <a:rPr lang="en-US" dirty="0" err="1" smtClean="0"/>
              <a:t>ndarray</a:t>
            </a:r>
            <a:r>
              <a:rPr lang="en-US" dirty="0" smtClean="0"/>
              <a:t> object always follow </a:t>
            </a:r>
            <a:r>
              <a:rPr lang="en-US" b="1" dirty="0" smtClean="0"/>
              <a:t>zero-based index</a:t>
            </a:r>
            <a:r>
              <a:rPr lang="en-US" dirty="0" smtClean="0"/>
              <a:t>. </a:t>
            </a:r>
          </a:p>
          <a:p>
            <a:r>
              <a:rPr lang="en-US" dirty="0" smtClean="0"/>
              <a:t>Slicing is basically the way to </a:t>
            </a:r>
            <a:r>
              <a:rPr lang="en-US" b="1" dirty="0" smtClean="0"/>
              <a:t>extract a range of elements</a:t>
            </a:r>
            <a:r>
              <a:rPr lang="en-US" dirty="0" smtClean="0"/>
              <a:t> from an array.</a:t>
            </a:r>
          </a:p>
          <a:p>
            <a:r>
              <a:rPr lang="en-US" dirty="0" smtClean="0"/>
              <a:t> In </a:t>
            </a:r>
            <a:r>
              <a:rPr lang="en-US" dirty="0" err="1" smtClean="0"/>
              <a:t>NumPy</a:t>
            </a:r>
            <a:r>
              <a:rPr lang="en-US" dirty="0" smtClean="0"/>
              <a:t>, slicing in the array is performed in the same way as it is performed in the python list.</a:t>
            </a:r>
          </a:p>
          <a:p>
            <a:r>
              <a:rPr lang="en-US" dirty="0" smtClean="0"/>
              <a:t>[</a:t>
            </a:r>
            <a:r>
              <a:rPr lang="en-US" i="1" dirty="0" err="1" smtClean="0"/>
              <a:t>start</a:t>
            </a:r>
            <a:r>
              <a:rPr lang="en-US" dirty="0" err="1" smtClean="0"/>
              <a:t>:</a:t>
            </a:r>
            <a:r>
              <a:rPr lang="en-US" i="1" dirty="0" err="1" smtClean="0"/>
              <a:t>end</a:t>
            </a:r>
            <a:r>
              <a:rPr lang="en-US" dirty="0" smtClean="0"/>
              <a:t>]</a:t>
            </a:r>
          </a:p>
          <a:p>
            <a:r>
              <a:rPr lang="en-US" dirty="0" smtClean="0"/>
              <a:t>[</a:t>
            </a:r>
            <a:r>
              <a:rPr lang="en-US" i="1" dirty="0" err="1" smtClean="0"/>
              <a:t>start</a:t>
            </a:r>
            <a:r>
              <a:rPr lang="en-US" dirty="0" err="1" smtClean="0"/>
              <a:t>:</a:t>
            </a:r>
            <a:r>
              <a:rPr lang="en-US" i="1" dirty="0" err="1" smtClean="0"/>
              <a:t>end</a:t>
            </a:r>
            <a:r>
              <a:rPr lang="en-US" dirty="0" err="1" smtClean="0"/>
              <a:t>:</a:t>
            </a:r>
            <a:r>
              <a:rPr lang="en-US" i="1" dirty="0" err="1" smtClean="0"/>
              <a:t>step</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b="1" u="sng" dirty="0" smtClean="0"/>
              <a:t>Slicing 1-D Arrays</a:t>
            </a:r>
          </a:p>
          <a:p>
            <a:r>
              <a:rPr lang="en-US" dirty="0" smtClean="0"/>
              <a:t>x </a:t>
            </a:r>
            <a:r>
              <a:rPr lang="en-US" b="1" dirty="0" smtClean="0"/>
              <a:t>=</a:t>
            </a:r>
            <a:r>
              <a:rPr lang="en-US" dirty="0" smtClean="0"/>
              <a:t> </a:t>
            </a:r>
            <a:r>
              <a:rPr lang="en-US" dirty="0" err="1" smtClean="0"/>
              <a:t>np</a:t>
            </a:r>
            <a:r>
              <a:rPr lang="en-US" b="1" dirty="0" err="1" smtClean="0"/>
              <a:t>.</a:t>
            </a:r>
            <a:r>
              <a:rPr lang="en-US" dirty="0" err="1" smtClean="0"/>
              <a:t>array</a:t>
            </a:r>
            <a:r>
              <a:rPr lang="en-US" b="1" dirty="0" smtClean="0"/>
              <a:t>([0,</a:t>
            </a:r>
            <a:r>
              <a:rPr lang="en-US" dirty="0" smtClean="0"/>
              <a:t> </a:t>
            </a:r>
            <a:r>
              <a:rPr lang="en-US" b="1" dirty="0" smtClean="0"/>
              <a:t>1,</a:t>
            </a:r>
            <a:r>
              <a:rPr lang="en-US" dirty="0" smtClean="0"/>
              <a:t> </a:t>
            </a:r>
            <a:r>
              <a:rPr lang="en-US" b="1" dirty="0" smtClean="0"/>
              <a:t>2,</a:t>
            </a:r>
            <a:r>
              <a:rPr lang="en-US" dirty="0" smtClean="0"/>
              <a:t> </a:t>
            </a:r>
            <a:r>
              <a:rPr lang="en-US" b="1" dirty="0" smtClean="0"/>
              <a:t>3,</a:t>
            </a:r>
            <a:r>
              <a:rPr lang="en-US" dirty="0" smtClean="0"/>
              <a:t> </a:t>
            </a:r>
            <a:r>
              <a:rPr lang="en-US" b="1" dirty="0" smtClean="0"/>
              <a:t>4,</a:t>
            </a:r>
            <a:r>
              <a:rPr lang="en-US" dirty="0" smtClean="0"/>
              <a:t> </a:t>
            </a:r>
            <a:r>
              <a:rPr lang="en-US" b="1" dirty="0" smtClean="0"/>
              <a:t>5,</a:t>
            </a:r>
            <a:r>
              <a:rPr lang="en-US" dirty="0" smtClean="0"/>
              <a:t> </a:t>
            </a:r>
            <a:r>
              <a:rPr lang="en-US" b="1" dirty="0" smtClean="0"/>
              <a:t>6,</a:t>
            </a:r>
            <a:r>
              <a:rPr lang="en-US" dirty="0" smtClean="0"/>
              <a:t> </a:t>
            </a:r>
            <a:r>
              <a:rPr lang="en-US" b="1" dirty="0" smtClean="0"/>
              <a:t>7,</a:t>
            </a:r>
            <a:r>
              <a:rPr lang="en-US" dirty="0" smtClean="0"/>
              <a:t> </a:t>
            </a:r>
            <a:r>
              <a:rPr lang="en-US" b="1" dirty="0" smtClean="0"/>
              <a:t>8,</a:t>
            </a:r>
            <a:r>
              <a:rPr lang="en-US" dirty="0" smtClean="0"/>
              <a:t> </a:t>
            </a:r>
            <a:r>
              <a:rPr lang="en-US" b="1" dirty="0" smtClean="0"/>
              <a:t>9])</a:t>
            </a:r>
          </a:p>
          <a:p>
            <a:r>
              <a:rPr lang="en-US" dirty="0" smtClean="0"/>
              <a:t>print(x[1:5])</a:t>
            </a:r>
          </a:p>
          <a:p>
            <a:r>
              <a:rPr lang="en-US" dirty="0" smtClean="0"/>
              <a:t>print(x[4:])</a:t>
            </a:r>
          </a:p>
          <a:p>
            <a:r>
              <a:rPr lang="en-US" dirty="0" smtClean="0"/>
              <a:t>print(x[:4])</a:t>
            </a:r>
          </a:p>
          <a:p>
            <a:r>
              <a:rPr lang="en-US" dirty="0" smtClean="0"/>
              <a:t>print(x[-3:-1])</a:t>
            </a:r>
          </a:p>
          <a:p>
            <a:r>
              <a:rPr lang="en-US" dirty="0" smtClean="0"/>
              <a:t>print(x[1:5:2])</a:t>
            </a:r>
          </a:p>
          <a:p>
            <a:r>
              <a:rPr lang="en-US" dirty="0" smtClean="0"/>
              <a:t>print(x[::2])</a:t>
            </a:r>
          </a:p>
          <a:p>
            <a:pPr>
              <a:buNone/>
            </a:pPr>
            <a:endParaRPr lang="en-US" b="1" u="sng" dirty="0" smtClean="0"/>
          </a:p>
          <a:p>
            <a:pPr>
              <a:buNone/>
            </a:pPr>
            <a:r>
              <a:rPr lang="en-US" b="1" u="sng" dirty="0" smtClean="0"/>
              <a:t>Slicing 2-D Arrays</a:t>
            </a:r>
          </a:p>
          <a:p>
            <a:pPr>
              <a:buNone/>
            </a:pPr>
            <a:r>
              <a:rPr lang="en-US" dirty="0" err="1" smtClean="0"/>
              <a:t>arr</a:t>
            </a:r>
            <a:r>
              <a:rPr lang="en-US" dirty="0" smtClean="0"/>
              <a:t> = </a:t>
            </a:r>
            <a:r>
              <a:rPr lang="en-US" dirty="0" err="1" smtClean="0"/>
              <a:t>np.array</a:t>
            </a:r>
            <a:r>
              <a:rPr lang="en-US" dirty="0" smtClean="0"/>
              <a:t>([[1, 2, 3, 4, 5], [6, 7, 8, 9, 10]])</a:t>
            </a:r>
          </a:p>
          <a:p>
            <a:pPr>
              <a:buNone/>
            </a:pPr>
            <a:r>
              <a:rPr lang="en-US" dirty="0" smtClean="0"/>
              <a:t>print(</a:t>
            </a:r>
            <a:r>
              <a:rPr lang="en-US" dirty="0" err="1" smtClean="0"/>
              <a:t>arr</a:t>
            </a:r>
            <a:r>
              <a:rPr lang="en-US" dirty="0" smtClean="0"/>
              <a:t>[1, 1:4])</a:t>
            </a:r>
          </a:p>
          <a:p>
            <a:pPr>
              <a:buNone/>
            </a:pPr>
            <a:r>
              <a:rPr lang="en-US" dirty="0" smtClean="0"/>
              <a:t>print(</a:t>
            </a:r>
            <a:r>
              <a:rPr lang="en-US" dirty="0" err="1" smtClean="0"/>
              <a:t>arr</a:t>
            </a:r>
            <a:r>
              <a:rPr lang="en-US" dirty="0" smtClean="0"/>
              <a:t>[0:2, 2])</a:t>
            </a:r>
          </a:p>
          <a:p>
            <a:pPr>
              <a:buNone/>
            </a:pPr>
            <a:r>
              <a:rPr lang="en-US" dirty="0" smtClean="0"/>
              <a:t>print(</a:t>
            </a:r>
            <a:r>
              <a:rPr lang="en-US" dirty="0" err="1" smtClean="0"/>
              <a:t>arr</a:t>
            </a:r>
            <a:r>
              <a:rPr lang="en-US" dirty="0" smtClean="0"/>
              <a:t>[0:2, 1:4])</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172200"/>
          </a:xfrm>
        </p:spPr>
        <p:txBody>
          <a:bodyPr>
            <a:normAutofit lnSpcReduction="10000"/>
          </a:bodyPr>
          <a:lstStyle/>
          <a:p>
            <a:r>
              <a:rPr lang="en-US" dirty="0" smtClean="0"/>
              <a:t>The indexes in </a:t>
            </a:r>
            <a:r>
              <a:rPr lang="en-US" dirty="0" err="1" smtClean="0"/>
              <a:t>NumPy</a:t>
            </a:r>
            <a:r>
              <a:rPr lang="en-US" dirty="0" smtClean="0"/>
              <a:t> arrays start with 0, meaning that the first element has index 0, and the second has index 1 etc.</a:t>
            </a:r>
          </a:p>
          <a:p>
            <a:r>
              <a:rPr lang="en-US" dirty="0" smtClean="0"/>
              <a:t>x </a:t>
            </a:r>
            <a:r>
              <a:rPr lang="en-US" b="1" dirty="0" smtClean="0"/>
              <a:t>=</a:t>
            </a:r>
            <a:r>
              <a:rPr lang="en-US" dirty="0" smtClean="0"/>
              <a:t> </a:t>
            </a:r>
            <a:r>
              <a:rPr lang="en-US" dirty="0" err="1" smtClean="0"/>
              <a:t>np</a:t>
            </a:r>
            <a:r>
              <a:rPr lang="en-US" b="1" dirty="0" err="1" smtClean="0"/>
              <a:t>.</a:t>
            </a:r>
            <a:r>
              <a:rPr lang="en-US" dirty="0" err="1" smtClean="0"/>
              <a:t>arange</a:t>
            </a:r>
            <a:r>
              <a:rPr lang="en-US" b="1" dirty="0" smtClean="0"/>
              <a:t>(10) or </a:t>
            </a:r>
          </a:p>
          <a:p>
            <a:r>
              <a:rPr lang="en-US" dirty="0" smtClean="0"/>
              <a:t>x= </a:t>
            </a:r>
            <a:r>
              <a:rPr lang="en-US" dirty="0" err="1" smtClean="0"/>
              <a:t>np.array</a:t>
            </a:r>
            <a:r>
              <a:rPr lang="en-US" dirty="0" smtClean="0"/>
              <a:t>([1, 2, 3, 4])</a:t>
            </a:r>
            <a:endParaRPr lang="en-US" b="1" dirty="0" smtClean="0"/>
          </a:p>
          <a:p>
            <a:r>
              <a:rPr lang="en-US" dirty="0" smtClean="0"/>
              <a:t>print(x[0])</a:t>
            </a:r>
          </a:p>
          <a:p>
            <a:r>
              <a:rPr lang="en-US" dirty="0" smtClean="0"/>
              <a:t>print(x[2] + x[3])</a:t>
            </a:r>
          </a:p>
          <a:p>
            <a:pPr>
              <a:buNone/>
            </a:pPr>
            <a:r>
              <a:rPr lang="en-US" b="1" u="sng" dirty="0" smtClean="0"/>
              <a:t>Access 2-D Arrays</a:t>
            </a:r>
          </a:p>
          <a:p>
            <a:pPr>
              <a:buNone/>
            </a:pPr>
            <a:r>
              <a:rPr lang="en-US" dirty="0" smtClean="0"/>
              <a:t>x = </a:t>
            </a:r>
            <a:r>
              <a:rPr lang="en-US" dirty="0" err="1" smtClean="0"/>
              <a:t>np.array</a:t>
            </a:r>
            <a:r>
              <a:rPr lang="en-US" dirty="0" smtClean="0"/>
              <a:t>([[1,2,3,4,5], [6,7,8,9,10]])</a:t>
            </a:r>
            <a:endParaRPr lang="en-US" b="1" u="sng" dirty="0" smtClean="0"/>
          </a:p>
          <a:p>
            <a:pPr>
              <a:buNone/>
            </a:pPr>
            <a:r>
              <a:rPr lang="en-US" dirty="0" smtClean="0"/>
              <a:t>Print(x[0, 1])</a:t>
            </a:r>
          </a:p>
          <a:p>
            <a:pPr>
              <a:buNone/>
            </a:pPr>
            <a:r>
              <a:rPr lang="en-US" dirty="0" smtClean="0"/>
              <a:t>Print(x[1, 4])</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 most important object defined in </a:t>
            </a:r>
            <a:r>
              <a:rPr lang="en-US" dirty="0" err="1" smtClean="0"/>
              <a:t>NumPy</a:t>
            </a:r>
            <a:r>
              <a:rPr lang="en-US" dirty="0" smtClean="0"/>
              <a:t> is an N-dimensional array type called </a:t>
            </a:r>
            <a:r>
              <a:rPr lang="en-US" dirty="0" err="1" smtClean="0"/>
              <a:t>ndarray</a:t>
            </a:r>
            <a:r>
              <a:rPr lang="en-US" dirty="0" smtClean="0"/>
              <a:t>. It describes the collection of items of the same type.</a:t>
            </a:r>
          </a:p>
          <a:p>
            <a:r>
              <a:rPr lang="en-US" dirty="0" smtClean="0"/>
              <a:t> Items in the collection can be accessed using a zero-based index.</a:t>
            </a:r>
          </a:p>
          <a:p>
            <a:r>
              <a:rPr lang="en-US" dirty="0" smtClean="0"/>
              <a:t> Every item in an </a:t>
            </a:r>
            <a:r>
              <a:rPr lang="en-US" dirty="0" err="1" smtClean="0"/>
              <a:t>ndarray</a:t>
            </a:r>
            <a:r>
              <a:rPr lang="en-US" dirty="0" smtClean="0"/>
              <a:t> takes the same size of block in the memory.</a:t>
            </a:r>
          </a:p>
          <a:p>
            <a:r>
              <a:rPr lang="en-US" dirty="0" smtClean="0"/>
              <a:t> Each element in </a:t>
            </a:r>
            <a:r>
              <a:rPr lang="en-US" dirty="0" err="1" smtClean="0"/>
              <a:t>ndarray</a:t>
            </a:r>
            <a:r>
              <a:rPr lang="en-US" dirty="0" smtClean="0"/>
              <a:t> is an object of data-type object (called </a:t>
            </a:r>
            <a:r>
              <a:rPr lang="en-US" dirty="0" err="1" smtClean="0"/>
              <a:t>dtype</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buNone/>
            </a:pPr>
            <a:r>
              <a:rPr lang="en-US" b="1" u="sng" dirty="0" smtClean="0"/>
              <a:t>Access 3-D Arrays</a:t>
            </a:r>
          </a:p>
          <a:p>
            <a:pPr>
              <a:buNone/>
            </a:pPr>
            <a:r>
              <a:rPr lang="en-US" dirty="0" smtClean="0"/>
              <a:t>x = </a:t>
            </a:r>
            <a:r>
              <a:rPr lang="en-US" dirty="0" err="1" smtClean="0"/>
              <a:t>np.array</a:t>
            </a:r>
            <a:r>
              <a:rPr lang="en-US" dirty="0" smtClean="0"/>
              <a:t>([[[1, 2, 3], [4, 5, 6]], [[7, 8, 9], [10, 11, 12]]])</a:t>
            </a:r>
          </a:p>
          <a:p>
            <a:pPr>
              <a:buNone/>
            </a:pPr>
            <a:r>
              <a:rPr lang="en-US" dirty="0" smtClean="0"/>
              <a:t>print(x[0, 1, 2])</a:t>
            </a:r>
          </a:p>
          <a:p>
            <a:pPr>
              <a:buNone/>
            </a:pPr>
            <a:r>
              <a:rPr lang="en-US" b="1" u="sng" dirty="0" smtClean="0"/>
              <a:t>Negative Indexing</a:t>
            </a:r>
          </a:p>
          <a:p>
            <a:pPr>
              <a:buNone/>
            </a:pPr>
            <a:r>
              <a:rPr lang="en-US" dirty="0" smtClean="0"/>
              <a:t>x= </a:t>
            </a:r>
            <a:r>
              <a:rPr lang="en-US" dirty="0" err="1" smtClean="0"/>
              <a:t>np.array</a:t>
            </a:r>
            <a:r>
              <a:rPr lang="en-US" dirty="0" smtClean="0"/>
              <a:t>([[1,2,3,4,5], [6,7,8,9,10]])</a:t>
            </a:r>
          </a:p>
          <a:p>
            <a:pPr>
              <a:buNone/>
            </a:pPr>
            <a:r>
              <a:rPr lang="en-US" dirty="0" smtClean="0"/>
              <a:t>Print(x[1, -1])</a:t>
            </a:r>
            <a:endParaRPr lang="en-US" b="1" u="sng" dirty="0" smtClean="0"/>
          </a:p>
          <a:p>
            <a:pPr>
              <a:buNone/>
            </a:pPr>
            <a:r>
              <a:rPr lang="en-US" b="1" u="sng" dirty="0" smtClean="0"/>
              <a:t>Advanced indexing</a:t>
            </a:r>
          </a:p>
          <a:p>
            <a:pPr>
              <a:buNone/>
            </a:pPr>
            <a:r>
              <a:rPr lang="en-US" dirty="0" smtClean="0"/>
              <a:t>x </a:t>
            </a:r>
            <a:r>
              <a:rPr lang="en-US" b="1" dirty="0" smtClean="0"/>
              <a:t>=</a:t>
            </a:r>
            <a:r>
              <a:rPr lang="en-US" dirty="0" smtClean="0"/>
              <a:t> </a:t>
            </a:r>
            <a:r>
              <a:rPr lang="en-US" dirty="0" err="1" smtClean="0"/>
              <a:t>np</a:t>
            </a:r>
            <a:r>
              <a:rPr lang="en-US" b="1" dirty="0" err="1" smtClean="0"/>
              <a:t>.</a:t>
            </a:r>
            <a:r>
              <a:rPr lang="en-US" dirty="0" err="1" smtClean="0"/>
              <a:t>arange</a:t>
            </a:r>
            <a:r>
              <a:rPr lang="en-US" b="1" dirty="0" smtClean="0"/>
              <a:t>(10,</a:t>
            </a:r>
            <a:r>
              <a:rPr lang="en-US" dirty="0" smtClean="0"/>
              <a:t> </a:t>
            </a:r>
            <a:r>
              <a:rPr lang="en-US" b="1" dirty="0" smtClean="0"/>
              <a:t>1,</a:t>
            </a:r>
            <a:r>
              <a:rPr lang="en-US" dirty="0" smtClean="0"/>
              <a:t> </a:t>
            </a:r>
            <a:r>
              <a:rPr lang="en-US" b="1" dirty="0" smtClean="0"/>
              <a:t>-1)</a:t>
            </a:r>
          </a:p>
          <a:p>
            <a:pPr>
              <a:buNone/>
            </a:pPr>
            <a:r>
              <a:rPr lang="en-US" dirty="0" smtClean="0"/>
              <a:t>Print(x[</a:t>
            </a:r>
            <a:r>
              <a:rPr lang="en-US" dirty="0" err="1" smtClean="0"/>
              <a:t>np.array</a:t>
            </a:r>
            <a:r>
              <a:rPr lang="en-US" dirty="0" smtClean="0"/>
              <a:t>([3, 3, 1, 8])])</a:t>
            </a:r>
          </a:p>
          <a:p>
            <a:pPr>
              <a:buNone/>
            </a:pPr>
            <a:r>
              <a:rPr lang="en-US" dirty="0" smtClean="0"/>
              <a:t>Print(x</a:t>
            </a:r>
            <a:r>
              <a:rPr lang="en-US" b="1" dirty="0" smtClean="0"/>
              <a:t>[</a:t>
            </a:r>
            <a:r>
              <a:rPr lang="en-US" dirty="0" err="1" smtClean="0"/>
              <a:t>np</a:t>
            </a:r>
            <a:r>
              <a:rPr lang="en-US" b="1" dirty="0" err="1" smtClean="0"/>
              <a:t>.</a:t>
            </a:r>
            <a:r>
              <a:rPr lang="en-US" dirty="0" err="1" smtClean="0"/>
              <a:t>array</a:t>
            </a:r>
            <a:r>
              <a:rPr lang="en-US" b="1" dirty="0" smtClean="0"/>
              <a:t>([3,</a:t>
            </a:r>
            <a:r>
              <a:rPr lang="en-US" dirty="0" smtClean="0"/>
              <a:t> </a:t>
            </a:r>
            <a:r>
              <a:rPr lang="en-US" b="1" dirty="0" smtClean="0"/>
              <a:t>3,</a:t>
            </a:r>
            <a:r>
              <a:rPr lang="en-US" dirty="0" smtClean="0"/>
              <a:t> </a:t>
            </a:r>
            <a:r>
              <a:rPr lang="en-US" b="1" dirty="0" smtClean="0"/>
              <a:t>-3,</a:t>
            </a:r>
            <a:r>
              <a:rPr lang="en-US" dirty="0" smtClean="0"/>
              <a:t> </a:t>
            </a:r>
            <a:r>
              <a:rPr lang="en-US" b="1" dirty="0" smtClean="0"/>
              <a:t>8])])</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248400"/>
          </a:xfrm>
        </p:spPr>
        <p:txBody>
          <a:bodyPr/>
          <a:lstStyle/>
          <a:p>
            <a:r>
              <a:rPr lang="en-US" dirty="0" smtClean="0"/>
              <a:t>y </a:t>
            </a:r>
            <a:r>
              <a:rPr lang="en-US" b="1" dirty="0" smtClean="0"/>
              <a:t>=</a:t>
            </a:r>
            <a:r>
              <a:rPr lang="en-US" dirty="0" smtClean="0"/>
              <a:t> </a:t>
            </a:r>
            <a:r>
              <a:rPr lang="en-US" dirty="0" err="1" smtClean="0"/>
              <a:t>np</a:t>
            </a:r>
            <a:r>
              <a:rPr lang="en-US" b="1" dirty="0" err="1" smtClean="0"/>
              <a:t>.</a:t>
            </a:r>
            <a:r>
              <a:rPr lang="en-US" dirty="0" err="1" smtClean="0"/>
              <a:t>arange</a:t>
            </a:r>
            <a:r>
              <a:rPr lang="en-US" b="1" dirty="0" smtClean="0"/>
              <a:t>(35).</a:t>
            </a:r>
            <a:r>
              <a:rPr lang="en-US" dirty="0" smtClean="0"/>
              <a:t>reshape</a:t>
            </a:r>
            <a:r>
              <a:rPr lang="en-US" b="1" dirty="0" smtClean="0"/>
              <a:t>(5,</a:t>
            </a:r>
            <a:r>
              <a:rPr lang="en-US" dirty="0" smtClean="0"/>
              <a:t> </a:t>
            </a:r>
            <a:r>
              <a:rPr lang="en-US" b="1" dirty="0" smtClean="0"/>
              <a:t>7)</a:t>
            </a:r>
            <a:r>
              <a:rPr lang="en-US" dirty="0" smtClean="0"/>
              <a:t> </a:t>
            </a:r>
          </a:p>
          <a:p>
            <a:r>
              <a:rPr lang="en-US" dirty="0" smtClean="0"/>
              <a:t> print(y)</a:t>
            </a:r>
          </a:p>
          <a:p>
            <a:r>
              <a:rPr lang="en-US" dirty="0" smtClean="0"/>
              <a:t>Print( y</a:t>
            </a:r>
            <a:r>
              <a:rPr lang="en-US" b="1" dirty="0" smtClean="0"/>
              <a:t>[</a:t>
            </a:r>
            <a:r>
              <a:rPr lang="en-US" dirty="0" err="1" smtClean="0"/>
              <a:t>np</a:t>
            </a:r>
            <a:r>
              <a:rPr lang="en-US" b="1" dirty="0" err="1" smtClean="0"/>
              <a:t>.</a:t>
            </a:r>
            <a:r>
              <a:rPr lang="en-US" dirty="0" err="1" smtClean="0"/>
              <a:t>array</a:t>
            </a:r>
            <a:r>
              <a:rPr lang="en-US" b="1" dirty="0" smtClean="0"/>
              <a:t>([0,</a:t>
            </a:r>
            <a:r>
              <a:rPr lang="en-US" dirty="0" smtClean="0"/>
              <a:t> </a:t>
            </a:r>
            <a:r>
              <a:rPr lang="en-US" b="1" dirty="0" smtClean="0"/>
              <a:t>2,</a:t>
            </a:r>
            <a:r>
              <a:rPr lang="en-US" dirty="0" smtClean="0"/>
              <a:t> </a:t>
            </a:r>
            <a:r>
              <a:rPr lang="en-US" b="1" dirty="0" smtClean="0"/>
              <a:t>4]),</a:t>
            </a:r>
            <a:r>
              <a:rPr lang="en-US" dirty="0" smtClean="0"/>
              <a:t> </a:t>
            </a:r>
            <a:r>
              <a:rPr lang="en-US" dirty="0" err="1" smtClean="0"/>
              <a:t>np</a:t>
            </a:r>
            <a:r>
              <a:rPr lang="en-US" b="1" dirty="0" err="1" smtClean="0"/>
              <a:t>.</a:t>
            </a:r>
            <a:r>
              <a:rPr lang="en-US" dirty="0" err="1" smtClean="0"/>
              <a:t>array</a:t>
            </a:r>
            <a:r>
              <a:rPr lang="en-US" b="1" dirty="0" smtClean="0"/>
              <a:t>([0,</a:t>
            </a:r>
            <a:r>
              <a:rPr lang="en-US" dirty="0" smtClean="0"/>
              <a:t> </a:t>
            </a:r>
            <a:r>
              <a:rPr lang="en-US" b="1" dirty="0" smtClean="0"/>
              <a:t>1,</a:t>
            </a:r>
            <a:r>
              <a:rPr lang="en-US" dirty="0" smtClean="0"/>
              <a:t> </a:t>
            </a:r>
            <a:r>
              <a:rPr lang="en-US" b="1" dirty="0" smtClean="0"/>
              <a:t>2])]</a:t>
            </a:r>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 Row/Columns and Append Row/Columns</a:t>
            </a:r>
            <a:endParaRPr lang="en-US" b="1" dirty="0"/>
          </a:p>
        </p:txBody>
      </p:sp>
      <p:sp>
        <p:nvSpPr>
          <p:cNvPr id="3" name="Content Placeholder 2"/>
          <p:cNvSpPr>
            <a:spLocks noGrp="1"/>
          </p:cNvSpPr>
          <p:nvPr>
            <p:ph idx="1"/>
          </p:nvPr>
        </p:nvSpPr>
        <p:spPr>
          <a:xfrm>
            <a:off x="228600" y="1600200"/>
            <a:ext cx="8686800" cy="4953000"/>
          </a:xfrm>
        </p:spPr>
        <p:txBody>
          <a:bodyPr>
            <a:normAutofit fontScale="85000" lnSpcReduction="20000"/>
          </a:bodyPr>
          <a:lstStyle/>
          <a:p>
            <a:r>
              <a:rPr lang="en-US" b="1" dirty="0" err="1" smtClean="0"/>
              <a:t>numpy.append</a:t>
            </a:r>
            <a:r>
              <a:rPr lang="en-US" b="1" dirty="0" smtClean="0"/>
              <a:t>()</a:t>
            </a:r>
          </a:p>
          <a:p>
            <a:pPr fontAlgn="base"/>
            <a:r>
              <a:rPr lang="en-US" u="sng" dirty="0" smtClean="0"/>
              <a:t> </a:t>
            </a:r>
            <a:r>
              <a:rPr lang="en-US" u="sng" dirty="0" err="1" smtClean="0"/>
              <a:t>Numpy</a:t>
            </a:r>
            <a:r>
              <a:rPr lang="en-US" u="sng" dirty="0" smtClean="0"/>
              <a:t> module</a:t>
            </a:r>
            <a:r>
              <a:rPr lang="en-US" dirty="0" smtClean="0"/>
              <a:t> provides a function to append elements to the end of a </a:t>
            </a:r>
            <a:r>
              <a:rPr lang="en-US" dirty="0" err="1" smtClean="0"/>
              <a:t>Numpy</a:t>
            </a:r>
            <a:r>
              <a:rPr lang="en-US" dirty="0" smtClean="0"/>
              <a:t> Array.</a:t>
            </a:r>
          </a:p>
          <a:p>
            <a:pPr>
              <a:buNone/>
            </a:pPr>
            <a:r>
              <a:rPr lang="en-US" dirty="0" smtClean="0"/>
              <a:t>	Syntax:-</a:t>
            </a:r>
          </a:p>
          <a:p>
            <a:pPr>
              <a:buNone/>
            </a:pPr>
            <a:r>
              <a:rPr lang="en-US" dirty="0" smtClean="0"/>
              <a:t>		</a:t>
            </a:r>
            <a:r>
              <a:rPr lang="en-US" dirty="0" err="1" smtClean="0"/>
              <a:t>numpy.append</a:t>
            </a:r>
            <a:r>
              <a:rPr lang="en-US" dirty="0" smtClean="0"/>
              <a:t>(</a:t>
            </a:r>
            <a:r>
              <a:rPr lang="en-US" dirty="0" err="1" smtClean="0"/>
              <a:t>arr</a:t>
            </a:r>
            <a:r>
              <a:rPr lang="en-US" dirty="0" smtClean="0"/>
              <a:t>, values, axis=</a:t>
            </a:r>
            <a:r>
              <a:rPr lang="en-US" b="1" dirty="0" smtClean="0"/>
              <a:t>None</a:t>
            </a:r>
            <a:r>
              <a:rPr lang="en-US" dirty="0" smtClean="0"/>
              <a:t>)</a:t>
            </a:r>
          </a:p>
          <a:p>
            <a:pPr fontAlgn="base">
              <a:buNone/>
            </a:pPr>
            <a:r>
              <a:rPr lang="en-US" dirty="0" smtClean="0"/>
              <a:t>	</a:t>
            </a:r>
            <a:r>
              <a:rPr lang="en-US" dirty="0" err="1" smtClean="0"/>
              <a:t>Arr</a:t>
            </a:r>
            <a:r>
              <a:rPr lang="en-US" dirty="0" smtClean="0"/>
              <a:t>-</a:t>
            </a:r>
          </a:p>
          <a:p>
            <a:pPr lvl="1" fontAlgn="base"/>
            <a:r>
              <a:rPr lang="en-US" dirty="0" smtClean="0"/>
              <a:t>Given values will be added in copy of this array.</a:t>
            </a:r>
          </a:p>
          <a:p>
            <a:pPr fontAlgn="base">
              <a:buNone/>
            </a:pPr>
            <a:r>
              <a:rPr lang="en-US" dirty="0" smtClean="0"/>
              <a:t>	Values-</a:t>
            </a:r>
          </a:p>
          <a:p>
            <a:pPr fontAlgn="base">
              <a:buNone/>
            </a:pPr>
            <a:r>
              <a:rPr lang="en-US" dirty="0" smtClean="0"/>
              <a:t>	-Values that needs to be added in the array.</a:t>
            </a:r>
          </a:p>
          <a:p>
            <a:pPr fontAlgn="base">
              <a:buNone/>
            </a:pPr>
            <a:r>
              <a:rPr lang="en-US" dirty="0" smtClean="0"/>
              <a:t>	-If axis is provided, then values to be added must be of similar shape as array </a:t>
            </a:r>
            <a:r>
              <a:rPr lang="en-US" dirty="0" err="1" smtClean="0"/>
              <a:t>arr</a:t>
            </a:r>
            <a:r>
              <a:rPr lang="en-US" dirty="0" smtClean="0"/>
              <a:t> along the axis where we want to add.</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248400"/>
          </a:xfrm>
        </p:spPr>
        <p:txBody>
          <a:bodyPr>
            <a:normAutofit fontScale="92500" lnSpcReduction="10000"/>
          </a:bodyPr>
          <a:lstStyle/>
          <a:p>
            <a:pPr algn="just">
              <a:buNone/>
            </a:pPr>
            <a:r>
              <a:rPr lang="en-US" dirty="0" smtClean="0"/>
              <a:t>Axis-</a:t>
            </a:r>
          </a:p>
          <a:p>
            <a:pPr algn="just">
              <a:buNone/>
            </a:pPr>
            <a:r>
              <a:rPr lang="en-US" dirty="0" smtClean="0"/>
              <a:t>	-The axis along which values will be added to array. Default value is None</a:t>
            </a:r>
          </a:p>
          <a:p>
            <a:pPr algn="just" fontAlgn="base"/>
            <a:r>
              <a:rPr lang="en-US" dirty="0" smtClean="0"/>
              <a:t>If axis is 0, then values will be appended row wise.</a:t>
            </a:r>
          </a:p>
          <a:p>
            <a:pPr algn="just" fontAlgn="base"/>
            <a:r>
              <a:rPr lang="en-US" dirty="0" smtClean="0"/>
              <a:t>If axis is 1, then values will be appended column wise.</a:t>
            </a:r>
          </a:p>
          <a:p>
            <a:pPr algn="just" fontAlgn="base">
              <a:buNone/>
            </a:pPr>
            <a:r>
              <a:rPr lang="en-US" b="1" dirty="0" smtClean="0"/>
              <a:t>	Returns:</a:t>
            </a:r>
            <a:endParaRPr lang="en-US" dirty="0" smtClean="0"/>
          </a:p>
          <a:p>
            <a:pPr algn="just" fontAlgn="base"/>
            <a:r>
              <a:rPr lang="en-US" dirty="0" smtClean="0"/>
              <a:t>A copy of the given array </a:t>
            </a:r>
            <a:r>
              <a:rPr lang="en-US" dirty="0" err="1" smtClean="0"/>
              <a:t>arr</a:t>
            </a:r>
            <a:r>
              <a:rPr lang="en-US" dirty="0" smtClean="0"/>
              <a:t>, with values appended to the array.</a:t>
            </a:r>
          </a:p>
          <a:p>
            <a:pPr algn="just" fontAlgn="base"/>
            <a:r>
              <a:rPr lang="en-US" dirty="0" smtClean="0"/>
              <a:t>It doesn’t modify the original array in parameter </a:t>
            </a:r>
            <a:r>
              <a:rPr lang="en-US" b="1" dirty="0" smtClean="0"/>
              <a:t>arr</a:t>
            </a:r>
            <a:r>
              <a:rPr lang="en-US" dirty="0" smtClean="0"/>
              <a:t>. It creates a copy of this array and appends the elements from values parameter, to the end of this new copied array</a:t>
            </a:r>
          </a:p>
          <a:p>
            <a:pPr algn="just">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fontScale="77500" lnSpcReduction="20000"/>
          </a:bodyPr>
          <a:lstStyle/>
          <a:p>
            <a:pPr algn="just">
              <a:buNone/>
            </a:pPr>
            <a:r>
              <a:rPr lang="en-US" b="1" dirty="0" smtClean="0">
                <a:solidFill>
                  <a:srgbClr val="00B050"/>
                </a:solidFill>
              </a:rPr>
              <a:t>import</a:t>
            </a:r>
            <a:r>
              <a:rPr lang="en-US" dirty="0" smtClean="0">
                <a:solidFill>
                  <a:srgbClr val="00B050"/>
                </a:solidFill>
              </a:rPr>
              <a:t> </a:t>
            </a:r>
            <a:r>
              <a:rPr lang="en-US" dirty="0" err="1" smtClean="0">
                <a:solidFill>
                  <a:srgbClr val="00B050"/>
                </a:solidFill>
              </a:rPr>
              <a:t>numpy</a:t>
            </a:r>
            <a:r>
              <a:rPr lang="en-US" dirty="0" smtClean="0">
                <a:solidFill>
                  <a:srgbClr val="00B050"/>
                </a:solidFill>
              </a:rPr>
              <a:t> </a:t>
            </a:r>
            <a:r>
              <a:rPr lang="en-US" b="1" dirty="0" smtClean="0">
                <a:solidFill>
                  <a:srgbClr val="00B050"/>
                </a:solidFill>
              </a:rPr>
              <a:t>as</a:t>
            </a:r>
            <a:r>
              <a:rPr lang="en-US" dirty="0" smtClean="0">
                <a:solidFill>
                  <a:srgbClr val="00B050"/>
                </a:solidFill>
              </a:rPr>
              <a:t> </a:t>
            </a:r>
            <a:r>
              <a:rPr lang="en-US" dirty="0" err="1" smtClean="0">
                <a:solidFill>
                  <a:srgbClr val="00B050"/>
                </a:solidFill>
              </a:rPr>
              <a:t>np</a:t>
            </a:r>
            <a:endParaRPr lang="en-US" dirty="0" smtClean="0">
              <a:solidFill>
                <a:srgbClr val="00B050"/>
              </a:solidFill>
            </a:endParaRPr>
          </a:p>
          <a:p>
            <a:pPr algn="just">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np.array</a:t>
            </a:r>
            <a:r>
              <a:rPr lang="en-US" dirty="0" smtClean="0">
                <a:solidFill>
                  <a:srgbClr val="00B050"/>
                </a:solidFill>
              </a:rPr>
              <a:t>([1, 2, 3, 4, 5, 6, 7])</a:t>
            </a:r>
          </a:p>
          <a:p>
            <a:pPr algn="just">
              <a:buNone/>
            </a:pPr>
            <a:r>
              <a:rPr lang="en-US" dirty="0" err="1" smtClean="0">
                <a:solidFill>
                  <a:srgbClr val="00B050"/>
                </a:solidFill>
              </a:rPr>
              <a:t>newArr</a:t>
            </a:r>
            <a:r>
              <a:rPr lang="en-US" dirty="0" smtClean="0">
                <a:solidFill>
                  <a:srgbClr val="00B050"/>
                </a:solidFill>
              </a:rPr>
              <a:t> = </a:t>
            </a:r>
            <a:r>
              <a:rPr lang="en-US" dirty="0" err="1" smtClean="0">
                <a:solidFill>
                  <a:srgbClr val="00B050"/>
                </a:solidFill>
              </a:rPr>
              <a:t>np.append</a:t>
            </a:r>
            <a:r>
              <a:rPr lang="en-US" dirty="0" smtClean="0">
                <a:solidFill>
                  <a:srgbClr val="00B050"/>
                </a:solidFill>
              </a:rPr>
              <a:t>(</a:t>
            </a:r>
            <a:r>
              <a:rPr lang="en-US" dirty="0" err="1" smtClean="0">
                <a:solidFill>
                  <a:srgbClr val="00B050"/>
                </a:solidFill>
              </a:rPr>
              <a:t>arr</a:t>
            </a:r>
            <a:r>
              <a:rPr lang="en-US" dirty="0" smtClean="0">
                <a:solidFill>
                  <a:srgbClr val="00B050"/>
                </a:solidFill>
              </a:rPr>
              <a:t>, 88)</a:t>
            </a:r>
          </a:p>
          <a:p>
            <a:pPr algn="just" fontAlgn="base"/>
            <a:r>
              <a:rPr lang="en-US" b="1" dirty="0" smtClean="0"/>
              <a:t>Append elements from a list to the </a:t>
            </a:r>
            <a:r>
              <a:rPr lang="en-US" b="1" dirty="0" err="1" smtClean="0"/>
              <a:t>Numpy</a:t>
            </a:r>
            <a:r>
              <a:rPr lang="en-US" b="1" dirty="0" smtClean="0"/>
              <a:t> array</a:t>
            </a:r>
          </a:p>
          <a:p>
            <a:pPr algn="just">
              <a:buNone/>
            </a:pPr>
            <a:r>
              <a:rPr lang="en-US" b="1" dirty="0" smtClean="0">
                <a:solidFill>
                  <a:srgbClr val="00B050"/>
                </a:solidFill>
              </a:rPr>
              <a:t>import</a:t>
            </a:r>
            <a:r>
              <a:rPr lang="en-US" dirty="0" smtClean="0">
                <a:solidFill>
                  <a:srgbClr val="00B050"/>
                </a:solidFill>
              </a:rPr>
              <a:t> </a:t>
            </a:r>
            <a:r>
              <a:rPr lang="en-US" dirty="0" err="1" smtClean="0">
                <a:solidFill>
                  <a:srgbClr val="00B050"/>
                </a:solidFill>
              </a:rPr>
              <a:t>numpy</a:t>
            </a:r>
            <a:r>
              <a:rPr lang="en-US" dirty="0" smtClean="0">
                <a:solidFill>
                  <a:srgbClr val="00B050"/>
                </a:solidFill>
              </a:rPr>
              <a:t> </a:t>
            </a:r>
            <a:r>
              <a:rPr lang="en-US" b="1" dirty="0" smtClean="0">
                <a:solidFill>
                  <a:srgbClr val="00B050"/>
                </a:solidFill>
              </a:rPr>
              <a:t>as</a:t>
            </a:r>
            <a:r>
              <a:rPr lang="en-US" dirty="0" smtClean="0">
                <a:solidFill>
                  <a:srgbClr val="00B050"/>
                </a:solidFill>
              </a:rPr>
              <a:t> </a:t>
            </a:r>
            <a:r>
              <a:rPr lang="en-US" dirty="0" err="1" smtClean="0">
                <a:solidFill>
                  <a:srgbClr val="00B050"/>
                </a:solidFill>
              </a:rPr>
              <a:t>np</a:t>
            </a:r>
            <a:endParaRPr lang="en-US" dirty="0" smtClean="0">
              <a:solidFill>
                <a:srgbClr val="00B050"/>
              </a:solidFill>
            </a:endParaRPr>
          </a:p>
          <a:p>
            <a:pPr algn="just">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np.array</a:t>
            </a:r>
            <a:r>
              <a:rPr lang="en-US" dirty="0" smtClean="0">
                <a:solidFill>
                  <a:srgbClr val="00B050"/>
                </a:solidFill>
              </a:rPr>
              <a:t>([1, 2, 3, 4, 5, 6, 7])</a:t>
            </a:r>
          </a:p>
          <a:p>
            <a:pPr algn="just">
              <a:buNone/>
            </a:pPr>
            <a:r>
              <a:rPr lang="en-US" dirty="0" err="1" smtClean="0">
                <a:solidFill>
                  <a:srgbClr val="00B050"/>
                </a:solidFill>
              </a:rPr>
              <a:t>newArr</a:t>
            </a:r>
            <a:r>
              <a:rPr lang="en-US" dirty="0" smtClean="0">
                <a:solidFill>
                  <a:srgbClr val="00B050"/>
                </a:solidFill>
              </a:rPr>
              <a:t> = </a:t>
            </a:r>
            <a:r>
              <a:rPr lang="en-US" dirty="0" err="1" smtClean="0">
                <a:solidFill>
                  <a:srgbClr val="00B050"/>
                </a:solidFill>
              </a:rPr>
              <a:t>np.append</a:t>
            </a:r>
            <a:r>
              <a:rPr lang="en-US" dirty="0" smtClean="0">
                <a:solidFill>
                  <a:srgbClr val="00B050"/>
                </a:solidFill>
              </a:rPr>
              <a:t>(</a:t>
            </a:r>
            <a:r>
              <a:rPr lang="en-US" dirty="0" err="1" smtClean="0">
                <a:solidFill>
                  <a:srgbClr val="00B050"/>
                </a:solidFill>
              </a:rPr>
              <a:t>arr</a:t>
            </a:r>
            <a:r>
              <a:rPr lang="en-US" dirty="0" smtClean="0">
                <a:solidFill>
                  <a:srgbClr val="00B050"/>
                </a:solidFill>
              </a:rPr>
              <a:t>, [88,99,100])</a:t>
            </a:r>
          </a:p>
          <a:p>
            <a:pPr algn="just" fontAlgn="base"/>
            <a:r>
              <a:rPr lang="en-US" b="1" dirty="0" smtClean="0"/>
              <a:t>Flatten 2D </a:t>
            </a:r>
            <a:r>
              <a:rPr lang="en-US" b="1" dirty="0" err="1" smtClean="0"/>
              <a:t>Numpy</a:t>
            </a:r>
            <a:r>
              <a:rPr lang="en-US" b="1" dirty="0" smtClean="0"/>
              <a:t> Array and add items to it</a:t>
            </a:r>
          </a:p>
          <a:p>
            <a:pPr algn="just">
              <a:buNone/>
            </a:pPr>
            <a:r>
              <a:rPr lang="en-US" b="1" dirty="0" smtClean="0">
                <a:solidFill>
                  <a:srgbClr val="00B050"/>
                </a:solidFill>
              </a:rPr>
              <a:t>import</a:t>
            </a:r>
            <a:r>
              <a:rPr lang="en-US" dirty="0" smtClean="0">
                <a:solidFill>
                  <a:srgbClr val="00B050"/>
                </a:solidFill>
              </a:rPr>
              <a:t> </a:t>
            </a:r>
            <a:r>
              <a:rPr lang="en-US" dirty="0" err="1" smtClean="0">
                <a:solidFill>
                  <a:srgbClr val="00B050"/>
                </a:solidFill>
              </a:rPr>
              <a:t>numpy</a:t>
            </a:r>
            <a:r>
              <a:rPr lang="en-US" dirty="0" smtClean="0">
                <a:solidFill>
                  <a:srgbClr val="00B050"/>
                </a:solidFill>
              </a:rPr>
              <a:t> </a:t>
            </a:r>
            <a:r>
              <a:rPr lang="en-US" b="1" dirty="0" smtClean="0">
                <a:solidFill>
                  <a:srgbClr val="00B050"/>
                </a:solidFill>
              </a:rPr>
              <a:t>as</a:t>
            </a:r>
            <a:r>
              <a:rPr lang="en-US" dirty="0" smtClean="0">
                <a:solidFill>
                  <a:srgbClr val="00B050"/>
                </a:solidFill>
              </a:rPr>
              <a:t> </a:t>
            </a:r>
            <a:r>
              <a:rPr lang="en-US" dirty="0" err="1" smtClean="0">
                <a:solidFill>
                  <a:srgbClr val="00B050"/>
                </a:solidFill>
              </a:rPr>
              <a:t>np</a:t>
            </a:r>
            <a:endParaRPr lang="en-US" dirty="0" smtClean="0">
              <a:solidFill>
                <a:srgbClr val="00B050"/>
              </a:solidFill>
            </a:endParaRPr>
          </a:p>
          <a:p>
            <a:pPr algn="just">
              <a:buNone/>
            </a:pPr>
            <a:r>
              <a:rPr lang="en-US" dirty="0" err="1" smtClean="0">
                <a:solidFill>
                  <a:srgbClr val="00B050"/>
                </a:solidFill>
              </a:rPr>
              <a:t>matrixArr</a:t>
            </a:r>
            <a:r>
              <a:rPr lang="en-US" dirty="0" smtClean="0">
                <a:solidFill>
                  <a:srgbClr val="00B050"/>
                </a:solidFill>
              </a:rPr>
              <a:t> = </a:t>
            </a:r>
            <a:r>
              <a:rPr lang="en-US" dirty="0" err="1" smtClean="0">
                <a:solidFill>
                  <a:srgbClr val="00B050"/>
                </a:solidFill>
              </a:rPr>
              <a:t>np.array</a:t>
            </a:r>
            <a:r>
              <a:rPr lang="en-US" dirty="0" smtClean="0">
                <a:solidFill>
                  <a:srgbClr val="00B050"/>
                </a:solidFill>
              </a:rPr>
              <a:t>( [ [1, 2, 3],[ 4, 5, 6] ])</a:t>
            </a:r>
          </a:p>
          <a:p>
            <a:pPr algn="just">
              <a:buNone/>
            </a:pPr>
            <a:r>
              <a:rPr lang="en-US" dirty="0" err="1" smtClean="0">
                <a:solidFill>
                  <a:srgbClr val="00B050"/>
                </a:solidFill>
              </a:rPr>
              <a:t>newArr</a:t>
            </a:r>
            <a:r>
              <a:rPr lang="en-US" dirty="0" smtClean="0">
                <a:solidFill>
                  <a:srgbClr val="00B050"/>
                </a:solidFill>
              </a:rPr>
              <a:t> = </a:t>
            </a:r>
            <a:r>
              <a:rPr lang="en-US" dirty="0" err="1" smtClean="0">
                <a:solidFill>
                  <a:srgbClr val="00B050"/>
                </a:solidFill>
              </a:rPr>
              <a:t>np.append</a:t>
            </a:r>
            <a:r>
              <a:rPr lang="en-US" dirty="0" smtClean="0">
                <a:solidFill>
                  <a:srgbClr val="00B050"/>
                </a:solidFill>
              </a:rPr>
              <a:t>(</a:t>
            </a:r>
            <a:r>
              <a:rPr lang="en-US" dirty="0" err="1" smtClean="0">
                <a:solidFill>
                  <a:srgbClr val="00B050"/>
                </a:solidFill>
              </a:rPr>
              <a:t>matrixArr</a:t>
            </a:r>
            <a:r>
              <a:rPr lang="en-US" dirty="0" smtClean="0">
                <a:solidFill>
                  <a:srgbClr val="00B050"/>
                </a:solidFill>
              </a:rPr>
              <a:t>, [22, 23, 24])</a:t>
            </a:r>
          </a:p>
          <a:p>
            <a:pPr algn="just" fontAlgn="base"/>
            <a:r>
              <a:rPr lang="en-US" dirty="0" smtClean="0"/>
              <a:t>As axis parameter is not provided in call to append(), so both the arrays will be flattened first and then values will appended.</a:t>
            </a:r>
          </a:p>
          <a:p>
            <a:pPr algn="just" fontAlgn="base"/>
            <a:r>
              <a:rPr lang="en-US" dirty="0" smtClean="0"/>
              <a:t>Therefore, contents of the new flattened </a:t>
            </a:r>
            <a:r>
              <a:rPr lang="en-US" dirty="0" err="1" smtClean="0"/>
              <a:t>Numpy</a:t>
            </a:r>
            <a:r>
              <a:rPr lang="en-US" dirty="0" smtClean="0"/>
              <a:t> Array returned are,</a:t>
            </a:r>
          </a:p>
          <a:p>
            <a:pPr algn="just">
              <a:buNone/>
            </a:pPr>
            <a:r>
              <a:rPr lang="en-US" dirty="0" smtClean="0">
                <a:solidFill>
                  <a:srgbClr val="FF0000"/>
                </a:solidFill>
              </a:rPr>
              <a:t>	[ 1 2 3 4 5 6 22 23 24]</a:t>
            </a:r>
          </a:p>
          <a:p>
            <a:pPr algn="just"/>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610600" cy="6477000"/>
          </a:xfrm>
        </p:spPr>
        <p:txBody>
          <a:bodyPr>
            <a:normAutofit fontScale="92500" lnSpcReduction="20000"/>
          </a:bodyPr>
          <a:lstStyle/>
          <a:p>
            <a:pPr algn="just" fontAlgn="base"/>
            <a:r>
              <a:rPr lang="en-US" b="1" dirty="0" smtClean="0"/>
              <a:t>Add a </a:t>
            </a:r>
            <a:r>
              <a:rPr lang="en-US" b="1" dirty="0" err="1" smtClean="0"/>
              <a:t>Numpy</a:t>
            </a:r>
            <a:r>
              <a:rPr lang="en-US" b="1" dirty="0" smtClean="0"/>
              <a:t> Array to another array row wise</a:t>
            </a:r>
          </a:p>
          <a:p>
            <a:pPr algn="just" fontAlgn="base"/>
            <a:r>
              <a:rPr lang="en-US" dirty="0" smtClean="0"/>
              <a:t>If we provide axis parameter in append() call then both the arrays should be of same shape. Let’s create two 2D </a:t>
            </a:r>
            <a:r>
              <a:rPr lang="en-US" dirty="0" err="1" smtClean="0"/>
              <a:t>numpy</a:t>
            </a:r>
            <a:r>
              <a:rPr lang="en-US" dirty="0" smtClean="0"/>
              <a:t> arrays,</a:t>
            </a:r>
          </a:p>
          <a:p>
            <a:pPr algn="just"/>
            <a:r>
              <a:rPr lang="en-US" b="1" dirty="0" smtClean="0"/>
              <a:t>import</a:t>
            </a:r>
            <a:r>
              <a:rPr lang="en-US" dirty="0" smtClean="0"/>
              <a:t> </a:t>
            </a:r>
            <a:r>
              <a:rPr lang="en-US" dirty="0" err="1" smtClean="0"/>
              <a:t>numpy</a:t>
            </a:r>
            <a:r>
              <a:rPr lang="en-US" dirty="0" smtClean="0"/>
              <a:t> </a:t>
            </a:r>
            <a:r>
              <a:rPr lang="en-US" b="1" dirty="0" smtClean="0"/>
              <a:t>as</a:t>
            </a:r>
            <a:r>
              <a:rPr lang="en-US" dirty="0" smtClean="0"/>
              <a:t> </a:t>
            </a:r>
            <a:r>
              <a:rPr lang="en-US" dirty="0" err="1" smtClean="0"/>
              <a:t>np</a:t>
            </a:r>
            <a:endParaRPr lang="en-US" dirty="0" smtClean="0"/>
          </a:p>
          <a:p>
            <a:pPr algn="just">
              <a:buNone/>
            </a:pPr>
            <a:r>
              <a:rPr lang="en-US" dirty="0" smtClean="0">
                <a:solidFill>
                  <a:srgbClr val="00B050"/>
                </a:solidFill>
              </a:rPr>
              <a:t>	matrixArr1 = </a:t>
            </a:r>
            <a:r>
              <a:rPr lang="en-US" dirty="0" err="1" smtClean="0">
                <a:solidFill>
                  <a:srgbClr val="00B050"/>
                </a:solidFill>
              </a:rPr>
              <a:t>np.array</a:t>
            </a:r>
            <a:r>
              <a:rPr lang="en-US" dirty="0" smtClean="0">
                <a:solidFill>
                  <a:srgbClr val="00B050"/>
                </a:solidFill>
              </a:rPr>
              <a:t>([[1, 2, 3], [4, 5, 6]])</a:t>
            </a:r>
          </a:p>
          <a:p>
            <a:pPr algn="just">
              <a:buNone/>
            </a:pPr>
            <a:r>
              <a:rPr lang="en-US" dirty="0" smtClean="0">
                <a:solidFill>
                  <a:srgbClr val="00B050"/>
                </a:solidFill>
              </a:rPr>
              <a:t>	matrixArr2 = </a:t>
            </a:r>
            <a:r>
              <a:rPr lang="en-US" dirty="0" err="1" smtClean="0">
                <a:solidFill>
                  <a:srgbClr val="00B050"/>
                </a:solidFill>
              </a:rPr>
              <a:t>np.array</a:t>
            </a:r>
            <a:r>
              <a:rPr lang="en-US" dirty="0" smtClean="0">
                <a:solidFill>
                  <a:srgbClr val="00B050"/>
                </a:solidFill>
              </a:rPr>
              <a:t>([[70, 80, 90],[61, 62, 63]])</a:t>
            </a:r>
          </a:p>
          <a:p>
            <a:pPr algn="just" fontAlgn="base"/>
            <a:r>
              <a:rPr lang="en-US" dirty="0" smtClean="0"/>
              <a:t>Now let’s append the rows from a </a:t>
            </a:r>
            <a:r>
              <a:rPr lang="en-US" dirty="0" err="1" smtClean="0"/>
              <a:t>numpy</a:t>
            </a:r>
            <a:r>
              <a:rPr lang="en-US" dirty="0" smtClean="0"/>
              <a:t> array to the end of another </a:t>
            </a:r>
            <a:r>
              <a:rPr lang="en-US" dirty="0" err="1" smtClean="0"/>
              <a:t>numpy</a:t>
            </a:r>
            <a:r>
              <a:rPr lang="en-US" dirty="0" smtClean="0"/>
              <a:t> array by passing axis as 0 i.e.</a:t>
            </a:r>
          </a:p>
          <a:p>
            <a:pPr algn="just">
              <a:buNone/>
            </a:pPr>
            <a:r>
              <a:rPr lang="en-US" dirty="0" smtClean="0">
                <a:solidFill>
                  <a:srgbClr val="00B050"/>
                </a:solidFill>
              </a:rPr>
              <a:t>	</a:t>
            </a:r>
            <a:r>
              <a:rPr lang="en-US" dirty="0" err="1" smtClean="0">
                <a:solidFill>
                  <a:srgbClr val="00B050"/>
                </a:solidFill>
              </a:rPr>
              <a:t>newArr</a:t>
            </a:r>
            <a:r>
              <a:rPr lang="en-US" dirty="0" smtClean="0">
                <a:solidFill>
                  <a:srgbClr val="00B050"/>
                </a:solidFill>
              </a:rPr>
              <a:t> = </a:t>
            </a:r>
            <a:r>
              <a:rPr lang="en-US" dirty="0" err="1" smtClean="0">
                <a:solidFill>
                  <a:srgbClr val="00B050"/>
                </a:solidFill>
              </a:rPr>
              <a:t>np.append</a:t>
            </a:r>
            <a:r>
              <a:rPr lang="en-US" dirty="0" smtClean="0">
                <a:solidFill>
                  <a:srgbClr val="00B050"/>
                </a:solidFill>
              </a:rPr>
              <a:t>(matrixArr1, matrixArr2 , axis=0)</a:t>
            </a:r>
          </a:p>
          <a:p>
            <a:pPr algn="just" fontAlgn="base"/>
            <a:r>
              <a:rPr lang="en-US" dirty="0" smtClean="0"/>
              <a:t>Contents of 2D array matrixArr2 will be appended to the contents of matrixArr1  as rows in new array.</a:t>
            </a:r>
          </a:p>
          <a:p>
            <a:pPr algn="just">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lgn="just" fontAlgn="base"/>
            <a:r>
              <a:rPr lang="en-US" b="1" dirty="0" smtClean="0"/>
              <a:t>Add a </a:t>
            </a:r>
            <a:r>
              <a:rPr lang="en-US" b="1" dirty="0" err="1" smtClean="0"/>
              <a:t>NumPy</a:t>
            </a:r>
            <a:r>
              <a:rPr lang="en-US" b="1" dirty="0" smtClean="0"/>
              <a:t> Array to another array – Column Wise</a:t>
            </a:r>
          </a:p>
          <a:p>
            <a:pPr algn="just" fontAlgn="base"/>
            <a:r>
              <a:rPr lang="en-US" dirty="0" smtClean="0"/>
              <a:t>If we pass axis=1 then contents of 2D array matrixArr2 will be appended to the contents of matrixArr1  as columns in new array i.e.</a:t>
            </a:r>
          </a:p>
          <a:p>
            <a:pPr algn="just"/>
            <a:r>
              <a:rPr lang="en-US" b="1" dirty="0" smtClean="0"/>
              <a:t>import</a:t>
            </a:r>
            <a:r>
              <a:rPr lang="en-US" dirty="0" smtClean="0"/>
              <a:t> </a:t>
            </a:r>
            <a:r>
              <a:rPr lang="en-US" dirty="0" err="1" smtClean="0"/>
              <a:t>numpy</a:t>
            </a:r>
            <a:r>
              <a:rPr lang="en-US" dirty="0" smtClean="0"/>
              <a:t> </a:t>
            </a:r>
            <a:r>
              <a:rPr lang="en-US" b="1" dirty="0" smtClean="0"/>
              <a:t>as</a:t>
            </a:r>
            <a:r>
              <a:rPr lang="en-US" dirty="0" smtClean="0"/>
              <a:t> </a:t>
            </a:r>
            <a:r>
              <a:rPr lang="en-US" dirty="0" err="1" smtClean="0"/>
              <a:t>np</a:t>
            </a:r>
            <a:endParaRPr lang="en-US" dirty="0" smtClean="0"/>
          </a:p>
          <a:p>
            <a:pPr algn="just">
              <a:buNone/>
            </a:pPr>
            <a:r>
              <a:rPr lang="en-US" dirty="0" smtClean="0">
                <a:solidFill>
                  <a:srgbClr val="00B050"/>
                </a:solidFill>
              </a:rPr>
              <a:t>	matrixArr1 = </a:t>
            </a:r>
            <a:r>
              <a:rPr lang="en-US" dirty="0" err="1" smtClean="0">
                <a:solidFill>
                  <a:srgbClr val="00B050"/>
                </a:solidFill>
              </a:rPr>
              <a:t>np.array</a:t>
            </a:r>
            <a:r>
              <a:rPr lang="en-US" dirty="0" smtClean="0">
                <a:solidFill>
                  <a:srgbClr val="00B050"/>
                </a:solidFill>
              </a:rPr>
              <a:t>([[1, 2, 3],[4, 5, 6]])</a:t>
            </a:r>
          </a:p>
          <a:p>
            <a:pPr algn="just">
              <a:buNone/>
            </a:pPr>
            <a:r>
              <a:rPr lang="en-US" dirty="0" smtClean="0">
                <a:solidFill>
                  <a:srgbClr val="00B050"/>
                </a:solidFill>
              </a:rPr>
              <a:t>	matrixArr2 = </a:t>
            </a:r>
            <a:r>
              <a:rPr lang="en-US" dirty="0" err="1" smtClean="0">
                <a:solidFill>
                  <a:srgbClr val="00B050"/>
                </a:solidFill>
              </a:rPr>
              <a:t>np.array</a:t>
            </a:r>
            <a:r>
              <a:rPr lang="en-US" dirty="0" smtClean="0">
                <a:solidFill>
                  <a:srgbClr val="00B050"/>
                </a:solidFill>
              </a:rPr>
              <a:t>([[70, 80, 90],[61, 62, 63]])</a:t>
            </a:r>
          </a:p>
          <a:p>
            <a:pPr algn="just">
              <a:buNone/>
            </a:pPr>
            <a:r>
              <a:rPr lang="en-US" dirty="0" smtClean="0">
                <a:solidFill>
                  <a:srgbClr val="00B050"/>
                </a:solidFill>
              </a:rPr>
              <a:t>	</a:t>
            </a:r>
            <a:r>
              <a:rPr lang="en-US" dirty="0" err="1" smtClean="0">
                <a:solidFill>
                  <a:srgbClr val="00B050"/>
                </a:solidFill>
              </a:rPr>
              <a:t>newArr</a:t>
            </a:r>
            <a:r>
              <a:rPr lang="en-US" dirty="0" smtClean="0">
                <a:solidFill>
                  <a:srgbClr val="00B050"/>
                </a:solidFill>
              </a:rPr>
              <a:t> = </a:t>
            </a:r>
            <a:r>
              <a:rPr lang="en-US" dirty="0" err="1" smtClean="0">
                <a:solidFill>
                  <a:srgbClr val="00B050"/>
                </a:solidFill>
              </a:rPr>
              <a:t>np.append</a:t>
            </a:r>
            <a:r>
              <a:rPr lang="en-US" dirty="0" smtClean="0">
                <a:solidFill>
                  <a:srgbClr val="00B050"/>
                </a:solidFill>
              </a:rPr>
              <a:t>(matrixArr1, matrixArr2 , axis=1)</a:t>
            </a:r>
          </a:p>
          <a:p>
            <a:pPr algn="just"/>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324600"/>
          </a:xfrm>
        </p:spPr>
        <p:txBody>
          <a:bodyPr>
            <a:normAutofit fontScale="77500" lnSpcReduction="20000"/>
          </a:bodyPr>
          <a:lstStyle/>
          <a:p>
            <a:r>
              <a:rPr lang="en-US" b="1" dirty="0" smtClean="0"/>
              <a:t>Using concatenate() method to Add a Row to a </a:t>
            </a:r>
            <a:r>
              <a:rPr lang="en-US" b="1" dirty="0" err="1" smtClean="0"/>
              <a:t>NumPy</a:t>
            </a:r>
            <a:r>
              <a:rPr lang="en-US" b="1" dirty="0" smtClean="0"/>
              <a:t> Array</a:t>
            </a:r>
          </a:p>
          <a:p>
            <a:pPr fontAlgn="base"/>
            <a:r>
              <a:rPr lang="en-US" dirty="0" smtClean="0"/>
              <a:t>concatenate() method will take a sequence of arrays as parameters and concatenate the arrays into one single array and returns the concatenated array.</a:t>
            </a:r>
          </a:p>
          <a:p>
            <a:pPr fontAlgn="base"/>
            <a:r>
              <a:rPr lang="en-US" dirty="0" smtClean="0"/>
              <a:t>In the sequence of arrays we will pass the given array and the row to be added, The concatenate() method will return the array with the row added.</a:t>
            </a:r>
          </a:p>
          <a:p>
            <a:pPr fontAlgn="base"/>
            <a:r>
              <a:rPr lang="en-US" b="1" dirty="0" smtClean="0"/>
              <a:t>Syntax of concatenate()</a:t>
            </a:r>
          </a:p>
          <a:p>
            <a:r>
              <a:rPr lang="en-US" dirty="0" err="1" smtClean="0"/>
              <a:t>numpy.concatenate</a:t>
            </a:r>
            <a:r>
              <a:rPr lang="en-US" dirty="0" smtClean="0"/>
              <a:t>((a1, a2, ...), axis=0)</a:t>
            </a:r>
          </a:p>
          <a:p>
            <a:pPr fontAlgn="base"/>
            <a:r>
              <a:rPr lang="en-US" b="1" dirty="0" smtClean="0"/>
              <a:t>Parameters:</a:t>
            </a:r>
          </a:p>
          <a:p>
            <a:r>
              <a:rPr lang="en-US" dirty="0" smtClean="0"/>
              <a:t>(a1, a2, ...) = Sequence </a:t>
            </a:r>
            <a:r>
              <a:rPr lang="en-US" b="1" dirty="0" smtClean="0"/>
              <a:t>of</a:t>
            </a:r>
            <a:r>
              <a:rPr lang="en-US" dirty="0" smtClean="0"/>
              <a:t> arrays to be passed to the </a:t>
            </a:r>
            <a:r>
              <a:rPr lang="en-US" b="1" dirty="0" smtClean="0"/>
              <a:t>function</a:t>
            </a:r>
            <a:r>
              <a:rPr lang="en-US" dirty="0" smtClean="0"/>
              <a:t>.</a:t>
            </a:r>
          </a:p>
          <a:p>
            <a:r>
              <a:rPr lang="en-US" dirty="0" smtClean="0"/>
              <a:t>axis = </a:t>
            </a:r>
            <a:r>
              <a:rPr lang="en-US" dirty="0" err="1" smtClean="0"/>
              <a:t>int</a:t>
            </a:r>
            <a:r>
              <a:rPr lang="en-US" dirty="0" smtClean="0"/>
              <a:t>, optional, Axis along which to concatenate arrays.</a:t>
            </a:r>
          </a:p>
          <a:p>
            <a:pPr fontAlgn="base"/>
            <a:r>
              <a:rPr lang="en-US" b="1" dirty="0" smtClean="0"/>
              <a:t>Return:</a:t>
            </a:r>
          </a:p>
          <a:p>
            <a:r>
              <a:rPr lang="en-US" dirty="0" smtClean="0"/>
              <a:t>Returns a concatenated array.</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fontScale="92500" lnSpcReduction="10000"/>
          </a:bodyPr>
          <a:lstStyle/>
          <a:p>
            <a:pPr>
              <a:buNone/>
            </a:pPr>
            <a:r>
              <a:rPr lang="en-US" b="1" dirty="0" smtClean="0">
                <a:solidFill>
                  <a:srgbClr val="00B050"/>
                </a:solidFill>
              </a:rPr>
              <a:t>import</a:t>
            </a:r>
            <a:r>
              <a:rPr lang="en-US" dirty="0" smtClean="0">
                <a:solidFill>
                  <a:srgbClr val="00B050"/>
                </a:solidFill>
              </a:rPr>
              <a:t> </a:t>
            </a:r>
            <a:r>
              <a:rPr lang="en-US" dirty="0" err="1" smtClean="0">
                <a:solidFill>
                  <a:srgbClr val="00B050"/>
                </a:solidFill>
              </a:rPr>
              <a:t>numpy</a:t>
            </a:r>
            <a:r>
              <a:rPr lang="en-US" dirty="0" smtClean="0">
                <a:solidFill>
                  <a:srgbClr val="00B050"/>
                </a:solidFill>
              </a:rPr>
              <a:t> </a:t>
            </a:r>
            <a:r>
              <a:rPr lang="en-US" b="1" dirty="0" smtClean="0">
                <a:solidFill>
                  <a:srgbClr val="00B050"/>
                </a:solidFill>
              </a:rPr>
              <a:t>as</a:t>
            </a:r>
            <a:r>
              <a:rPr lang="en-US" dirty="0" smtClean="0">
                <a:solidFill>
                  <a:srgbClr val="00B050"/>
                </a:solidFill>
              </a:rPr>
              <a:t> </a:t>
            </a:r>
            <a:r>
              <a:rPr lang="en-US" dirty="0" err="1" smtClean="0">
                <a:solidFill>
                  <a:srgbClr val="00B050"/>
                </a:solidFill>
              </a:rPr>
              <a:t>np</a:t>
            </a:r>
            <a:endParaRPr lang="en-US" dirty="0" smtClean="0">
              <a:solidFill>
                <a:srgbClr val="00B050"/>
              </a:solidFill>
            </a:endParaRPr>
          </a:p>
          <a:p>
            <a:pPr>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np.array</a:t>
            </a:r>
            <a:r>
              <a:rPr lang="en-US" dirty="0" smtClean="0">
                <a:solidFill>
                  <a:srgbClr val="00B050"/>
                </a:solidFill>
              </a:rPr>
              <a:t>([[1, 2, 3, 4, 5],[5, 4, 3, 2, 1]])</a:t>
            </a:r>
          </a:p>
          <a:p>
            <a:pPr>
              <a:buNone/>
            </a:pPr>
            <a:r>
              <a:rPr lang="en-US" dirty="0" smtClean="0">
                <a:solidFill>
                  <a:srgbClr val="00B050"/>
                </a:solidFill>
              </a:rPr>
              <a:t>row = </a:t>
            </a:r>
            <a:r>
              <a:rPr lang="en-US" dirty="0" err="1" smtClean="0">
                <a:solidFill>
                  <a:srgbClr val="00B050"/>
                </a:solidFill>
              </a:rPr>
              <a:t>np.array</a:t>
            </a:r>
            <a:r>
              <a:rPr lang="en-US" dirty="0" smtClean="0">
                <a:solidFill>
                  <a:srgbClr val="00B050"/>
                </a:solidFill>
              </a:rPr>
              <a:t>([6, 7, 8, 9, 1])</a:t>
            </a:r>
          </a:p>
          <a:p>
            <a:pPr>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np.concatenate</a:t>
            </a:r>
            <a:r>
              <a:rPr lang="en-US" dirty="0" smtClean="0">
                <a:solidFill>
                  <a:srgbClr val="00B050"/>
                </a:solidFill>
              </a:rPr>
              <a:t>([</a:t>
            </a:r>
            <a:r>
              <a:rPr lang="en-US" dirty="0" err="1" smtClean="0">
                <a:solidFill>
                  <a:srgbClr val="00B050"/>
                </a:solidFill>
              </a:rPr>
              <a:t>arr</a:t>
            </a:r>
            <a:r>
              <a:rPr lang="en-US" dirty="0" smtClean="0">
                <a:solidFill>
                  <a:srgbClr val="00B050"/>
                </a:solidFill>
              </a:rPr>
              <a:t>, [row]])</a:t>
            </a:r>
          </a:p>
          <a:p>
            <a:pPr>
              <a:buNone/>
            </a:pPr>
            <a:r>
              <a:rPr lang="en-US" dirty="0" smtClean="0">
                <a:solidFill>
                  <a:srgbClr val="00B050"/>
                </a:solidFill>
              </a:rPr>
              <a:t>print(</a:t>
            </a:r>
            <a:r>
              <a:rPr lang="en-US" dirty="0" err="1" smtClean="0">
                <a:solidFill>
                  <a:srgbClr val="00B050"/>
                </a:solidFill>
              </a:rPr>
              <a:t>arr</a:t>
            </a:r>
            <a:r>
              <a:rPr lang="en-US" dirty="0" smtClean="0">
                <a:solidFill>
                  <a:srgbClr val="00B050"/>
                </a:solidFill>
              </a:rPr>
              <a:t>)</a:t>
            </a:r>
          </a:p>
          <a:p>
            <a:r>
              <a:rPr lang="en-US" b="1" dirty="0" smtClean="0"/>
              <a:t>Using insert() method to Add a Row to a </a:t>
            </a:r>
            <a:r>
              <a:rPr lang="en-US" b="1" dirty="0" err="1" smtClean="0"/>
              <a:t>NumPy</a:t>
            </a:r>
            <a:r>
              <a:rPr lang="en-US" b="1" dirty="0" smtClean="0"/>
              <a:t> Array</a:t>
            </a:r>
          </a:p>
          <a:p>
            <a:r>
              <a:rPr lang="en-US" dirty="0" smtClean="0"/>
              <a:t>The insert() method will take an array, index , values to be inserted as parameters. It will insert the given value just before the specified index and returns the array.</a:t>
            </a:r>
          </a:p>
          <a:p>
            <a:pPr fontAlgn="base">
              <a:buNone/>
            </a:pPr>
            <a:r>
              <a:rPr lang="en-US" b="1" dirty="0" smtClean="0"/>
              <a:t>	Syntax of insert()</a:t>
            </a:r>
          </a:p>
          <a:p>
            <a:pPr>
              <a:buNone/>
            </a:pPr>
            <a:r>
              <a:rPr lang="en-US" dirty="0" smtClean="0"/>
              <a:t>	</a:t>
            </a:r>
            <a:r>
              <a:rPr lang="en-US" dirty="0" err="1" smtClean="0"/>
              <a:t>numpy.insert</a:t>
            </a:r>
            <a:r>
              <a:rPr lang="en-US" dirty="0" smtClean="0"/>
              <a:t>(</a:t>
            </a:r>
            <a:r>
              <a:rPr lang="en-US" dirty="0" err="1" smtClean="0"/>
              <a:t>arr</a:t>
            </a:r>
            <a:r>
              <a:rPr lang="en-US" dirty="0" smtClean="0"/>
              <a:t>, </a:t>
            </a:r>
            <a:r>
              <a:rPr lang="en-US" dirty="0" err="1" smtClean="0"/>
              <a:t>obj</a:t>
            </a:r>
            <a:r>
              <a:rPr lang="en-US" dirty="0" smtClean="0"/>
              <a:t>, values, axis=</a:t>
            </a:r>
            <a:r>
              <a:rPr lang="en-US" b="1" dirty="0" smtClean="0"/>
              <a:t>None</a:t>
            </a:r>
            <a:r>
              <a:rPr lang="en-US" dirty="0" smtClean="0"/>
              <a:t>)</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172200"/>
          </a:xfrm>
        </p:spPr>
        <p:txBody>
          <a:bodyPr/>
          <a:lstStyle/>
          <a:p>
            <a:pPr fontAlgn="base"/>
            <a:r>
              <a:rPr lang="en-US" b="1" dirty="0" smtClean="0"/>
              <a:t>Parameters:</a:t>
            </a:r>
          </a:p>
          <a:p>
            <a:r>
              <a:rPr lang="en-US" dirty="0" err="1" smtClean="0"/>
              <a:t>arr</a:t>
            </a:r>
            <a:r>
              <a:rPr lang="en-US" dirty="0" smtClean="0"/>
              <a:t> = The array to be passed to the </a:t>
            </a:r>
            <a:r>
              <a:rPr lang="en-US" b="1" dirty="0" smtClean="0"/>
              <a:t>function</a:t>
            </a:r>
            <a:r>
              <a:rPr lang="en-US" dirty="0" smtClean="0"/>
              <a:t>.</a:t>
            </a:r>
          </a:p>
          <a:p>
            <a:r>
              <a:rPr lang="en-US" dirty="0" err="1" smtClean="0"/>
              <a:t>obj</a:t>
            </a:r>
            <a:r>
              <a:rPr lang="en-US" dirty="0" smtClean="0"/>
              <a:t> = index at which value needs to be inserted</a:t>
            </a:r>
          </a:p>
          <a:p>
            <a:r>
              <a:rPr lang="en-US" dirty="0" smtClean="0"/>
              <a:t>values = Values or object to insert into array.</a:t>
            </a:r>
          </a:p>
          <a:p>
            <a:r>
              <a:rPr lang="en-US" dirty="0" smtClean="0"/>
              <a:t>axis = </a:t>
            </a:r>
            <a:r>
              <a:rPr lang="en-US" dirty="0" err="1" smtClean="0"/>
              <a:t>int</a:t>
            </a:r>
            <a:r>
              <a:rPr lang="en-US" dirty="0" smtClean="0"/>
              <a:t>, optional, Axis along which to insert values.</a:t>
            </a:r>
          </a:p>
          <a:p>
            <a:pPr fontAlgn="base"/>
            <a:r>
              <a:rPr lang="en-US" b="1" dirty="0" smtClean="0"/>
              <a:t>Return:</a:t>
            </a:r>
          </a:p>
          <a:p>
            <a:r>
              <a:rPr lang="en-US" dirty="0" smtClean="0"/>
              <a:t>Returns array with value inserted at the specified index, </a:t>
            </a:r>
            <a:r>
              <a:rPr lang="en-US" b="1" dirty="0" smtClean="0"/>
              <a:t>in</a:t>
            </a:r>
            <a:r>
              <a:rPr lang="en-US" dirty="0" smtClean="0"/>
              <a:t> </a:t>
            </a:r>
            <a:r>
              <a:rPr lang="en-US" b="1" dirty="0" smtClean="0"/>
              <a:t>this</a:t>
            </a:r>
            <a:r>
              <a:rPr lang="en-US" dirty="0" smtClean="0"/>
              <a:t> case appended at the </a:t>
            </a:r>
            <a:r>
              <a:rPr lang="en-US" b="1" dirty="0" smtClean="0"/>
              <a:t>end</a:t>
            </a:r>
            <a:r>
              <a:rPr lang="en-US" dirty="0" smtClean="0"/>
              <a:t> </a:t>
            </a:r>
            <a:r>
              <a:rPr lang="en-US" b="1" dirty="0" smtClean="0"/>
              <a:t>of</a:t>
            </a:r>
            <a:r>
              <a:rPr lang="en-US" dirty="0" smtClean="0"/>
              <a:t> the array.</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dirty="0" smtClean="0"/>
              <a:t>The basic </a:t>
            </a:r>
            <a:r>
              <a:rPr lang="en-US" dirty="0" err="1" smtClean="0"/>
              <a:t>ndarray</a:t>
            </a:r>
            <a:r>
              <a:rPr lang="en-US" dirty="0" smtClean="0"/>
              <a:t> is created using an array function in </a:t>
            </a:r>
            <a:r>
              <a:rPr lang="en-US" dirty="0" err="1" smtClean="0"/>
              <a:t>NumPy</a:t>
            </a:r>
            <a:r>
              <a:rPr lang="en-US" dirty="0" smtClean="0"/>
              <a:t> as follows:</a:t>
            </a:r>
          </a:p>
          <a:p>
            <a:r>
              <a:rPr lang="en-US" dirty="0" err="1" smtClean="0"/>
              <a:t>numpy.array</a:t>
            </a:r>
            <a:endParaRPr lang="en-US" dirty="0" smtClean="0"/>
          </a:p>
          <a:p>
            <a:pPr>
              <a:buNone/>
            </a:pPr>
            <a:r>
              <a:rPr lang="en-US" dirty="0" smtClean="0">
                <a:solidFill>
                  <a:srgbClr val="FF0000"/>
                </a:solidFill>
              </a:rPr>
              <a:t>Ex-</a:t>
            </a:r>
          </a:p>
          <a:p>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r>
              <a:rPr lang="en-US" dirty="0" smtClean="0">
                <a:solidFill>
                  <a:srgbClr val="00B050"/>
                </a:solidFill>
              </a:rPr>
              <a:t>a=</a:t>
            </a:r>
            <a:r>
              <a:rPr lang="en-US" dirty="0" err="1" smtClean="0">
                <a:solidFill>
                  <a:srgbClr val="00B050"/>
                </a:solidFill>
              </a:rPr>
              <a:t>np.array</a:t>
            </a:r>
            <a:r>
              <a:rPr lang="en-US" dirty="0" smtClean="0">
                <a:solidFill>
                  <a:srgbClr val="00B050"/>
                </a:solidFill>
              </a:rPr>
              <a:t>([1,2,3])</a:t>
            </a:r>
          </a:p>
          <a:p>
            <a:r>
              <a:rPr lang="en-US" dirty="0" smtClean="0">
                <a:solidFill>
                  <a:srgbClr val="00B050"/>
                </a:solidFill>
              </a:rPr>
              <a:t> print a</a:t>
            </a:r>
          </a:p>
          <a:p>
            <a:pPr>
              <a:buNone/>
            </a:pPr>
            <a:r>
              <a:rPr lang="en-US" dirty="0" smtClean="0">
                <a:solidFill>
                  <a:srgbClr val="FF0000"/>
                </a:solidFill>
              </a:rPr>
              <a:t># more than one dimensions</a:t>
            </a:r>
          </a:p>
          <a:p>
            <a:r>
              <a:rPr lang="en-US" dirty="0" smtClean="0"/>
              <a:t> </a:t>
            </a: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r>
              <a:rPr lang="en-US" dirty="0" smtClean="0">
                <a:solidFill>
                  <a:srgbClr val="00B050"/>
                </a:solidFill>
              </a:rPr>
              <a:t>a = </a:t>
            </a:r>
            <a:r>
              <a:rPr lang="en-US" dirty="0" err="1" smtClean="0">
                <a:solidFill>
                  <a:srgbClr val="00B050"/>
                </a:solidFill>
              </a:rPr>
              <a:t>np.array</a:t>
            </a:r>
            <a:r>
              <a:rPr lang="en-US" dirty="0" smtClean="0">
                <a:solidFill>
                  <a:srgbClr val="00B050"/>
                </a:solidFill>
              </a:rPr>
              <a:t>([[1, 2], [3, 4]]</a:t>
            </a:r>
          </a:p>
          <a:p>
            <a:r>
              <a:rPr lang="en-US" dirty="0" smtClean="0">
                <a:solidFill>
                  <a:srgbClr val="00B050"/>
                </a:solidFill>
              </a:rPr>
              <a:t> print a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172200"/>
          </a:xfrm>
        </p:spPr>
        <p:txBody>
          <a:bodyPr>
            <a:normAutofit fontScale="92500" lnSpcReduction="20000"/>
          </a:bodyPr>
          <a:lstStyle/>
          <a:p>
            <a:pPr algn="just">
              <a:buNone/>
            </a:pPr>
            <a:r>
              <a:rPr lang="en-US" b="1" dirty="0" smtClean="0">
                <a:solidFill>
                  <a:srgbClr val="00B050"/>
                </a:solidFill>
              </a:rPr>
              <a:t>import</a:t>
            </a:r>
            <a:r>
              <a:rPr lang="en-US" dirty="0" smtClean="0">
                <a:solidFill>
                  <a:srgbClr val="00B050"/>
                </a:solidFill>
              </a:rPr>
              <a:t> </a:t>
            </a:r>
            <a:r>
              <a:rPr lang="en-US" dirty="0" err="1" smtClean="0">
                <a:solidFill>
                  <a:srgbClr val="00B050"/>
                </a:solidFill>
              </a:rPr>
              <a:t>numpy</a:t>
            </a:r>
            <a:r>
              <a:rPr lang="en-US" dirty="0" smtClean="0">
                <a:solidFill>
                  <a:srgbClr val="00B050"/>
                </a:solidFill>
              </a:rPr>
              <a:t> </a:t>
            </a:r>
            <a:r>
              <a:rPr lang="en-US" b="1" dirty="0" smtClean="0">
                <a:solidFill>
                  <a:srgbClr val="00B050"/>
                </a:solidFill>
              </a:rPr>
              <a:t>as</a:t>
            </a:r>
            <a:r>
              <a:rPr lang="en-US" dirty="0" smtClean="0">
                <a:solidFill>
                  <a:srgbClr val="00B050"/>
                </a:solidFill>
              </a:rPr>
              <a:t> </a:t>
            </a:r>
            <a:r>
              <a:rPr lang="en-US" dirty="0" err="1" smtClean="0">
                <a:solidFill>
                  <a:srgbClr val="00B050"/>
                </a:solidFill>
              </a:rPr>
              <a:t>np</a:t>
            </a:r>
            <a:endParaRPr lang="en-US" dirty="0" smtClean="0">
              <a:solidFill>
                <a:srgbClr val="00B050"/>
              </a:solidFill>
            </a:endParaRPr>
          </a:p>
          <a:p>
            <a:pPr algn="just">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np.array</a:t>
            </a:r>
            <a:r>
              <a:rPr lang="en-US" dirty="0" smtClean="0">
                <a:solidFill>
                  <a:srgbClr val="00B050"/>
                </a:solidFill>
              </a:rPr>
              <a:t>([[1, 2, 3, 4, 5],[5, 4, 3, 2, 1]])</a:t>
            </a:r>
          </a:p>
          <a:p>
            <a:pPr algn="just">
              <a:buNone/>
            </a:pPr>
            <a:r>
              <a:rPr lang="en-US" dirty="0" smtClean="0">
                <a:solidFill>
                  <a:srgbClr val="00B050"/>
                </a:solidFill>
              </a:rPr>
              <a:t>row = </a:t>
            </a:r>
            <a:r>
              <a:rPr lang="en-US" dirty="0" err="1" smtClean="0">
                <a:solidFill>
                  <a:srgbClr val="00B050"/>
                </a:solidFill>
              </a:rPr>
              <a:t>np.array</a:t>
            </a:r>
            <a:r>
              <a:rPr lang="en-US" dirty="0" smtClean="0">
                <a:solidFill>
                  <a:srgbClr val="00B050"/>
                </a:solidFill>
              </a:rPr>
              <a:t>([6, 7, 8, 9, 1])</a:t>
            </a:r>
          </a:p>
          <a:p>
            <a:pPr algn="just">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np.insert</a:t>
            </a:r>
            <a:r>
              <a:rPr lang="en-US" dirty="0" smtClean="0">
                <a:solidFill>
                  <a:srgbClr val="00B050"/>
                </a:solidFill>
              </a:rPr>
              <a:t>(</a:t>
            </a:r>
            <a:r>
              <a:rPr lang="en-US" dirty="0" err="1" smtClean="0">
                <a:solidFill>
                  <a:srgbClr val="00B050"/>
                </a:solidFill>
              </a:rPr>
              <a:t>arr</a:t>
            </a:r>
            <a:r>
              <a:rPr lang="en-US" dirty="0" smtClean="0">
                <a:solidFill>
                  <a:srgbClr val="00B050"/>
                </a:solidFill>
              </a:rPr>
              <a:t>, 0, row, axis=0)</a:t>
            </a:r>
          </a:p>
          <a:p>
            <a:pPr algn="just">
              <a:buNone/>
            </a:pPr>
            <a:r>
              <a:rPr lang="en-US" dirty="0" smtClean="0">
                <a:solidFill>
                  <a:srgbClr val="00B050"/>
                </a:solidFill>
              </a:rPr>
              <a:t>print(</a:t>
            </a:r>
            <a:r>
              <a:rPr lang="en-US" dirty="0" err="1" smtClean="0">
                <a:solidFill>
                  <a:srgbClr val="00B050"/>
                </a:solidFill>
              </a:rPr>
              <a:t>arr</a:t>
            </a:r>
            <a:r>
              <a:rPr lang="en-US" dirty="0" smtClean="0">
                <a:solidFill>
                  <a:srgbClr val="00B050"/>
                </a:solidFill>
              </a:rPr>
              <a:t>)</a:t>
            </a:r>
          </a:p>
          <a:p>
            <a:pPr algn="just"/>
            <a:r>
              <a:rPr lang="en-US" b="1" dirty="0" smtClean="0"/>
              <a:t>Using </a:t>
            </a:r>
            <a:r>
              <a:rPr lang="en-US" b="1" dirty="0" err="1" smtClean="0"/>
              <a:t>vstack</a:t>
            </a:r>
            <a:r>
              <a:rPr lang="en-US" b="1" dirty="0" smtClean="0"/>
              <a:t>() method to Add a Row to a </a:t>
            </a:r>
            <a:r>
              <a:rPr lang="en-US" b="1" dirty="0" err="1" smtClean="0"/>
              <a:t>NumPy</a:t>
            </a:r>
            <a:r>
              <a:rPr lang="en-US" b="1" dirty="0" smtClean="0"/>
              <a:t> Array</a:t>
            </a:r>
          </a:p>
          <a:p>
            <a:pPr algn="just"/>
            <a:r>
              <a:rPr lang="en-US" dirty="0" err="1" smtClean="0"/>
              <a:t>vstack</a:t>
            </a:r>
            <a:r>
              <a:rPr lang="en-US" dirty="0" smtClean="0"/>
              <a:t>() function is used to Stack arrays in sequence vertically (row-wise).</a:t>
            </a:r>
            <a:r>
              <a:rPr lang="en-US" dirty="0" err="1" smtClean="0"/>
              <a:t>i.e</a:t>
            </a:r>
            <a:r>
              <a:rPr lang="en-US" dirty="0" smtClean="0"/>
              <a:t>, concatenating into a single array. </a:t>
            </a:r>
          </a:p>
          <a:p>
            <a:pPr algn="just"/>
            <a:r>
              <a:rPr lang="en-US" dirty="0" smtClean="0"/>
              <a:t>The </a:t>
            </a:r>
            <a:r>
              <a:rPr lang="en-US" dirty="0" err="1" smtClean="0"/>
              <a:t>vstack</a:t>
            </a:r>
            <a:r>
              <a:rPr lang="en-US" dirty="0" smtClean="0"/>
              <a:t>() method will take a sequence of arrays as parameters. It will stack the arrays into one single array and returns the array. </a:t>
            </a:r>
          </a:p>
          <a:p>
            <a:pPr algn="just"/>
            <a:r>
              <a:rPr lang="en-US" dirty="0" smtClean="0"/>
              <a:t>The </a:t>
            </a:r>
            <a:r>
              <a:rPr lang="en-US" dirty="0" err="1" smtClean="0"/>
              <a:t>vstack</a:t>
            </a:r>
            <a:r>
              <a:rPr lang="en-US" dirty="0" smtClean="0"/>
              <a:t> is equivalent to concatenation.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248400"/>
          </a:xfrm>
        </p:spPr>
        <p:txBody>
          <a:bodyPr>
            <a:normAutofit fontScale="92500" lnSpcReduction="20000"/>
          </a:bodyPr>
          <a:lstStyle/>
          <a:p>
            <a:pPr fontAlgn="base">
              <a:buNone/>
            </a:pPr>
            <a:r>
              <a:rPr lang="en-US" b="1" dirty="0" smtClean="0"/>
              <a:t>	Syntax of </a:t>
            </a:r>
            <a:r>
              <a:rPr lang="en-US" b="1" dirty="0" err="1" smtClean="0"/>
              <a:t>vstack</a:t>
            </a:r>
            <a:r>
              <a:rPr lang="en-US" b="1" dirty="0" smtClean="0"/>
              <a:t>()</a:t>
            </a:r>
          </a:p>
          <a:p>
            <a:r>
              <a:rPr lang="en-US" dirty="0" err="1" smtClean="0"/>
              <a:t>numpy.vstack</a:t>
            </a:r>
            <a:r>
              <a:rPr lang="en-US" dirty="0" smtClean="0"/>
              <a:t>(</a:t>
            </a:r>
            <a:r>
              <a:rPr lang="en-US" dirty="0" err="1" smtClean="0"/>
              <a:t>tuple</a:t>
            </a:r>
            <a:r>
              <a:rPr lang="en-US" dirty="0" smtClean="0"/>
              <a:t>)</a:t>
            </a:r>
          </a:p>
          <a:p>
            <a:pPr fontAlgn="base">
              <a:buNone/>
            </a:pPr>
            <a:r>
              <a:rPr lang="en-US" b="1" dirty="0" smtClean="0"/>
              <a:t>	Parameters:</a:t>
            </a:r>
          </a:p>
          <a:p>
            <a:r>
              <a:rPr lang="en-US" dirty="0" err="1" smtClean="0"/>
              <a:t>tuple</a:t>
            </a:r>
            <a:r>
              <a:rPr lang="en-US" dirty="0" smtClean="0"/>
              <a:t> = sequence </a:t>
            </a:r>
            <a:r>
              <a:rPr lang="en-US" b="1" dirty="0" smtClean="0"/>
              <a:t>of</a:t>
            </a:r>
            <a:r>
              <a:rPr lang="en-US" dirty="0" smtClean="0"/>
              <a:t> arrays to be passed to the function.</a:t>
            </a:r>
          </a:p>
          <a:p>
            <a:pPr fontAlgn="base">
              <a:buNone/>
            </a:pPr>
            <a:r>
              <a:rPr lang="en-US" b="1" dirty="0" smtClean="0"/>
              <a:t>	Return:</a:t>
            </a:r>
          </a:p>
          <a:p>
            <a:r>
              <a:rPr lang="en-US" dirty="0" smtClean="0"/>
              <a:t>Returns The array formed by stacking the given arrays.</a:t>
            </a:r>
          </a:p>
          <a:p>
            <a:pPr>
              <a:buNone/>
            </a:pPr>
            <a:r>
              <a:rPr lang="en-US" b="1" dirty="0" smtClean="0">
                <a:solidFill>
                  <a:srgbClr val="00B050"/>
                </a:solidFill>
              </a:rPr>
              <a:t>import</a:t>
            </a:r>
            <a:r>
              <a:rPr lang="en-US" dirty="0" smtClean="0">
                <a:solidFill>
                  <a:srgbClr val="00B050"/>
                </a:solidFill>
              </a:rPr>
              <a:t> </a:t>
            </a:r>
            <a:r>
              <a:rPr lang="en-US" dirty="0" err="1" smtClean="0">
                <a:solidFill>
                  <a:srgbClr val="00B050"/>
                </a:solidFill>
              </a:rPr>
              <a:t>numpy</a:t>
            </a:r>
            <a:r>
              <a:rPr lang="en-US" dirty="0" smtClean="0">
                <a:solidFill>
                  <a:srgbClr val="00B050"/>
                </a:solidFill>
              </a:rPr>
              <a:t> </a:t>
            </a:r>
            <a:r>
              <a:rPr lang="en-US" b="1" dirty="0" smtClean="0">
                <a:solidFill>
                  <a:srgbClr val="00B050"/>
                </a:solidFill>
              </a:rPr>
              <a:t>as</a:t>
            </a:r>
            <a:r>
              <a:rPr lang="en-US" dirty="0" smtClean="0">
                <a:solidFill>
                  <a:srgbClr val="00B050"/>
                </a:solidFill>
              </a:rPr>
              <a:t> </a:t>
            </a:r>
            <a:r>
              <a:rPr lang="en-US" dirty="0" err="1" smtClean="0">
                <a:solidFill>
                  <a:srgbClr val="00B050"/>
                </a:solidFill>
              </a:rPr>
              <a:t>np</a:t>
            </a:r>
            <a:endParaRPr lang="en-US" dirty="0" smtClean="0">
              <a:solidFill>
                <a:srgbClr val="00B050"/>
              </a:solidFill>
            </a:endParaRPr>
          </a:p>
          <a:p>
            <a:pPr>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np.array</a:t>
            </a:r>
            <a:r>
              <a:rPr lang="en-US" dirty="0" smtClean="0">
                <a:solidFill>
                  <a:srgbClr val="00B050"/>
                </a:solidFill>
              </a:rPr>
              <a:t>([[1, 2, 3, 4, 5],[5, 4, 3, 2, 1]])</a:t>
            </a:r>
          </a:p>
          <a:p>
            <a:pPr>
              <a:buNone/>
            </a:pPr>
            <a:r>
              <a:rPr lang="en-US" dirty="0" smtClean="0">
                <a:solidFill>
                  <a:srgbClr val="00B050"/>
                </a:solidFill>
              </a:rPr>
              <a:t>row = </a:t>
            </a:r>
            <a:r>
              <a:rPr lang="en-US" dirty="0" err="1" smtClean="0">
                <a:solidFill>
                  <a:srgbClr val="00B050"/>
                </a:solidFill>
              </a:rPr>
              <a:t>np.array</a:t>
            </a:r>
            <a:r>
              <a:rPr lang="en-US" dirty="0" smtClean="0">
                <a:solidFill>
                  <a:srgbClr val="00B050"/>
                </a:solidFill>
              </a:rPr>
              <a:t>([6,7,8,9,1])</a:t>
            </a:r>
          </a:p>
          <a:p>
            <a:pPr>
              <a:buNone/>
            </a:pPr>
            <a:r>
              <a:rPr lang="en-US" dirty="0" err="1" smtClean="0">
                <a:solidFill>
                  <a:srgbClr val="00B050"/>
                </a:solidFill>
              </a:rPr>
              <a:t>arr</a:t>
            </a:r>
            <a:r>
              <a:rPr lang="en-US" dirty="0" smtClean="0">
                <a:solidFill>
                  <a:srgbClr val="00B050"/>
                </a:solidFill>
              </a:rPr>
              <a:t> = </a:t>
            </a:r>
            <a:r>
              <a:rPr lang="en-US" dirty="0" err="1" smtClean="0">
                <a:solidFill>
                  <a:srgbClr val="00B050"/>
                </a:solidFill>
              </a:rPr>
              <a:t>np.vstack</a:t>
            </a:r>
            <a:r>
              <a:rPr lang="en-US" dirty="0" smtClean="0">
                <a:solidFill>
                  <a:srgbClr val="00B050"/>
                </a:solidFill>
              </a:rPr>
              <a:t>((</a:t>
            </a:r>
            <a:r>
              <a:rPr lang="en-US" dirty="0" err="1" smtClean="0">
                <a:solidFill>
                  <a:srgbClr val="00B050"/>
                </a:solidFill>
              </a:rPr>
              <a:t>arr,row</a:t>
            </a:r>
            <a:r>
              <a:rPr lang="en-US" dirty="0" smtClean="0">
                <a:solidFill>
                  <a:srgbClr val="00B050"/>
                </a:solidFill>
              </a:rPr>
              <a:t>))</a:t>
            </a:r>
          </a:p>
          <a:p>
            <a:pPr>
              <a:buNone/>
            </a:pPr>
            <a:r>
              <a:rPr lang="en-US" dirty="0" smtClean="0">
                <a:solidFill>
                  <a:srgbClr val="00B050"/>
                </a:solidFill>
              </a:rPr>
              <a:t>print(</a:t>
            </a:r>
            <a:r>
              <a:rPr lang="en-US" dirty="0" err="1" smtClean="0">
                <a:solidFill>
                  <a:srgbClr val="00B050"/>
                </a:solidFill>
              </a:rPr>
              <a:t>arr</a:t>
            </a:r>
            <a:r>
              <a:rPr lang="en-US" dirty="0" smtClean="0">
                <a:solidFill>
                  <a:srgbClr val="00B050"/>
                </a:solidFill>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172200"/>
          </a:xfrm>
        </p:spPr>
        <p:txBody>
          <a:bodyPr/>
          <a:lstStyle/>
          <a:p>
            <a:pPr algn="just">
              <a:buNone/>
            </a:pPr>
            <a:r>
              <a:rPr lang="en-US" b="1" i="1" u="sng" dirty="0" smtClean="0"/>
              <a:t>Several routines are available in </a:t>
            </a:r>
            <a:r>
              <a:rPr lang="en-US" b="1" i="1" u="sng" dirty="0" err="1" smtClean="0"/>
              <a:t>NumPy</a:t>
            </a:r>
            <a:r>
              <a:rPr lang="en-US" b="1" i="1" u="sng" dirty="0" smtClean="0"/>
              <a:t> package for manipulation of elements in </a:t>
            </a:r>
            <a:r>
              <a:rPr lang="en-US" b="1" i="1" u="sng" dirty="0" err="1" smtClean="0"/>
              <a:t>ndarray</a:t>
            </a:r>
            <a:r>
              <a:rPr lang="en-US" b="1" i="1" u="sng" dirty="0" smtClean="0"/>
              <a:t> object.</a:t>
            </a:r>
          </a:p>
          <a:p>
            <a:pPr algn="just">
              <a:buNone/>
            </a:pPr>
            <a:r>
              <a:rPr lang="en-US" dirty="0" smtClean="0"/>
              <a:t>They can be classified into the following types</a:t>
            </a:r>
          </a:p>
          <a:p>
            <a:pPr lvl="1" algn="just"/>
            <a:r>
              <a:rPr lang="en-US" dirty="0" smtClean="0"/>
              <a:t>Changing Shape</a:t>
            </a:r>
          </a:p>
          <a:p>
            <a:pPr lvl="1" algn="just"/>
            <a:r>
              <a:rPr lang="en-US" dirty="0" smtClean="0"/>
              <a:t>Transpose Operations</a:t>
            </a:r>
          </a:p>
          <a:p>
            <a:pPr lvl="1" algn="just"/>
            <a:r>
              <a:rPr lang="en-US" dirty="0" smtClean="0"/>
              <a:t>Changing Dimensions</a:t>
            </a:r>
          </a:p>
          <a:p>
            <a:pPr lvl="1" algn="just"/>
            <a:r>
              <a:rPr lang="en-US" dirty="0" smtClean="0"/>
              <a:t>Joining Arrays</a:t>
            </a:r>
          </a:p>
          <a:p>
            <a:pPr lvl="1" algn="just"/>
            <a:r>
              <a:rPr lang="en-US" dirty="0" smtClean="0"/>
              <a:t>Splitting Arrays</a:t>
            </a:r>
          </a:p>
          <a:p>
            <a:pPr lvl="1" algn="just"/>
            <a:r>
              <a:rPr lang="en-US" dirty="0" smtClean="0"/>
              <a:t>Adding / Removing Elements</a:t>
            </a:r>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a:bodyPr>
          <a:lstStyle/>
          <a:p>
            <a:pPr>
              <a:buNone/>
            </a:pPr>
            <a:r>
              <a:rPr lang="en-US" sz="4200" b="1" dirty="0" smtClean="0"/>
              <a:t>Changing Shape</a:t>
            </a:r>
          </a:p>
          <a:p>
            <a:pPr fontAlgn="t"/>
            <a:r>
              <a:rPr lang="en-US" b="1" i="1" u="sng" dirty="0" smtClean="0"/>
              <a:t>Reshape</a:t>
            </a:r>
            <a:r>
              <a:rPr lang="en-US" dirty="0" smtClean="0"/>
              <a:t> Gives a new shape to an array without changing its data</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endParaRPr lang="en-US" dirty="0" smtClean="0">
              <a:solidFill>
                <a:srgbClr val="00B050"/>
              </a:solidFill>
            </a:endParaRPr>
          </a:p>
          <a:p>
            <a:pPr fontAlgn="t">
              <a:buNone/>
            </a:pPr>
            <a:r>
              <a:rPr lang="en-US" dirty="0" smtClean="0">
                <a:solidFill>
                  <a:srgbClr val="00B050"/>
                </a:solidFill>
              </a:rPr>
              <a:t> a = </a:t>
            </a:r>
            <a:r>
              <a:rPr lang="en-US" dirty="0" err="1" smtClean="0">
                <a:solidFill>
                  <a:srgbClr val="00B050"/>
                </a:solidFill>
              </a:rPr>
              <a:t>np.arange</a:t>
            </a:r>
            <a:r>
              <a:rPr lang="en-US" dirty="0" smtClean="0">
                <a:solidFill>
                  <a:srgbClr val="00B050"/>
                </a:solidFill>
              </a:rPr>
              <a:t>(8) </a:t>
            </a:r>
          </a:p>
          <a:p>
            <a:pPr fontAlgn="t">
              <a:buNone/>
            </a:pPr>
            <a:r>
              <a:rPr lang="en-US" dirty="0" smtClean="0">
                <a:solidFill>
                  <a:srgbClr val="00B050"/>
                </a:solidFill>
              </a:rPr>
              <a:t>print 'The original array:‘</a:t>
            </a:r>
          </a:p>
          <a:p>
            <a:pPr fontAlgn="t">
              <a:buNone/>
            </a:pPr>
            <a:r>
              <a:rPr lang="en-US" dirty="0" smtClean="0">
                <a:solidFill>
                  <a:srgbClr val="00B050"/>
                </a:solidFill>
              </a:rPr>
              <a:t> print a </a:t>
            </a:r>
          </a:p>
          <a:p>
            <a:pPr fontAlgn="t">
              <a:buNone/>
            </a:pPr>
            <a:r>
              <a:rPr lang="en-US" dirty="0" smtClean="0">
                <a:solidFill>
                  <a:srgbClr val="00B050"/>
                </a:solidFill>
              </a:rPr>
              <a:t>b = </a:t>
            </a:r>
            <a:r>
              <a:rPr lang="en-US" dirty="0" err="1" smtClean="0">
                <a:solidFill>
                  <a:srgbClr val="00B050"/>
                </a:solidFill>
              </a:rPr>
              <a:t>a.reshape</a:t>
            </a:r>
            <a:r>
              <a:rPr lang="en-US" dirty="0" smtClean="0">
                <a:solidFill>
                  <a:srgbClr val="00B050"/>
                </a:solidFill>
              </a:rPr>
              <a:t>(4,2)</a:t>
            </a:r>
          </a:p>
          <a:p>
            <a:pPr fontAlgn="t">
              <a:buNone/>
            </a:pPr>
            <a:r>
              <a:rPr lang="en-US" dirty="0" smtClean="0">
                <a:solidFill>
                  <a:srgbClr val="00B050"/>
                </a:solidFill>
              </a:rPr>
              <a:t> print 'The modified array:' </a:t>
            </a:r>
          </a:p>
          <a:p>
            <a:pPr fontAlgn="t">
              <a:buNone/>
            </a:pPr>
            <a:r>
              <a:rPr lang="en-US" dirty="0" smtClean="0">
                <a:solidFill>
                  <a:srgbClr val="00B050"/>
                </a:solidFill>
              </a:rPr>
              <a:t>print b</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10000"/>
          </a:bodyPr>
          <a:lstStyle/>
          <a:p>
            <a:pPr fontAlgn="t"/>
            <a:r>
              <a:rPr lang="en-US" dirty="0" smtClean="0">
                <a:hlinkClick r:id="rId2"/>
              </a:rPr>
              <a:t>Flat</a:t>
            </a:r>
            <a:r>
              <a:rPr lang="en-US" dirty="0" smtClean="0"/>
              <a:t> :-This function returns  a 1-D </a:t>
            </a:r>
            <a:r>
              <a:rPr lang="en-US" dirty="0" err="1" smtClean="0"/>
              <a:t>iterator</a:t>
            </a:r>
            <a:r>
              <a:rPr lang="en-US" dirty="0" smtClean="0"/>
              <a:t> over the array</a:t>
            </a:r>
          </a:p>
          <a:p>
            <a:pPr fontAlgn="t">
              <a:buNone/>
            </a:pPr>
            <a:r>
              <a:rPr lang="en-US" dirty="0" smtClean="0"/>
              <a:t> 	</a:t>
            </a:r>
            <a:r>
              <a:rPr lang="en-US" dirty="0" smtClean="0">
                <a:solidFill>
                  <a:srgbClr val="00B050"/>
                </a:solidFill>
              </a:rPr>
              <a:t>x=</a:t>
            </a:r>
            <a:r>
              <a:rPr lang="en-US" dirty="0" err="1" smtClean="0">
                <a:solidFill>
                  <a:srgbClr val="00B050"/>
                </a:solidFill>
              </a:rPr>
              <a:t>np.arange</a:t>
            </a:r>
            <a:r>
              <a:rPr lang="en-US" dirty="0" smtClean="0">
                <a:solidFill>
                  <a:srgbClr val="00B050"/>
                </a:solidFill>
              </a:rPr>
              <a:t>(1,40,4).reshape(5,2)</a:t>
            </a:r>
          </a:p>
          <a:p>
            <a:pPr fontAlgn="t">
              <a:buNone/>
            </a:pPr>
            <a:r>
              <a:rPr lang="en-US" dirty="0" smtClean="0">
                <a:solidFill>
                  <a:srgbClr val="00B050"/>
                </a:solidFill>
              </a:rPr>
              <a:t>	</a:t>
            </a:r>
            <a:r>
              <a:rPr lang="en-US" dirty="0" err="1" smtClean="0">
                <a:solidFill>
                  <a:srgbClr val="00B050"/>
                </a:solidFill>
              </a:rPr>
              <a:t>x.flat</a:t>
            </a:r>
            <a:r>
              <a:rPr lang="en-US" dirty="0" smtClean="0">
                <a:solidFill>
                  <a:srgbClr val="00B050"/>
                </a:solidFill>
              </a:rPr>
              <a:t>[3]</a:t>
            </a:r>
          </a:p>
          <a:p>
            <a:pPr fontAlgn="t">
              <a:buNone/>
            </a:pPr>
            <a:r>
              <a:rPr lang="en-US" dirty="0" smtClean="0">
                <a:solidFill>
                  <a:srgbClr val="00B050"/>
                </a:solidFill>
              </a:rPr>
              <a:t>	</a:t>
            </a:r>
            <a:r>
              <a:rPr lang="en-US" dirty="0" err="1" smtClean="0">
                <a:solidFill>
                  <a:srgbClr val="00B050"/>
                </a:solidFill>
              </a:rPr>
              <a:t>x.flat</a:t>
            </a:r>
            <a:r>
              <a:rPr lang="en-US" dirty="0" smtClean="0">
                <a:solidFill>
                  <a:srgbClr val="00B050"/>
                </a:solidFill>
              </a:rPr>
              <a:t>[[1,4,8]]=1;x</a:t>
            </a:r>
          </a:p>
          <a:p>
            <a:pPr fontAlgn="t">
              <a:buNone/>
            </a:pPr>
            <a:endParaRPr lang="en-US" dirty="0" smtClean="0"/>
          </a:p>
          <a:p>
            <a:pPr fontAlgn="t"/>
            <a:r>
              <a:rPr lang="en-US" dirty="0" err="1" smtClean="0">
                <a:hlinkClick r:id="rId3"/>
              </a:rPr>
              <a:t>flatten</a:t>
            </a:r>
            <a:r>
              <a:rPr lang="en-US" dirty="0" err="1" smtClean="0"/>
              <a:t>Returns</a:t>
            </a:r>
            <a:r>
              <a:rPr lang="en-US" dirty="0" smtClean="0"/>
              <a:t> a copy of the array collapsed into one dimension in row-major order.</a:t>
            </a:r>
          </a:p>
          <a:p>
            <a:pPr fontAlgn="t">
              <a:buNone/>
            </a:pPr>
            <a:r>
              <a:rPr lang="en-US" dirty="0" smtClean="0"/>
              <a:t>	</a:t>
            </a:r>
            <a:r>
              <a:rPr lang="en-US" dirty="0" smtClean="0">
                <a:solidFill>
                  <a:srgbClr val="00B050"/>
                </a:solidFill>
              </a:rPr>
              <a:t>a </a:t>
            </a:r>
            <a:r>
              <a:rPr lang="en-US" b="1" dirty="0" smtClean="0">
                <a:solidFill>
                  <a:srgbClr val="00B050"/>
                </a:solidFill>
              </a:rPr>
              <a:t>=</a:t>
            </a:r>
            <a:r>
              <a:rPr lang="en-US" dirty="0" smtClean="0">
                <a:solidFill>
                  <a:srgbClr val="00B050"/>
                </a:solidFill>
              </a:rPr>
              <a:t> </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array</a:t>
            </a:r>
            <a:r>
              <a:rPr lang="en-US" b="1" dirty="0" smtClean="0">
                <a:solidFill>
                  <a:srgbClr val="00B050"/>
                </a:solidFill>
              </a:rPr>
              <a:t>([[1,2],</a:t>
            </a:r>
            <a:r>
              <a:rPr lang="en-US" dirty="0" smtClean="0">
                <a:solidFill>
                  <a:srgbClr val="00B050"/>
                </a:solidFill>
              </a:rPr>
              <a:t> </a:t>
            </a:r>
            <a:r>
              <a:rPr lang="en-US" b="1" dirty="0" smtClean="0">
                <a:solidFill>
                  <a:srgbClr val="00B050"/>
                </a:solidFill>
              </a:rPr>
              <a:t>[3,4]])</a:t>
            </a:r>
          </a:p>
          <a:p>
            <a:pPr fontAlgn="t">
              <a:buNone/>
            </a:pPr>
            <a:r>
              <a:rPr lang="en-US" dirty="0" smtClean="0">
                <a:solidFill>
                  <a:srgbClr val="00B050"/>
                </a:solidFill>
              </a:rPr>
              <a:t>	 </a:t>
            </a:r>
            <a:r>
              <a:rPr lang="en-US" dirty="0" err="1" smtClean="0">
                <a:solidFill>
                  <a:srgbClr val="00B050"/>
                </a:solidFill>
              </a:rPr>
              <a:t>a</a:t>
            </a:r>
            <a:r>
              <a:rPr lang="en-US" b="1" dirty="0" err="1" smtClean="0">
                <a:solidFill>
                  <a:srgbClr val="00B050"/>
                </a:solidFill>
              </a:rPr>
              <a:t>.</a:t>
            </a:r>
            <a:r>
              <a:rPr lang="en-US" dirty="0" err="1" smtClean="0">
                <a:solidFill>
                  <a:srgbClr val="00B050"/>
                </a:solidFill>
              </a:rPr>
              <a:t>flatten</a:t>
            </a:r>
            <a:r>
              <a:rPr lang="en-US" b="1" dirty="0" smtClean="0">
                <a:solidFill>
                  <a:srgbClr val="00B050"/>
                </a:solidFill>
              </a:rPr>
              <a:t>()</a:t>
            </a:r>
            <a:endParaRPr lang="en-US" dirty="0" smtClean="0">
              <a:solidFill>
                <a:srgbClr val="00B050"/>
              </a:solidFill>
            </a:endParaRPr>
          </a:p>
          <a:p>
            <a:pPr fontAlgn="t"/>
            <a:r>
              <a:rPr lang="en-US" dirty="0" err="1" smtClean="0">
                <a:hlinkClick r:id="rId4"/>
              </a:rPr>
              <a:t>ravel</a:t>
            </a:r>
            <a:r>
              <a:rPr lang="en-US" dirty="0" err="1" smtClean="0"/>
              <a:t>Returns</a:t>
            </a:r>
            <a:r>
              <a:rPr lang="en-US" dirty="0" smtClean="0"/>
              <a:t> a contiguous flattened array</a:t>
            </a:r>
          </a:p>
          <a:p>
            <a:pPr>
              <a:buNone/>
            </a:pPr>
            <a:r>
              <a:rPr lang="en-US" dirty="0" smtClean="0">
                <a:solidFill>
                  <a:srgbClr val="00B050"/>
                </a:solidFill>
              </a:rPr>
              <a:t>	x </a:t>
            </a:r>
            <a:r>
              <a:rPr lang="en-US" b="1" dirty="0" smtClean="0">
                <a:solidFill>
                  <a:srgbClr val="00B050"/>
                </a:solidFill>
              </a:rPr>
              <a:t>=</a:t>
            </a:r>
            <a:r>
              <a:rPr lang="en-US" dirty="0" smtClean="0">
                <a:solidFill>
                  <a:srgbClr val="00B050"/>
                </a:solidFill>
              </a:rPr>
              <a:t> </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array</a:t>
            </a:r>
            <a:r>
              <a:rPr lang="en-US" b="1" dirty="0" smtClean="0">
                <a:solidFill>
                  <a:srgbClr val="00B050"/>
                </a:solidFill>
              </a:rPr>
              <a:t>([[1,</a:t>
            </a:r>
            <a:r>
              <a:rPr lang="en-US" dirty="0" smtClean="0">
                <a:solidFill>
                  <a:srgbClr val="00B050"/>
                </a:solidFill>
              </a:rPr>
              <a:t> </a:t>
            </a:r>
            <a:r>
              <a:rPr lang="en-US" b="1" dirty="0" smtClean="0">
                <a:solidFill>
                  <a:srgbClr val="00B050"/>
                </a:solidFill>
              </a:rPr>
              <a:t>2,</a:t>
            </a:r>
            <a:r>
              <a:rPr lang="en-US" dirty="0" smtClean="0">
                <a:solidFill>
                  <a:srgbClr val="00B050"/>
                </a:solidFill>
              </a:rPr>
              <a:t> </a:t>
            </a:r>
            <a:r>
              <a:rPr lang="en-US" b="1" dirty="0" smtClean="0">
                <a:solidFill>
                  <a:srgbClr val="00B050"/>
                </a:solidFill>
              </a:rPr>
              <a:t>3],</a:t>
            </a:r>
            <a:r>
              <a:rPr lang="en-US" dirty="0" smtClean="0">
                <a:solidFill>
                  <a:srgbClr val="00B050"/>
                </a:solidFill>
              </a:rPr>
              <a:t> </a:t>
            </a:r>
            <a:r>
              <a:rPr lang="en-US" b="1" dirty="0" smtClean="0">
                <a:solidFill>
                  <a:srgbClr val="00B050"/>
                </a:solidFill>
              </a:rPr>
              <a:t>[4,</a:t>
            </a:r>
            <a:r>
              <a:rPr lang="en-US" dirty="0" smtClean="0">
                <a:solidFill>
                  <a:srgbClr val="00B050"/>
                </a:solidFill>
              </a:rPr>
              <a:t> </a:t>
            </a:r>
            <a:r>
              <a:rPr lang="en-US" b="1" dirty="0" smtClean="0">
                <a:solidFill>
                  <a:srgbClr val="00B050"/>
                </a:solidFill>
              </a:rPr>
              <a:t>5,</a:t>
            </a:r>
            <a:r>
              <a:rPr lang="en-US" dirty="0" smtClean="0">
                <a:solidFill>
                  <a:srgbClr val="00B050"/>
                </a:solidFill>
              </a:rPr>
              <a:t> </a:t>
            </a:r>
            <a:r>
              <a:rPr lang="en-US" b="1" dirty="0" smtClean="0">
                <a:solidFill>
                  <a:srgbClr val="00B050"/>
                </a:solidFill>
              </a:rPr>
              <a:t>6]])</a:t>
            </a:r>
            <a:r>
              <a:rPr lang="en-US" dirty="0" smtClean="0">
                <a:solidFill>
                  <a:srgbClr val="00B050"/>
                </a:solidFill>
              </a:rPr>
              <a:t> </a:t>
            </a:r>
          </a:p>
          <a:p>
            <a:pPr>
              <a:buNone/>
            </a:pPr>
            <a:r>
              <a:rPr lang="en-US" dirty="0" smtClean="0">
                <a:solidFill>
                  <a:srgbClr val="00B050"/>
                </a:solidFill>
              </a:rPr>
              <a:t>	</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ravel</a:t>
            </a:r>
            <a:r>
              <a:rPr lang="en-US" b="1" dirty="0" smtClean="0">
                <a:solidFill>
                  <a:srgbClr val="00B050"/>
                </a:solidFill>
              </a:rPr>
              <a:t>(</a:t>
            </a:r>
            <a:r>
              <a:rPr lang="en-US" dirty="0" smtClean="0">
                <a:solidFill>
                  <a:srgbClr val="00B050"/>
                </a:solidFill>
              </a:rPr>
              <a:t>x</a:t>
            </a:r>
            <a:r>
              <a:rPr lang="en-US" b="1" dirty="0" smtClean="0">
                <a:solidFill>
                  <a:srgbClr val="00B050"/>
                </a:solidFill>
              </a:rPr>
              <a:t>)</a:t>
            </a:r>
            <a:r>
              <a:rPr lang="en-US" dirty="0" smtClean="0">
                <a:solidFill>
                  <a:srgbClr val="00B050"/>
                </a:solidFill>
              </a:rPr>
              <a:t> </a:t>
            </a:r>
          </a:p>
          <a:p>
            <a:pPr>
              <a:buNone/>
            </a:pPr>
            <a:r>
              <a:rPr lang="en-US" dirty="0" smtClean="0">
                <a:solidFill>
                  <a:srgbClr val="00B050"/>
                </a:solidFill>
              </a:rPr>
              <a:t>	</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ravel</a:t>
            </a:r>
            <a:r>
              <a:rPr lang="en-US" b="1" dirty="0" smtClean="0">
                <a:solidFill>
                  <a:srgbClr val="00B050"/>
                </a:solidFill>
              </a:rPr>
              <a:t>(</a:t>
            </a:r>
            <a:r>
              <a:rPr lang="en-US" dirty="0" smtClean="0">
                <a:solidFill>
                  <a:srgbClr val="00B050"/>
                </a:solidFill>
              </a:rPr>
              <a:t>x</a:t>
            </a:r>
            <a:r>
              <a:rPr lang="en-US" b="1" dirty="0" smtClean="0">
                <a:solidFill>
                  <a:srgbClr val="00B050"/>
                </a:solidFill>
              </a:rPr>
              <a:t>,</a:t>
            </a:r>
            <a:r>
              <a:rPr lang="en-US" dirty="0" smtClean="0">
                <a:solidFill>
                  <a:srgbClr val="00B050"/>
                </a:solidFill>
              </a:rPr>
              <a:t> order</a:t>
            </a:r>
            <a:r>
              <a:rPr lang="en-US" b="1" dirty="0" smtClean="0">
                <a:solidFill>
                  <a:srgbClr val="00B050"/>
                </a:solidFill>
              </a:rPr>
              <a:t>=</a:t>
            </a:r>
            <a:r>
              <a:rPr lang="en-US" dirty="0" smtClean="0">
                <a:solidFill>
                  <a:srgbClr val="00B050"/>
                </a:solidFill>
              </a:rPr>
              <a:t>'F'</a:t>
            </a:r>
            <a:r>
              <a:rPr lang="en-US" b="1" dirty="0" smtClean="0">
                <a:solidFill>
                  <a:srgbClr val="00B050"/>
                </a:solidFill>
              </a:rPr>
              <a:t>)</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248400"/>
          </a:xfrm>
        </p:spPr>
        <p:txBody>
          <a:bodyPr>
            <a:normAutofit lnSpcReduction="10000"/>
          </a:bodyPr>
          <a:lstStyle/>
          <a:p>
            <a:r>
              <a:rPr lang="en-US" dirty="0" smtClean="0"/>
              <a:t>Transpose Operations</a:t>
            </a:r>
          </a:p>
          <a:p>
            <a:pPr fontAlgn="t"/>
            <a:r>
              <a:rPr lang="en-US" dirty="0" err="1" smtClean="0">
                <a:hlinkClick r:id="rId2"/>
              </a:rPr>
              <a:t>transpose</a:t>
            </a:r>
            <a:r>
              <a:rPr lang="en-US" dirty="0" err="1" smtClean="0"/>
              <a:t>Permutes</a:t>
            </a:r>
            <a:r>
              <a:rPr lang="en-US" dirty="0" smtClean="0"/>
              <a:t> the dimensions of an array</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fontAlgn="t">
              <a:buNone/>
            </a:pPr>
            <a:r>
              <a:rPr lang="en-US" dirty="0" smtClean="0">
                <a:solidFill>
                  <a:srgbClr val="00B050"/>
                </a:solidFill>
              </a:rPr>
              <a:t>a = </a:t>
            </a:r>
            <a:r>
              <a:rPr lang="en-US" dirty="0" err="1" smtClean="0">
                <a:solidFill>
                  <a:srgbClr val="00B050"/>
                </a:solidFill>
              </a:rPr>
              <a:t>np.arange</a:t>
            </a:r>
            <a:r>
              <a:rPr lang="en-US" dirty="0" smtClean="0">
                <a:solidFill>
                  <a:srgbClr val="00B050"/>
                </a:solidFill>
              </a:rPr>
              <a:t>(12).reshape(3,4) </a:t>
            </a:r>
          </a:p>
          <a:p>
            <a:pPr fontAlgn="t">
              <a:buNone/>
            </a:pPr>
            <a:r>
              <a:rPr lang="en-US" dirty="0" smtClean="0">
                <a:solidFill>
                  <a:srgbClr val="00B050"/>
                </a:solidFill>
              </a:rPr>
              <a:t>print (a)</a:t>
            </a:r>
          </a:p>
          <a:p>
            <a:pPr fontAlgn="t">
              <a:buNone/>
            </a:pPr>
            <a:r>
              <a:rPr lang="en-US" dirty="0" smtClean="0">
                <a:solidFill>
                  <a:srgbClr val="00B050"/>
                </a:solidFill>
              </a:rPr>
              <a:t>print (</a:t>
            </a:r>
            <a:r>
              <a:rPr lang="en-US" dirty="0" err="1" smtClean="0">
                <a:solidFill>
                  <a:srgbClr val="00B050"/>
                </a:solidFill>
              </a:rPr>
              <a:t>np.transpose</a:t>
            </a:r>
            <a:r>
              <a:rPr lang="en-US" dirty="0" smtClean="0">
                <a:solidFill>
                  <a:srgbClr val="00B050"/>
                </a:solidFill>
              </a:rPr>
              <a:t>(a))</a:t>
            </a:r>
          </a:p>
          <a:p>
            <a:pPr fontAlgn="t"/>
            <a:r>
              <a:rPr lang="en-US" dirty="0" err="1" smtClean="0">
                <a:hlinkClick r:id="rId3"/>
              </a:rPr>
              <a:t>ndarray.T</a:t>
            </a:r>
            <a:r>
              <a:rPr lang="en-US" dirty="0" err="1" smtClean="0"/>
              <a:t>Same</a:t>
            </a:r>
            <a:r>
              <a:rPr lang="en-US" dirty="0" smtClean="0"/>
              <a:t> as </a:t>
            </a:r>
            <a:r>
              <a:rPr lang="en-US" dirty="0" err="1" smtClean="0"/>
              <a:t>self.transpose</a:t>
            </a:r>
            <a:r>
              <a:rPr lang="en-US" dirty="0" smtClean="0"/>
              <a:t>()</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fontAlgn="t">
              <a:buNone/>
            </a:pPr>
            <a:r>
              <a:rPr lang="en-US" dirty="0" smtClean="0">
                <a:solidFill>
                  <a:srgbClr val="00B050"/>
                </a:solidFill>
              </a:rPr>
              <a:t>a = </a:t>
            </a:r>
            <a:r>
              <a:rPr lang="en-US" dirty="0" err="1" smtClean="0">
                <a:solidFill>
                  <a:srgbClr val="00B050"/>
                </a:solidFill>
              </a:rPr>
              <a:t>np.arange</a:t>
            </a:r>
            <a:r>
              <a:rPr lang="en-US" dirty="0" smtClean="0">
                <a:solidFill>
                  <a:srgbClr val="00B050"/>
                </a:solidFill>
              </a:rPr>
              <a:t>(12).reshape(3,4) </a:t>
            </a:r>
          </a:p>
          <a:p>
            <a:pPr fontAlgn="t">
              <a:buNone/>
            </a:pPr>
            <a:r>
              <a:rPr lang="en-US" dirty="0" smtClean="0">
                <a:solidFill>
                  <a:srgbClr val="00B050"/>
                </a:solidFill>
              </a:rPr>
              <a:t>print a </a:t>
            </a:r>
          </a:p>
          <a:p>
            <a:pPr fontAlgn="t">
              <a:buNone/>
            </a:pPr>
            <a:r>
              <a:rPr lang="en-US" dirty="0" smtClean="0">
                <a:solidFill>
                  <a:srgbClr val="00B050"/>
                </a:solidFill>
              </a:rPr>
              <a:t>print </a:t>
            </a:r>
            <a:r>
              <a:rPr lang="en-US" dirty="0" err="1" smtClean="0">
                <a:solidFill>
                  <a:srgbClr val="00B050"/>
                </a:solidFill>
              </a:rPr>
              <a:t>a.T</a:t>
            </a:r>
            <a:endParaRPr lang="en-US" dirty="0" smtClean="0">
              <a:solidFill>
                <a:srgbClr val="00B050"/>
              </a:solidFill>
            </a:endParaRPr>
          </a:p>
          <a:p>
            <a:pPr fontAlgn="t"/>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lnSpcReduction="10000"/>
          </a:bodyPr>
          <a:lstStyle/>
          <a:p>
            <a:r>
              <a:rPr lang="en-US" dirty="0" err="1" smtClean="0">
                <a:hlinkClick r:id="rId2"/>
              </a:rPr>
              <a:t>rollaxis</a:t>
            </a:r>
            <a:r>
              <a:rPr lang="en-US" dirty="0" err="1" smtClean="0"/>
              <a:t>function</a:t>
            </a:r>
            <a:r>
              <a:rPr lang="en-US" dirty="0" smtClean="0"/>
              <a:t> roll the specified axis backwards, until it lies in a given position.</a:t>
            </a:r>
          </a:p>
          <a:p>
            <a:pPr>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a:buNone/>
            </a:pPr>
            <a:r>
              <a:rPr lang="en-US" dirty="0" smtClean="0">
                <a:solidFill>
                  <a:srgbClr val="00B050"/>
                </a:solidFill>
              </a:rPr>
              <a:t>a = </a:t>
            </a:r>
            <a:r>
              <a:rPr lang="en-US" dirty="0" err="1" smtClean="0">
                <a:solidFill>
                  <a:srgbClr val="00B050"/>
                </a:solidFill>
              </a:rPr>
              <a:t>np.arange</a:t>
            </a:r>
            <a:r>
              <a:rPr lang="en-US" dirty="0" smtClean="0">
                <a:solidFill>
                  <a:srgbClr val="00B050"/>
                </a:solidFill>
              </a:rPr>
              <a:t>(8).reshape(2,2,2) </a:t>
            </a:r>
          </a:p>
          <a:p>
            <a:pPr>
              <a:buNone/>
            </a:pPr>
            <a:r>
              <a:rPr lang="en-US" dirty="0" smtClean="0">
                <a:solidFill>
                  <a:srgbClr val="00B050"/>
                </a:solidFill>
              </a:rPr>
              <a:t>print a </a:t>
            </a:r>
          </a:p>
          <a:p>
            <a:pPr>
              <a:buNone/>
            </a:pPr>
            <a:r>
              <a:rPr lang="en-US" dirty="0" smtClean="0">
                <a:solidFill>
                  <a:srgbClr val="00B050"/>
                </a:solidFill>
              </a:rPr>
              <a:t>print </a:t>
            </a:r>
            <a:r>
              <a:rPr lang="en-US" dirty="0" err="1" smtClean="0">
                <a:solidFill>
                  <a:srgbClr val="00B050"/>
                </a:solidFill>
              </a:rPr>
              <a:t>np.rollaxis</a:t>
            </a:r>
            <a:r>
              <a:rPr lang="en-US" dirty="0" smtClean="0">
                <a:solidFill>
                  <a:srgbClr val="00B050"/>
                </a:solidFill>
              </a:rPr>
              <a:t>(a,2) </a:t>
            </a:r>
          </a:p>
          <a:p>
            <a:pPr>
              <a:buNone/>
            </a:pPr>
            <a:r>
              <a:rPr lang="en-US" dirty="0" smtClean="0">
                <a:solidFill>
                  <a:srgbClr val="00B050"/>
                </a:solidFill>
              </a:rPr>
              <a:t>print </a:t>
            </a:r>
            <a:r>
              <a:rPr lang="en-US" dirty="0" err="1" smtClean="0">
                <a:solidFill>
                  <a:srgbClr val="00B050"/>
                </a:solidFill>
              </a:rPr>
              <a:t>np.rollaxis</a:t>
            </a:r>
            <a:r>
              <a:rPr lang="en-US" dirty="0" smtClean="0">
                <a:solidFill>
                  <a:srgbClr val="00B050"/>
                </a:solidFill>
              </a:rPr>
              <a:t>(a,2,1)</a:t>
            </a:r>
            <a:endParaRPr lang="en-US" dirty="0" smtClean="0">
              <a:hlinkClick r:id="rId3"/>
            </a:endParaRPr>
          </a:p>
          <a:p>
            <a:r>
              <a:rPr lang="en-US" dirty="0" err="1" smtClean="0">
                <a:hlinkClick r:id="rId3"/>
              </a:rPr>
              <a:t>swapaxes</a:t>
            </a:r>
            <a:r>
              <a:rPr lang="en-US" dirty="0" err="1" smtClean="0"/>
              <a:t>Interchanges</a:t>
            </a:r>
            <a:r>
              <a:rPr lang="en-US" dirty="0" smtClean="0"/>
              <a:t> the two axes of an array</a:t>
            </a:r>
          </a:p>
          <a:p>
            <a:pPr>
              <a:buNone/>
            </a:pPr>
            <a:r>
              <a:rPr lang="en-US" dirty="0" smtClean="0">
                <a:solidFill>
                  <a:srgbClr val="00B050"/>
                </a:solidFill>
              </a:rPr>
              <a:t>x </a:t>
            </a:r>
            <a:r>
              <a:rPr lang="en-US" b="1" dirty="0" smtClean="0">
                <a:solidFill>
                  <a:srgbClr val="00B050"/>
                </a:solidFill>
              </a:rPr>
              <a:t>=</a:t>
            </a:r>
            <a:r>
              <a:rPr lang="en-US" dirty="0" smtClean="0">
                <a:solidFill>
                  <a:srgbClr val="00B050"/>
                </a:solidFill>
              </a:rPr>
              <a:t> </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array</a:t>
            </a:r>
            <a:r>
              <a:rPr lang="en-US" b="1" dirty="0" smtClean="0">
                <a:solidFill>
                  <a:srgbClr val="00B050"/>
                </a:solidFill>
              </a:rPr>
              <a:t>([[[0,1],[2,3]],[[4,5],[6,7]]])</a:t>
            </a:r>
            <a:r>
              <a:rPr lang="en-US" dirty="0" smtClean="0">
                <a:solidFill>
                  <a:srgbClr val="00B050"/>
                </a:solidFill>
              </a:rPr>
              <a:t> </a:t>
            </a:r>
          </a:p>
          <a:p>
            <a:pPr>
              <a:buNone/>
            </a:pPr>
            <a:r>
              <a:rPr lang="en-US" dirty="0" smtClean="0">
                <a:solidFill>
                  <a:srgbClr val="00B050"/>
                </a:solidFill>
              </a:rPr>
              <a:t>Print(x)</a:t>
            </a:r>
          </a:p>
          <a:p>
            <a:pPr>
              <a:buNone/>
            </a:pPr>
            <a:r>
              <a:rPr lang="en-US" dirty="0" smtClean="0">
                <a:solidFill>
                  <a:srgbClr val="00B050"/>
                </a:solidFill>
              </a:rPr>
              <a:t>Print(</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swapaxes</a:t>
            </a:r>
            <a:r>
              <a:rPr lang="en-US" b="1" dirty="0" smtClean="0">
                <a:solidFill>
                  <a:srgbClr val="00B050"/>
                </a:solidFill>
              </a:rPr>
              <a:t>(</a:t>
            </a:r>
            <a:r>
              <a:rPr lang="en-US" dirty="0" smtClean="0">
                <a:solidFill>
                  <a:srgbClr val="00B050"/>
                </a:solidFill>
              </a:rPr>
              <a:t>x</a:t>
            </a:r>
            <a:r>
              <a:rPr lang="en-US" b="1" dirty="0" smtClean="0">
                <a:solidFill>
                  <a:srgbClr val="00B050"/>
                </a:solidFill>
              </a:rPr>
              <a:t>,0,2))</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fontScale="92500" lnSpcReduction="10000"/>
          </a:bodyPr>
          <a:lstStyle/>
          <a:p>
            <a:r>
              <a:rPr lang="en-US" b="1" dirty="0" err="1" smtClean="0"/>
              <a:t>moveaxis</a:t>
            </a:r>
            <a:r>
              <a:rPr lang="en-US" dirty="0" smtClean="0"/>
              <a:t>(</a:t>
            </a:r>
            <a:r>
              <a:rPr lang="en-US" i="1" dirty="0" smtClean="0"/>
              <a:t>a</a:t>
            </a:r>
            <a:r>
              <a:rPr lang="en-US" dirty="0" smtClean="0"/>
              <a:t>, </a:t>
            </a:r>
            <a:r>
              <a:rPr lang="en-US" i="1" dirty="0" smtClean="0"/>
              <a:t>source</a:t>
            </a:r>
            <a:r>
              <a:rPr lang="en-US" dirty="0" smtClean="0"/>
              <a:t>, </a:t>
            </a:r>
            <a:r>
              <a:rPr lang="en-US" i="1" dirty="0" smtClean="0"/>
              <a:t>destination</a:t>
            </a:r>
            <a:r>
              <a:rPr lang="en-US" dirty="0" smtClean="0"/>
              <a:t>)</a:t>
            </a:r>
          </a:p>
          <a:p>
            <a:r>
              <a:rPr lang="en-US" dirty="0" smtClean="0"/>
              <a:t>Move axes of an array to new </a:t>
            </a:r>
            <a:r>
              <a:rPr lang="en-US" dirty="0" err="1" smtClean="0"/>
              <a:t>positions.Other</a:t>
            </a:r>
            <a:r>
              <a:rPr lang="en-US" dirty="0" smtClean="0"/>
              <a:t> axes remain in their original order.</a:t>
            </a:r>
          </a:p>
          <a:p>
            <a:r>
              <a:rPr lang="en-US" b="1" dirty="0" smtClean="0"/>
              <a:t>Source-</a:t>
            </a:r>
            <a:r>
              <a:rPr lang="en-US" i="1" dirty="0" err="1" smtClean="0"/>
              <a:t>int</a:t>
            </a:r>
            <a:r>
              <a:rPr lang="en-US" i="1" dirty="0" smtClean="0"/>
              <a:t> or sequence of </a:t>
            </a:r>
            <a:r>
              <a:rPr lang="en-US" i="1" dirty="0" err="1" smtClean="0"/>
              <a:t>int</a:t>
            </a:r>
            <a:endParaRPr lang="en-US" i="1" dirty="0" smtClean="0"/>
          </a:p>
          <a:p>
            <a:r>
              <a:rPr lang="en-US" dirty="0" smtClean="0"/>
              <a:t>Original positions of the axes to move. These must be unique.</a:t>
            </a:r>
          </a:p>
          <a:p>
            <a:r>
              <a:rPr lang="en-US" b="1" dirty="0" smtClean="0"/>
              <a:t>Destination-</a:t>
            </a:r>
            <a:r>
              <a:rPr lang="en-US" i="1" dirty="0" err="1" smtClean="0"/>
              <a:t>int</a:t>
            </a:r>
            <a:r>
              <a:rPr lang="en-US" i="1" dirty="0" smtClean="0"/>
              <a:t> or sequence of </a:t>
            </a:r>
            <a:r>
              <a:rPr lang="en-US" i="1" dirty="0" err="1" smtClean="0"/>
              <a:t>int</a:t>
            </a:r>
            <a:endParaRPr lang="en-US" i="1" dirty="0" smtClean="0"/>
          </a:p>
          <a:p>
            <a:r>
              <a:rPr lang="en-US" dirty="0" smtClean="0"/>
              <a:t>Destination positions for each of the original axes. These must also be unique</a:t>
            </a:r>
          </a:p>
          <a:p>
            <a:pPr>
              <a:buNone/>
            </a:pPr>
            <a:r>
              <a:rPr lang="en-US" dirty="0" smtClean="0">
                <a:solidFill>
                  <a:srgbClr val="00B050"/>
                </a:solidFill>
              </a:rPr>
              <a:t>x </a:t>
            </a:r>
            <a:r>
              <a:rPr lang="en-US" b="1" dirty="0" smtClean="0">
                <a:solidFill>
                  <a:srgbClr val="00B050"/>
                </a:solidFill>
              </a:rPr>
              <a:t>=</a:t>
            </a:r>
            <a:r>
              <a:rPr lang="en-US" dirty="0" smtClean="0">
                <a:solidFill>
                  <a:srgbClr val="00B050"/>
                </a:solidFill>
              </a:rPr>
              <a:t> </a:t>
            </a: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zeros</a:t>
            </a:r>
            <a:r>
              <a:rPr lang="en-US" b="1" dirty="0" smtClean="0">
                <a:solidFill>
                  <a:srgbClr val="00B050"/>
                </a:solidFill>
              </a:rPr>
              <a:t>((3,</a:t>
            </a:r>
            <a:r>
              <a:rPr lang="en-US" dirty="0" smtClean="0">
                <a:solidFill>
                  <a:srgbClr val="00B050"/>
                </a:solidFill>
              </a:rPr>
              <a:t> </a:t>
            </a:r>
            <a:r>
              <a:rPr lang="en-US" b="1" dirty="0" smtClean="0">
                <a:solidFill>
                  <a:srgbClr val="00B050"/>
                </a:solidFill>
              </a:rPr>
              <a:t>4,</a:t>
            </a:r>
            <a:r>
              <a:rPr lang="en-US" dirty="0" smtClean="0">
                <a:solidFill>
                  <a:srgbClr val="00B050"/>
                </a:solidFill>
              </a:rPr>
              <a:t> </a:t>
            </a:r>
            <a:r>
              <a:rPr lang="en-US" b="1" dirty="0" smtClean="0">
                <a:solidFill>
                  <a:srgbClr val="00B050"/>
                </a:solidFill>
              </a:rPr>
              <a:t>5))</a:t>
            </a:r>
            <a:endParaRPr lang="en-US" dirty="0" smtClean="0">
              <a:solidFill>
                <a:srgbClr val="00B050"/>
              </a:solidFill>
            </a:endParaRPr>
          </a:p>
          <a:p>
            <a:pPr>
              <a:buNone/>
            </a:pP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moveaxis</a:t>
            </a:r>
            <a:r>
              <a:rPr lang="en-US" b="1" dirty="0" smtClean="0">
                <a:solidFill>
                  <a:srgbClr val="00B050"/>
                </a:solidFill>
              </a:rPr>
              <a:t>(</a:t>
            </a:r>
            <a:r>
              <a:rPr lang="en-US" dirty="0" smtClean="0">
                <a:solidFill>
                  <a:srgbClr val="00B050"/>
                </a:solidFill>
              </a:rPr>
              <a:t>x</a:t>
            </a:r>
            <a:r>
              <a:rPr lang="en-US" b="1" dirty="0" smtClean="0">
                <a:solidFill>
                  <a:srgbClr val="00B050"/>
                </a:solidFill>
              </a:rPr>
              <a:t>,</a:t>
            </a:r>
            <a:r>
              <a:rPr lang="en-US" dirty="0" smtClean="0">
                <a:solidFill>
                  <a:srgbClr val="00B050"/>
                </a:solidFill>
              </a:rPr>
              <a:t> </a:t>
            </a:r>
            <a:r>
              <a:rPr lang="en-US" b="1" dirty="0" smtClean="0">
                <a:solidFill>
                  <a:srgbClr val="00B050"/>
                </a:solidFill>
              </a:rPr>
              <a:t>0,</a:t>
            </a:r>
            <a:r>
              <a:rPr lang="en-US" dirty="0" smtClean="0">
                <a:solidFill>
                  <a:srgbClr val="00B050"/>
                </a:solidFill>
              </a:rPr>
              <a:t> </a:t>
            </a:r>
            <a:r>
              <a:rPr lang="en-US" b="1" dirty="0" smtClean="0">
                <a:solidFill>
                  <a:srgbClr val="00B050"/>
                </a:solidFill>
              </a:rPr>
              <a:t>-1).</a:t>
            </a:r>
            <a:r>
              <a:rPr lang="en-US" dirty="0" smtClean="0">
                <a:solidFill>
                  <a:srgbClr val="00B050"/>
                </a:solidFill>
              </a:rPr>
              <a:t>shape </a:t>
            </a:r>
          </a:p>
          <a:p>
            <a:pPr>
              <a:buNone/>
            </a:pPr>
            <a:r>
              <a:rPr lang="en-US" dirty="0" err="1" smtClean="0">
                <a:solidFill>
                  <a:srgbClr val="00B050"/>
                </a:solidFill>
              </a:rPr>
              <a:t>np</a:t>
            </a:r>
            <a:r>
              <a:rPr lang="en-US" b="1" dirty="0" err="1" smtClean="0">
                <a:solidFill>
                  <a:srgbClr val="00B050"/>
                </a:solidFill>
              </a:rPr>
              <a:t>.</a:t>
            </a:r>
            <a:r>
              <a:rPr lang="en-US" dirty="0" err="1" smtClean="0">
                <a:solidFill>
                  <a:srgbClr val="00B050"/>
                </a:solidFill>
              </a:rPr>
              <a:t>moveaxis</a:t>
            </a:r>
            <a:r>
              <a:rPr lang="en-US" b="1" dirty="0" smtClean="0">
                <a:solidFill>
                  <a:srgbClr val="00B050"/>
                </a:solidFill>
              </a:rPr>
              <a:t>(</a:t>
            </a:r>
            <a:r>
              <a:rPr lang="en-US" dirty="0" smtClean="0">
                <a:solidFill>
                  <a:srgbClr val="00B050"/>
                </a:solidFill>
              </a:rPr>
              <a:t>x</a:t>
            </a:r>
            <a:r>
              <a:rPr lang="en-US" b="1" dirty="0" smtClean="0">
                <a:solidFill>
                  <a:srgbClr val="00B050"/>
                </a:solidFill>
              </a:rPr>
              <a:t>,</a:t>
            </a:r>
            <a:r>
              <a:rPr lang="en-US" dirty="0" smtClean="0">
                <a:solidFill>
                  <a:srgbClr val="00B050"/>
                </a:solidFill>
              </a:rPr>
              <a:t> </a:t>
            </a:r>
            <a:r>
              <a:rPr lang="en-US" b="1" dirty="0" smtClean="0">
                <a:solidFill>
                  <a:srgbClr val="00B050"/>
                </a:solidFill>
              </a:rPr>
              <a:t>-1,</a:t>
            </a:r>
            <a:r>
              <a:rPr lang="en-US" dirty="0" smtClean="0">
                <a:solidFill>
                  <a:srgbClr val="00B050"/>
                </a:solidFill>
              </a:rPr>
              <a:t> </a:t>
            </a:r>
            <a:r>
              <a:rPr lang="en-US" b="1" dirty="0" smtClean="0">
                <a:solidFill>
                  <a:srgbClr val="00B050"/>
                </a:solidFill>
              </a:rPr>
              <a:t>0).</a:t>
            </a:r>
            <a:r>
              <a:rPr lang="en-US" dirty="0" smtClean="0">
                <a:solidFill>
                  <a:srgbClr val="00B050"/>
                </a:solidFill>
              </a:rPr>
              <a:t>shape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248400"/>
          </a:xfrm>
        </p:spPr>
        <p:txBody>
          <a:bodyPr>
            <a:normAutofit fontScale="92500" lnSpcReduction="20000"/>
          </a:bodyPr>
          <a:lstStyle/>
          <a:p>
            <a:r>
              <a:rPr lang="en-US" b="1" u="sng" dirty="0" smtClean="0"/>
              <a:t>Changing Dimensions</a:t>
            </a:r>
          </a:p>
          <a:p>
            <a:pPr fontAlgn="t"/>
            <a:r>
              <a:rPr lang="en-US" b="1" dirty="0" smtClean="0"/>
              <a:t>Broadcast</a:t>
            </a:r>
            <a:r>
              <a:rPr lang="en-US" dirty="0" smtClean="0"/>
              <a:t>	Produces an object that mimics broadcasting</a:t>
            </a:r>
          </a:p>
          <a:p>
            <a:pPr fontAlgn="t"/>
            <a:r>
              <a:rPr lang="en-US" b="1" dirty="0" smtClean="0"/>
              <a:t>Broadcast_ to</a:t>
            </a:r>
            <a:r>
              <a:rPr lang="en-US" dirty="0" smtClean="0"/>
              <a:t>	Broadcasts an array to a new shape</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endParaRPr lang="en-US" dirty="0" smtClean="0">
              <a:solidFill>
                <a:srgbClr val="00B050"/>
              </a:solidFill>
            </a:endParaRPr>
          </a:p>
          <a:p>
            <a:pPr fontAlgn="t">
              <a:buNone/>
            </a:pPr>
            <a:r>
              <a:rPr lang="en-US" dirty="0" smtClean="0">
                <a:solidFill>
                  <a:srgbClr val="00B050"/>
                </a:solidFill>
              </a:rPr>
              <a:t> a = </a:t>
            </a:r>
            <a:r>
              <a:rPr lang="en-US" dirty="0" err="1" smtClean="0">
                <a:solidFill>
                  <a:srgbClr val="00B050"/>
                </a:solidFill>
              </a:rPr>
              <a:t>np.arange</a:t>
            </a:r>
            <a:r>
              <a:rPr lang="en-US" dirty="0" smtClean="0">
                <a:solidFill>
                  <a:srgbClr val="00B050"/>
                </a:solidFill>
              </a:rPr>
              <a:t>(4).reshape(1,4)</a:t>
            </a:r>
          </a:p>
          <a:p>
            <a:pPr fontAlgn="t">
              <a:buNone/>
            </a:pPr>
            <a:r>
              <a:rPr lang="en-US" dirty="0" smtClean="0">
                <a:solidFill>
                  <a:srgbClr val="00B050"/>
                </a:solidFill>
              </a:rPr>
              <a:t>print(a) </a:t>
            </a:r>
          </a:p>
          <a:p>
            <a:pPr fontAlgn="t">
              <a:buNone/>
            </a:pPr>
            <a:r>
              <a:rPr lang="en-US" dirty="0" smtClean="0">
                <a:solidFill>
                  <a:srgbClr val="00B050"/>
                </a:solidFill>
              </a:rPr>
              <a:t>print </a:t>
            </a:r>
            <a:r>
              <a:rPr lang="en-US" dirty="0" err="1" smtClean="0">
                <a:solidFill>
                  <a:srgbClr val="00B050"/>
                </a:solidFill>
              </a:rPr>
              <a:t>np.broadcast_to</a:t>
            </a:r>
            <a:r>
              <a:rPr lang="en-US" dirty="0" smtClean="0">
                <a:solidFill>
                  <a:srgbClr val="00B050"/>
                </a:solidFill>
              </a:rPr>
              <a:t>(a,(4,4))</a:t>
            </a:r>
          </a:p>
          <a:p>
            <a:pPr fontAlgn="t"/>
            <a:r>
              <a:rPr lang="en-US" b="1" dirty="0" smtClean="0"/>
              <a:t>expand dims </a:t>
            </a:r>
            <a:r>
              <a:rPr lang="en-US" dirty="0" smtClean="0"/>
              <a:t>Expands the shape of an array</a:t>
            </a:r>
          </a:p>
          <a:p>
            <a:pPr fontAlgn="t">
              <a:buNone/>
            </a:pPr>
            <a:r>
              <a:rPr lang="en-US" dirty="0" smtClean="0"/>
              <a:t>		</a:t>
            </a:r>
            <a:r>
              <a:rPr lang="en-US" dirty="0" err="1" smtClean="0"/>
              <a:t>numpy.expand_dims</a:t>
            </a:r>
            <a:r>
              <a:rPr lang="en-US" dirty="0" smtClean="0"/>
              <a:t>(</a:t>
            </a:r>
            <a:r>
              <a:rPr lang="en-US" dirty="0" err="1" smtClean="0"/>
              <a:t>arr</a:t>
            </a:r>
            <a:r>
              <a:rPr lang="en-US" dirty="0" smtClean="0"/>
              <a:t>, axis)</a:t>
            </a:r>
          </a:p>
          <a:p>
            <a:pPr fontAlgn="t"/>
            <a:r>
              <a:rPr lang="en-US" b="1" dirty="0" smtClean="0"/>
              <a:t>Squeeze</a:t>
            </a:r>
            <a:r>
              <a:rPr lang="en-US" dirty="0" smtClean="0"/>
              <a:t> Removes single-dimensional entries from the shape of an array</a:t>
            </a:r>
          </a:p>
          <a:p>
            <a:pPr fontAlgn="t">
              <a:buNone/>
            </a:pPr>
            <a:r>
              <a:rPr lang="en-US" dirty="0" smtClean="0"/>
              <a:t>		</a:t>
            </a:r>
            <a:r>
              <a:rPr lang="en-US" dirty="0" err="1" smtClean="0"/>
              <a:t>numpy.squeeze</a:t>
            </a:r>
            <a:r>
              <a:rPr lang="en-US" dirty="0" smtClean="0"/>
              <a:t>(</a:t>
            </a:r>
            <a:r>
              <a:rPr lang="en-US" dirty="0" err="1" smtClean="0"/>
              <a:t>arr</a:t>
            </a:r>
            <a:r>
              <a:rPr lang="en-US" dirty="0" smtClean="0"/>
              <a:t>, axis)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019800"/>
          </a:xfrm>
        </p:spPr>
        <p:txBody>
          <a:bodyPr>
            <a:normAutofit fontScale="77500" lnSpcReduction="20000"/>
          </a:bodyPr>
          <a:lstStyle/>
          <a:p>
            <a:pPr>
              <a:buNone/>
            </a:pPr>
            <a:r>
              <a:rPr lang="en-US" b="1" dirty="0" smtClean="0"/>
              <a:t>Joining Arrays</a:t>
            </a:r>
          </a:p>
          <a:p>
            <a:pPr fontAlgn="t"/>
            <a:r>
              <a:rPr lang="en-US" b="1" dirty="0" smtClean="0"/>
              <a:t>Concatenate  </a:t>
            </a:r>
            <a:r>
              <a:rPr lang="en-US" dirty="0" smtClean="0"/>
              <a:t>Joins a sequence of arrays along an existing axis</a:t>
            </a:r>
          </a:p>
          <a:p>
            <a:pPr fontAlgn="t">
              <a:buNone/>
            </a:pPr>
            <a:r>
              <a:rPr lang="en-US" dirty="0" smtClean="0"/>
              <a:t>		</a:t>
            </a:r>
            <a:r>
              <a:rPr lang="en-US" dirty="0" err="1" smtClean="0"/>
              <a:t>numpy.concatenate</a:t>
            </a:r>
            <a:r>
              <a:rPr lang="en-US" dirty="0" smtClean="0"/>
              <a:t>((a1, a2, ...), axis)</a:t>
            </a:r>
          </a:p>
          <a:p>
            <a:pPr fontAlgn="t"/>
            <a:r>
              <a:rPr lang="en-US" b="1" dirty="0" smtClean="0"/>
              <a:t>Stack </a:t>
            </a:r>
            <a:r>
              <a:rPr lang="en-US" dirty="0" smtClean="0"/>
              <a:t>Joins a sequence of arrays along a new axis</a:t>
            </a:r>
          </a:p>
          <a:p>
            <a:pPr fontAlgn="t">
              <a:buNone/>
            </a:pPr>
            <a:r>
              <a:rPr lang="en-US" dirty="0" smtClean="0"/>
              <a:t>		</a:t>
            </a:r>
            <a:r>
              <a:rPr lang="en-US" dirty="0" err="1" smtClean="0"/>
              <a:t>numpy.stack</a:t>
            </a:r>
            <a:r>
              <a:rPr lang="en-US" dirty="0" smtClean="0"/>
              <a:t>(arrays, axis)</a:t>
            </a:r>
          </a:p>
          <a:p>
            <a:pPr fontAlgn="t"/>
            <a:r>
              <a:rPr lang="en-US" b="1" dirty="0" err="1" smtClean="0"/>
              <a:t>Hstack</a:t>
            </a:r>
            <a:r>
              <a:rPr lang="en-US" b="1" dirty="0" smtClean="0"/>
              <a:t> </a:t>
            </a:r>
            <a:r>
              <a:rPr lang="en-US" dirty="0" smtClean="0"/>
              <a:t>Stacks arrays in sequence horizontally (column wise)</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fontAlgn="t">
              <a:buNone/>
            </a:pPr>
            <a:r>
              <a:rPr lang="en-US" dirty="0" smtClean="0">
                <a:solidFill>
                  <a:srgbClr val="00B050"/>
                </a:solidFill>
              </a:rPr>
              <a:t>a = </a:t>
            </a:r>
            <a:r>
              <a:rPr lang="en-US" dirty="0" err="1" smtClean="0">
                <a:solidFill>
                  <a:srgbClr val="00B050"/>
                </a:solidFill>
              </a:rPr>
              <a:t>np.array</a:t>
            </a:r>
            <a:r>
              <a:rPr lang="en-US" dirty="0" smtClean="0">
                <a:solidFill>
                  <a:srgbClr val="00B050"/>
                </a:solidFill>
              </a:rPr>
              <a:t>([[1,2],[3,4]]) </a:t>
            </a:r>
          </a:p>
          <a:p>
            <a:pPr fontAlgn="t">
              <a:buNone/>
            </a:pPr>
            <a:r>
              <a:rPr lang="en-US" dirty="0" smtClean="0">
                <a:solidFill>
                  <a:srgbClr val="00B050"/>
                </a:solidFill>
              </a:rPr>
              <a:t>Print a</a:t>
            </a:r>
          </a:p>
          <a:p>
            <a:pPr fontAlgn="t">
              <a:buNone/>
            </a:pPr>
            <a:r>
              <a:rPr lang="en-US" dirty="0" smtClean="0">
                <a:solidFill>
                  <a:srgbClr val="00B050"/>
                </a:solidFill>
              </a:rPr>
              <a:t>b = </a:t>
            </a:r>
            <a:r>
              <a:rPr lang="en-US" dirty="0" err="1" smtClean="0">
                <a:solidFill>
                  <a:srgbClr val="00B050"/>
                </a:solidFill>
              </a:rPr>
              <a:t>np.array</a:t>
            </a:r>
            <a:r>
              <a:rPr lang="en-US" dirty="0" smtClean="0">
                <a:solidFill>
                  <a:srgbClr val="00B050"/>
                </a:solidFill>
              </a:rPr>
              <a:t>([[5,6],[7,8]])</a:t>
            </a:r>
          </a:p>
          <a:p>
            <a:pPr fontAlgn="t">
              <a:buNone/>
            </a:pPr>
            <a:r>
              <a:rPr lang="en-US" dirty="0" smtClean="0">
                <a:solidFill>
                  <a:srgbClr val="00B050"/>
                </a:solidFill>
              </a:rPr>
              <a:t> print b </a:t>
            </a:r>
          </a:p>
          <a:p>
            <a:pPr fontAlgn="t">
              <a:buNone/>
            </a:pPr>
            <a:r>
              <a:rPr lang="en-US" dirty="0" smtClean="0">
                <a:solidFill>
                  <a:srgbClr val="00B050"/>
                </a:solidFill>
              </a:rPr>
              <a:t>c = </a:t>
            </a:r>
            <a:r>
              <a:rPr lang="en-US" dirty="0" err="1" smtClean="0">
                <a:solidFill>
                  <a:srgbClr val="00B050"/>
                </a:solidFill>
              </a:rPr>
              <a:t>np.hstack</a:t>
            </a:r>
            <a:r>
              <a:rPr lang="en-US" dirty="0" smtClean="0">
                <a:solidFill>
                  <a:srgbClr val="00B050"/>
                </a:solidFill>
              </a:rPr>
              <a:t>((</a:t>
            </a:r>
            <a:r>
              <a:rPr lang="en-US" dirty="0" err="1" smtClean="0">
                <a:solidFill>
                  <a:srgbClr val="00B050"/>
                </a:solidFill>
              </a:rPr>
              <a:t>a,b</a:t>
            </a:r>
            <a:r>
              <a:rPr lang="en-US" dirty="0" smtClean="0">
                <a:solidFill>
                  <a:srgbClr val="00B050"/>
                </a:solidFill>
              </a:rPr>
              <a:t>))</a:t>
            </a:r>
          </a:p>
          <a:p>
            <a:pPr fontAlgn="t">
              <a:buNone/>
            </a:pPr>
            <a:r>
              <a:rPr lang="en-US" dirty="0" smtClean="0">
                <a:solidFill>
                  <a:srgbClr val="00B050"/>
                </a:solidFill>
              </a:rPr>
              <a:t>print c </a:t>
            </a:r>
          </a:p>
          <a:p>
            <a:pPr fontAlgn="t"/>
            <a:r>
              <a:rPr lang="en-US" b="1" dirty="0" err="1" smtClean="0"/>
              <a:t>vstack</a:t>
            </a:r>
            <a:r>
              <a:rPr lang="en-US" b="1" dirty="0" smtClean="0"/>
              <a:t>  </a:t>
            </a:r>
            <a:r>
              <a:rPr lang="en-US" dirty="0" smtClean="0"/>
              <a:t>Stacks arrays in sequence vertically (row wise)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324600"/>
          </a:xfrm>
        </p:spPr>
        <p:txBody>
          <a:bodyPr>
            <a:normAutofit fontScale="92500" lnSpcReduction="10000"/>
          </a:bodyPr>
          <a:lstStyle/>
          <a:p>
            <a:pPr>
              <a:buNone/>
            </a:pPr>
            <a:r>
              <a:rPr lang="en-US" dirty="0" smtClean="0"/>
              <a:t>The important attributes of an </a:t>
            </a:r>
            <a:r>
              <a:rPr lang="en-US" dirty="0" err="1" smtClean="0"/>
              <a:t>ndarray</a:t>
            </a:r>
            <a:r>
              <a:rPr lang="en-US" dirty="0" smtClean="0"/>
              <a:t> object are:</a:t>
            </a:r>
          </a:p>
          <a:p>
            <a:pPr marL="514350" indent="-514350">
              <a:buFont typeface="+mj-lt"/>
              <a:buAutoNum type="arabicPeriod"/>
            </a:pPr>
            <a:r>
              <a:rPr lang="en-US" dirty="0" err="1" smtClean="0"/>
              <a:t>ndarray.ndim</a:t>
            </a:r>
            <a:r>
              <a:rPr lang="en-US" dirty="0" smtClean="0"/>
              <a:t> the number of axes (dimensions) of the array</a:t>
            </a:r>
          </a:p>
          <a:p>
            <a:pPr marL="514350" indent="-514350">
              <a:buNone/>
            </a:pPr>
            <a:r>
              <a:rPr lang="en-US" dirty="0" smtClean="0">
                <a:solidFill>
                  <a:srgbClr val="FF0000"/>
                </a:solidFill>
              </a:rPr>
              <a:t># minimum dimensions </a:t>
            </a:r>
          </a:p>
          <a:p>
            <a:pPr marL="514350" indent="-514350">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endParaRPr lang="en-US" dirty="0" smtClean="0">
              <a:solidFill>
                <a:srgbClr val="00B050"/>
              </a:solidFill>
            </a:endParaRPr>
          </a:p>
          <a:p>
            <a:pPr marL="514350" indent="-514350">
              <a:buNone/>
            </a:pPr>
            <a:r>
              <a:rPr lang="en-US" dirty="0" smtClean="0">
                <a:solidFill>
                  <a:srgbClr val="00B050"/>
                </a:solidFill>
              </a:rPr>
              <a:t>a=</a:t>
            </a:r>
            <a:r>
              <a:rPr lang="en-US" dirty="0" err="1" smtClean="0">
                <a:solidFill>
                  <a:srgbClr val="00B050"/>
                </a:solidFill>
              </a:rPr>
              <a:t>np.array</a:t>
            </a:r>
            <a:r>
              <a:rPr lang="en-US" dirty="0" smtClean="0">
                <a:solidFill>
                  <a:srgbClr val="00B050"/>
                </a:solidFill>
              </a:rPr>
              <a:t>([1, 2, 3,4,5], </a:t>
            </a:r>
            <a:r>
              <a:rPr lang="en-US" dirty="0" err="1" smtClean="0">
                <a:solidFill>
                  <a:srgbClr val="00B050"/>
                </a:solidFill>
              </a:rPr>
              <a:t>ndmin</a:t>
            </a:r>
            <a:r>
              <a:rPr lang="en-US" dirty="0" smtClean="0">
                <a:solidFill>
                  <a:srgbClr val="00B050"/>
                </a:solidFill>
              </a:rPr>
              <a:t>=2)</a:t>
            </a:r>
          </a:p>
          <a:p>
            <a:pPr marL="514350" indent="-514350">
              <a:buNone/>
            </a:pPr>
            <a:r>
              <a:rPr lang="en-US" dirty="0" smtClean="0">
                <a:solidFill>
                  <a:srgbClr val="00B050"/>
                </a:solidFill>
              </a:rPr>
              <a:t>print a</a:t>
            </a:r>
          </a:p>
          <a:p>
            <a:pPr marL="514350" indent="-514350">
              <a:buNone/>
            </a:pPr>
            <a:r>
              <a:rPr lang="en-US" dirty="0" smtClean="0"/>
              <a:t>2.</a:t>
            </a:r>
            <a:r>
              <a:rPr lang="en-US" dirty="0" smtClean="0">
                <a:solidFill>
                  <a:srgbClr val="00B050"/>
                </a:solidFill>
              </a:rPr>
              <a:t> </a:t>
            </a:r>
            <a:r>
              <a:rPr lang="en-US" dirty="0" err="1" smtClean="0"/>
              <a:t>ndarray.shape</a:t>
            </a:r>
            <a:r>
              <a:rPr lang="en-US" dirty="0" smtClean="0"/>
              <a:t> -This array attribute returns a </a:t>
            </a:r>
            <a:r>
              <a:rPr lang="en-US" dirty="0" err="1" smtClean="0"/>
              <a:t>tuple</a:t>
            </a:r>
            <a:r>
              <a:rPr lang="en-US" dirty="0" smtClean="0"/>
              <a:t> consisting of array dimensions. It can also be used to resize the array.</a:t>
            </a:r>
          </a:p>
          <a:p>
            <a:pPr marL="514350" indent="-514350">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marL="514350" indent="-514350">
              <a:buNone/>
            </a:pPr>
            <a:r>
              <a:rPr lang="en-US" dirty="0" smtClean="0">
                <a:solidFill>
                  <a:srgbClr val="00B050"/>
                </a:solidFill>
              </a:rPr>
              <a:t>a=</a:t>
            </a:r>
            <a:r>
              <a:rPr lang="en-US" dirty="0" err="1" smtClean="0">
                <a:solidFill>
                  <a:srgbClr val="00B050"/>
                </a:solidFill>
              </a:rPr>
              <a:t>np.array</a:t>
            </a:r>
            <a:r>
              <a:rPr lang="en-US" dirty="0" smtClean="0">
                <a:solidFill>
                  <a:srgbClr val="00B050"/>
                </a:solidFill>
              </a:rPr>
              <a:t>([[1,2,3],[4,5,6]]) </a:t>
            </a:r>
          </a:p>
          <a:p>
            <a:pPr marL="514350" indent="-514350">
              <a:buNone/>
            </a:pPr>
            <a:r>
              <a:rPr lang="en-US" dirty="0" smtClean="0">
                <a:solidFill>
                  <a:srgbClr val="00B050"/>
                </a:solidFill>
              </a:rPr>
              <a:t>print </a:t>
            </a:r>
            <a:r>
              <a:rPr lang="en-US" dirty="0" err="1" smtClean="0">
                <a:solidFill>
                  <a:srgbClr val="00B050"/>
                </a:solidFill>
              </a:rPr>
              <a:t>a.shape</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172200"/>
          </a:xfrm>
        </p:spPr>
        <p:txBody>
          <a:bodyPr>
            <a:normAutofit/>
          </a:bodyPr>
          <a:lstStyle/>
          <a:p>
            <a:pPr>
              <a:buNone/>
            </a:pPr>
            <a:r>
              <a:rPr lang="en-US" b="1" dirty="0" smtClean="0"/>
              <a:t>Splitting Arrays</a:t>
            </a:r>
          </a:p>
          <a:p>
            <a:pPr fontAlgn="t"/>
            <a:r>
              <a:rPr lang="en-US" dirty="0" err="1" smtClean="0">
                <a:hlinkClick r:id="rId2"/>
              </a:rPr>
              <a:t>split</a:t>
            </a:r>
            <a:r>
              <a:rPr lang="en-US" dirty="0" err="1" smtClean="0"/>
              <a:t>Splits</a:t>
            </a:r>
            <a:r>
              <a:rPr lang="en-US" dirty="0" smtClean="0"/>
              <a:t> an array into multiple sub-arrays</a:t>
            </a:r>
          </a:p>
          <a:p>
            <a:pPr fontAlgn="t">
              <a:buNone/>
            </a:pPr>
            <a:r>
              <a:rPr lang="en-US" dirty="0" smtClean="0"/>
              <a:t>	</a:t>
            </a:r>
            <a:r>
              <a:rPr lang="en-US" dirty="0" err="1" smtClean="0"/>
              <a:t>numpy.split</a:t>
            </a:r>
            <a:r>
              <a:rPr lang="en-US" dirty="0" smtClean="0"/>
              <a:t>(</a:t>
            </a:r>
            <a:r>
              <a:rPr lang="en-US" dirty="0" err="1" smtClean="0"/>
              <a:t>ary</a:t>
            </a:r>
            <a:r>
              <a:rPr lang="en-US" dirty="0" smtClean="0"/>
              <a:t>, </a:t>
            </a:r>
            <a:r>
              <a:rPr lang="en-US" dirty="0" err="1" smtClean="0"/>
              <a:t>indices_or_sections</a:t>
            </a:r>
            <a:r>
              <a:rPr lang="en-US" dirty="0" smtClean="0"/>
              <a:t>, axis)</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endParaRPr lang="en-US" dirty="0" smtClean="0">
              <a:solidFill>
                <a:srgbClr val="00B050"/>
              </a:solidFill>
            </a:endParaRPr>
          </a:p>
          <a:p>
            <a:pPr fontAlgn="t">
              <a:buNone/>
            </a:pPr>
            <a:r>
              <a:rPr lang="en-US" dirty="0" smtClean="0">
                <a:solidFill>
                  <a:srgbClr val="00B050"/>
                </a:solidFill>
              </a:rPr>
              <a:t> a = </a:t>
            </a:r>
            <a:r>
              <a:rPr lang="en-US" dirty="0" err="1" smtClean="0">
                <a:solidFill>
                  <a:srgbClr val="00B050"/>
                </a:solidFill>
              </a:rPr>
              <a:t>np.arange</a:t>
            </a:r>
            <a:r>
              <a:rPr lang="en-US" dirty="0" smtClean="0">
                <a:solidFill>
                  <a:srgbClr val="00B050"/>
                </a:solidFill>
              </a:rPr>
              <a:t>(9)</a:t>
            </a:r>
          </a:p>
          <a:p>
            <a:pPr fontAlgn="t">
              <a:buNone/>
            </a:pPr>
            <a:r>
              <a:rPr lang="en-US" dirty="0" smtClean="0">
                <a:solidFill>
                  <a:srgbClr val="00B050"/>
                </a:solidFill>
              </a:rPr>
              <a:t>print a </a:t>
            </a:r>
          </a:p>
          <a:p>
            <a:pPr fontAlgn="t">
              <a:buNone/>
            </a:pPr>
            <a:r>
              <a:rPr lang="en-US" dirty="0" smtClean="0">
                <a:solidFill>
                  <a:srgbClr val="00B050"/>
                </a:solidFill>
              </a:rPr>
              <a:t>b = </a:t>
            </a:r>
            <a:r>
              <a:rPr lang="en-US" dirty="0" err="1" smtClean="0">
                <a:solidFill>
                  <a:srgbClr val="00B050"/>
                </a:solidFill>
              </a:rPr>
              <a:t>np.split</a:t>
            </a:r>
            <a:r>
              <a:rPr lang="en-US" dirty="0" smtClean="0">
                <a:solidFill>
                  <a:srgbClr val="00B050"/>
                </a:solidFill>
              </a:rPr>
              <a:t>(a,3)</a:t>
            </a:r>
          </a:p>
          <a:p>
            <a:pPr fontAlgn="t">
              <a:buNone/>
            </a:pPr>
            <a:r>
              <a:rPr lang="en-US" dirty="0" smtClean="0">
                <a:solidFill>
                  <a:srgbClr val="00B050"/>
                </a:solidFill>
              </a:rPr>
              <a:t> print b </a:t>
            </a:r>
          </a:p>
          <a:p>
            <a:pPr fontAlgn="t">
              <a:buNone/>
            </a:pPr>
            <a:r>
              <a:rPr lang="en-US" dirty="0" smtClean="0">
                <a:solidFill>
                  <a:srgbClr val="00B050"/>
                </a:solidFill>
              </a:rPr>
              <a:t>b = </a:t>
            </a:r>
            <a:r>
              <a:rPr lang="en-US" dirty="0" err="1" smtClean="0">
                <a:solidFill>
                  <a:srgbClr val="00B050"/>
                </a:solidFill>
              </a:rPr>
              <a:t>np.split</a:t>
            </a:r>
            <a:r>
              <a:rPr lang="en-US" dirty="0" smtClean="0">
                <a:solidFill>
                  <a:srgbClr val="00B050"/>
                </a:solidFill>
              </a:rPr>
              <a:t>(a,[4,7])</a:t>
            </a:r>
          </a:p>
          <a:p>
            <a:pPr>
              <a:buNone/>
            </a:pPr>
            <a:r>
              <a:rPr lang="en-US" dirty="0" smtClean="0">
                <a:solidFill>
                  <a:srgbClr val="00B050"/>
                </a:solidFill>
              </a:rPr>
              <a:t> print b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172200"/>
          </a:xfrm>
        </p:spPr>
        <p:txBody>
          <a:bodyPr/>
          <a:lstStyle/>
          <a:p>
            <a:pPr fontAlgn="t"/>
            <a:r>
              <a:rPr lang="en-US" b="1" dirty="0" err="1" smtClean="0"/>
              <a:t>hsplit</a:t>
            </a:r>
            <a:r>
              <a:rPr lang="en-US" dirty="0" smtClean="0"/>
              <a:t> Splits an array into multiple sub-arrays horizontally (column-wise)</a:t>
            </a:r>
          </a:p>
          <a:p>
            <a:pPr fontAlgn="t"/>
            <a:r>
              <a:rPr lang="en-US" b="1" dirty="0" err="1" smtClean="0"/>
              <a:t>Vsplit</a:t>
            </a:r>
            <a:r>
              <a:rPr lang="en-US" b="1" dirty="0" smtClean="0"/>
              <a:t> </a:t>
            </a:r>
            <a:r>
              <a:rPr lang="en-US" dirty="0" smtClean="0"/>
              <a:t>Splits an array into multiple sub-arrays vertically (row-wise)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096000"/>
          </a:xfrm>
        </p:spPr>
        <p:txBody>
          <a:bodyPr>
            <a:normAutofit fontScale="85000" lnSpcReduction="20000"/>
          </a:bodyPr>
          <a:lstStyle/>
          <a:p>
            <a:r>
              <a:rPr lang="en-US" b="1" dirty="0" smtClean="0"/>
              <a:t>Adding / Removing Elements</a:t>
            </a:r>
          </a:p>
          <a:p>
            <a:pPr fontAlgn="t"/>
            <a:r>
              <a:rPr lang="en-US" b="1" dirty="0" err="1" smtClean="0"/>
              <a:t>resize</a:t>
            </a:r>
            <a:r>
              <a:rPr lang="en-US" dirty="0" err="1" smtClean="0"/>
              <a:t>Returns</a:t>
            </a:r>
            <a:r>
              <a:rPr lang="en-US" dirty="0" smtClean="0"/>
              <a:t> a new array with the specified shape</a:t>
            </a:r>
          </a:p>
          <a:p>
            <a:pPr fontAlgn="t">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fontAlgn="t">
              <a:buNone/>
            </a:pPr>
            <a:r>
              <a:rPr lang="en-US" dirty="0" smtClean="0">
                <a:solidFill>
                  <a:srgbClr val="00B050"/>
                </a:solidFill>
              </a:rPr>
              <a:t>a = </a:t>
            </a:r>
            <a:r>
              <a:rPr lang="en-US" dirty="0" err="1" smtClean="0">
                <a:solidFill>
                  <a:srgbClr val="00B050"/>
                </a:solidFill>
              </a:rPr>
              <a:t>np.array</a:t>
            </a:r>
            <a:r>
              <a:rPr lang="en-US" dirty="0" smtClean="0">
                <a:solidFill>
                  <a:srgbClr val="00B050"/>
                </a:solidFill>
              </a:rPr>
              <a:t>([[1,2,3],[4,5,6]])</a:t>
            </a:r>
          </a:p>
          <a:p>
            <a:pPr fontAlgn="t">
              <a:buNone/>
            </a:pPr>
            <a:r>
              <a:rPr lang="en-US" dirty="0" smtClean="0">
                <a:solidFill>
                  <a:srgbClr val="00B050"/>
                </a:solidFill>
              </a:rPr>
              <a:t>print a </a:t>
            </a:r>
          </a:p>
          <a:p>
            <a:pPr fontAlgn="t">
              <a:buNone/>
            </a:pPr>
            <a:r>
              <a:rPr lang="en-US" dirty="0" smtClean="0">
                <a:solidFill>
                  <a:srgbClr val="00B050"/>
                </a:solidFill>
              </a:rPr>
              <a:t>print </a:t>
            </a:r>
            <a:r>
              <a:rPr lang="en-US" dirty="0" err="1" smtClean="0">
                <a:solidFill>
                  <a:srgbClr val="00B050"/>
                </a:solidFill>
              </a:rPr>
              <a:t>a.shape</a:t>
            </a:r>
            <a:r>
              <a:rPr lang="en-US" dirty="0" smtClean="0">
                <a:solidFill>
                  <a:srgbClr val="00B050"/>
                </a:solidFill>
              </a:rPr>
              <a:t> </a:t>
            </a:r>
          </a:p>
          <a:p>
            <a:pPr fontAlgn="t">
              <a:buNone/>
            </a:pPr>
            <a:r>
              <a:rPr lang="en-US" dirty="0" smtClean="0">
                <a:solidFill>
                  <a:srgbClr val="00B050"/>
                </a:solidFill>
              </a:rPr>
              <a:t>b = </a:t>
            </a:r>
            <a:r>
              <a:rPr lang="en-US" dirty="0" err="1" smtClean="0">
                <a:solidFill>
                  <a:srgbClr val="00B050"/>
                </a:solidFill>
              </a:rPr>
              <a:t>np.resize</a:t>
            </a:r>
            <a:r>
              <a:rPr lang="en-US" dirty="0" smtClean="0">
                <a:solidFill>
                  <a:srgbClr val="00B050"/>
                </a:solidFill>
              </a:rPr>
              <a:t>(a, (3,2))</a:t>
            </a:r>
          </a:p>
          <a:p>
            <a:pPr fontAlgn="t">
              <a:buNone/>
            </a:pPr>
            <a:r>
              <a:rPr lang="en-US" dirty="0" smtClean="0">
                <a:solidFill>
                  <a:srgbClr val="00B050"/>
                </a:solidFill>
              </a:rPr>
              <a:t>print b</a:t>
            </a:r>
          </a:p>
          <a:p>
            <a:pPr fontAlgn="t"/>
            <a:r>
              <a:rPr lang="en-US" b="1" dirty="0" err="1" smtClean="0"/>
              <a:t>append</a:t>
            </a:r>
            <a:r>
              <a:rPr lang="en-US" dirty="0" err="1" smtClean="0"/>
              <a:t>Appends</a:t>
            </a:r>
            <a:r>
              <a:rPr lang="en-US" dirty="0" smtClean="0"/>
              <a:t> the values to the end of an array</a:t>
            </a:r>
          </a:p>
          <a:p>
            <a:pPr fontAlgn="t"/>
            <a:r>
              <a:rPr lang="en-US" b="1" dirty="0" smtClean="0"/>
              <a:t>insert </a:t>
            </a:r>
            <a:r>
              <a:rPr lang="en-US" dirty="0" smtClean="0"/>
              <a:t>Inserts the values along the given axis before the given indices</a:t>
            </a:r>
          </a:p>
          <a:p>
            <a:pPr fontAlgn="t"/>
            <a:r>
              <a:rPr lang="en-US" b="1" dirty="0" smtClean="0"/>
              <a:t>delete </a:t>
            </a:r>
            <a:r>
              <a:rPr lang="en-US" dirty="0" smtClean="0"/>
              <a:t>Returns a new array with sub-arrays along an axis deleted</a:t>
            </a:r>
          </a:p>
          <a:p>
            <a:pPr fontAlgn="t"/>
            <a:r>
              <a:rPr lang="en-US" b="1" dirty="0" smtClean="0"/>
              <a:t>unique </a:t>
            </a:r>
            <a:r>
              <a:rPr lang="en-US" dirty="0" smtClean="0"/>
              <a:t>Finds the unique elements of an array</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821363"/>
          </a:xfrm>
        </p:spPr>
        <p:txBody>
          <a:bodyPr>
            <a:normAutofit fontScale="77500" lnSpcReduction="20000"/>
          </a:bodyPr>
          <a:lstStyle/>
          <a:p>
            <a:pPr>
              <a:buNone/>
            </a:pPr>
            <a:r>
              <a:rPr lang="en-US" dirty="0" smtClean="0">
                <a:solidFill>
                  <a:srgbClr val="FF0000"/>
                </a:solidFill>
              </a:rPr>
              <a:t># this resizes the </a:t>
            </a:r>
            <a:r>
              <a:rPr lang="en-US" dirty="0" err="1" smtClean="0">
                <a:solidFill>
                  <a:srgbClr val="FF0000"/>
                </a:solidFill>
              </a:rPr>
              <a:t>ndarray</a:t>
            </a:r>
            <a:r>
              <a:rPr lang="en-US" dirty="0" smtClean="0">
                <a:solidFill>
                  <a:srgbClr val="FF0000"/>
                </a:solidFill>
              </a:rPr>
              <a:t> </a:t>
            </a:r>
          </a:p>
          <a:p>
            <a:pPr>
              <a:buNone/>
            </a:pPr>
            <a:r>
              <a:rPr lang="en-US" dirty="0" smtClean="0">
                <a:solidFill>
                  <a:srgbClr val="00B050"/>
                </a:solidFill>
              </a:rPr>
              <a:t>1. 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endParaRPr lang="en-US" dirty="0" smtClean="0">
              <a:solidFill>
                <a:srgbClr val="00B050"/>
              </a:solidFill>
            </a:endParaRPr>
          </a:p>
          <a:p>
            <a:pPr>
              <a:buNone/>
            </a:pPr>
            <a:r>
              <a:rPr lang="en-US" dirty="0" smtClean="0">
                <a:solidFill>
                  <a:srgbClr val="00B050"/>
                </a:solidFill>
              </a:rPr>
              <a:t> a=</a:t>
            </a:r>
            <a:r>
              <a:rPr lang="en-US" dirty="0" err="1" smtClean="0">
                <a:solidFill>
                  <a:srgbClr val="00B050"/>
                </a:solidFill>
              </a:rPr>
              <a:t>np.array</a:t>
            </a:r>
            <a:r>
              <a:rPr lang="en-US" dirty="0" smtClean="0">
                <a:solidFill>
                  <a:srgbClr val="00B050"/>
                </a:solidFill>
              </a:rPr>
              <a:t>([[1,2,3],[4,5,6]]) </a:t>
            </a:r>
          </a:p>
          <a:p>
            <a:pPr>
              <a:buNone/>
            </a:pPr>
            <a:r>
              <a:rPr lang="en-US" dirty="0" err="1" smtClean="0">
                <a:solidFill>
                  <a:srgbClr val="00B050"/>
                </a:solidFill>
              </a:rPr>
              <a:t>a.shape</a:t>
            </a:r>
            <a:r>
              <a:rPr lang="en-US" dirty="0" smtClean="0">
                <a:solidFill>
                  <a:srgbClr val="00B050"/>
                </a:solidFill>
              </a:rPr>
              <a:t>=(3,2) </a:t>
            </a:r>
          </a:p>
          <a:p>
            <a:pPr>
              <a:buNone/>
            </a:pPr>
            <a:r>
              <a:rPr lang="en-US" dirty="0" smtClean="0">
                <a:solidFill>
                  <a:srgbClr val="00B050"/>
                </a:solidFill>
              </a:rPr>
              <a:t>print a </a:t>
            </a:r>
          </a:p>
          <a:p>
            <a:pPr>
              <a:buNone/>
            </a:pPr>
            <a:r>
              <a:rPr lang="en-US" dirty="0" smtClean="0">
                <a:solidFill>
                  <a:srgbClr val="00B050"/>
                </a:solidFill>
              </a:rPr>
              <a:t>2. 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a:buNone/>
            </a:pPr>
            <a:r>
              <a:rPr lang="en-US" dirty="0" smtClean="0">
                <a:solidFill>
                  <a:srgbClr val="00B050"/>
                </a:solidFill>
              </a:rPr>
              <a:t>a = </a:t>
            </a:r>
            <a:r>
              <a:rPr lang="en-US" dirty="0" err="1" smtClean="0">
                <a:solidFill>
                  <a:srgbClr val="00B050"/>
                </a:solidFill>
              </a:rPr>
              <a:t>np.array</a:t>
            </a:r>
            <a:r>
              <a:rPr lang="en-US" dirty="0" smtClean="0">
                <a:solidFill>
                  <a:srgbClr val="00B050"/>
                </a:solidFill>
              </a:rPr>
              <a:t>([[1,2,3],[4,5,6]]) </a:t>
            </a:r>
          </a:p>
          <a:p>
            <a:pPr>
              <a:buNone/>
            </a:pPr>
            <a:r>
              <a:rPr lang="en-US" dirty="0" smtClean="0">
                <a:solidFill>
                  <a:srgbClr val="00B050"/>
                </a:solidFill>
              </a:rPr>
              <a:t>b = </a:t>
            </a:r>
            <a:r>
              <a:rPr lang="en-US" dirty="0" err="1" smtClean="0">
                <a:solidFill>
                  <a:srgbClr val="00B050"/>
                </a:solidFill>
              </a:rPr>
              <a:t>a.reshape</a:t>
            </a:r>
            <a:r>
              <a:rPr lang="en-US" dirty="0" smtClean="0">
                <a:solidFill>
                  <a:srgbClr val="00B050"/>
                </a:solidFill>
              </a:rPr>
              <a:t>(3,2)</a:t>
            </a:r>
          </a:p>
          <a:p>
            <a:pPr>
              <a:buNone/>
            </a:pPr>
            <a:r>
              <a:rPr lang="en-US" dirty="0" smtClean="0">
                <a:solidFill>
                  <a:srgbClr val="00B050"/>
                </a:solidFill>
              </a:rPr>
              <a:t> print b </a:t>
            </a:r>
          </a:p>
          <a:p>
            <a:pPr>
              <a:buNone/>
            </a:pPr>
            <a:r>
              <a:rPr lang="en-US" dirty="0" smtClean="0">
                <a:solidFill>
                  <a:srgbClr val="FF0000"/>
                </a:solidFill>
              </a:rPr>
              <a:t># an array of evenly spaced numbers </a:t>
            </a:r>
          </a:p>
          <a:p>
            <a:pPr>
              <a:buNone/>
            </a:pPr>
            <a:r>
              <a:rPr lang="en-US" dirty="0" smtClean="0">
                <a:solidFill>
                  <a:srgbClr val="00B050"/>
                </a:solidFill>
              </a:rPr>
              <a:t>import </a:t>
            </a:r>
            <a:r>
              <a:rPr lang="en-US" dirty="0" err="1" smtClean="0">
                <a:solidFill>
                  <a:srgbClr val="00B050"/>
                </a:solidFill>
              </a:rPr>
              <a:t>numpy</a:t>
            </a:r>
            <a:r>
              <a:rPr lang="en-US" dirty="0" smtClean="0">
                <a:solidFill>
                  <a:srgbClr val="00B050"/>
                </a:solidFill>
              </a:rPr>
              <a:t> as </a:t>
            </a:r>
            <a:r>
              <a:rPr lang="en-US" dirty="0" err="1" smtClean="0">
                <a:solidFill>
                  <a:srgbClr val="00B050"/>
                </a:solidFill>
              </a:rPr>
              <a:t>np</a:t>
            </a:r>
            <a:r>
              <a:rPr lang="en-US" dirty="0" smtClean="0">
                <a:solidFill>
                  <a:srgbClr val="00B050"/>
                </a:solidFill>
              </a:rPr>
              <a:t> </a:t>
            </a:r>
          </a:p>
          <a:p>
            <a:pPr>
              <a:buNone/>
            </a:pPr>
            <a:r>
              <a:rPr lang="en-US" dirty="0" smtClean="0">
                <a:solidFill>
                  <a:srgbClr val="00B050"/>
                </a:solidFill>
              </a:rPr>
              <a:t>a = </a:t>
            </a:r>
            <a:r>
              <a:rPr lang="en-US" dirty="0" err="1" smtClean="0">
                <a:solidFill>
                  <a:srgbClr val="00B050"/>
                </a:solidFill>
              </a:rPr>
              <a:t>np.arange</a:t>
            </a:r>
            <a:r>
              <a:rPr lang="en-US" dirty="0" smtClean="0">
                <a:solidFill>
                  <a:srgbClr val="00B050"/>
                </a:solidFill>
              </a:rPr>
              <a:t>(24) </a:t>
            </a:r>
          </a:p>
          <a:p>
            <a:pPr>
              <a:buNone/>
            </a:pPr>
            <a:r>
              <a:rPr lang="en-US" dirty="0" smtClean="0">
                <a:solidFill>
                  <a:srgbClr val="00B050"/>
                </a:solidFill>
              </a:rPr>
              <a:t>print a</a:t>
            </a:r>
          </a:p>
          <a:p>
            <a:pPr>
              <a:buNone/>
            </a:pPr>
            <a:r>
              <a:rPr lang="en-US" dirty="0" smtClean="0"/>
              <a:t>b = </a:t>
            </a:r>
            <a:r>
              <a:rPr lang="en-US" dirty="0" err="1" smtClean="0"/>
              <a:t>a.reshape</a:t>
            </a:r>
            <a:r>
              <a:rPr lang="en-US" dirty="0" smtClean="0"/>
              <a:t>(2,4,3)</a:t>
            </a:r>
          </a:p>
          <a:p>
            <a:pPr>
              <a:buNone/>
            </a:pPr>
            <a:r>
              <a:rPr lang="en-US" dirty="0" smtClean="0"/>
              <a:t> print b</a:t>
            </a:r>
            <a:endParaRPr lang="en-US" dirty="0" smtClean="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None/>
            </a:pPr>
            <a:r>
              <a:rPr lang="en-US" dirty="0" smtClean="0"/>
              <a:t>3. </a:t>
            </a:r>
            <a:r>
              <a:rPr lang="en-US" dirty="0" err="1" smtClean="0"/>
              <a:t>ndarray.size</a:t>
            </a:r>
            <a:r>
              <a:rPr lang="en-US" dirty="0" smtClean="0"/>
              <a:t>- the total number of elements of the array. This is equal to the product of the elements of shape.</a:t>
            </a:r>
          </a:p>
          <a:p>
            <a:pPr>
              <a:buNone/>
            </a:pPr>
            <a:r>
              <a:rPr lang="en-US" dirty="0" smtClean="0">
                <a:solidFill>
                  <a:srgbClr val="00B050"/>
                </a:solidFill>
              </a:rPr>
              <a:t>&gt;&gt;&gt;</a:t>
            </a:r>
            <a:r>
              <a:rPr lang="en-US" dirty="0" err="1" smtClean="0">
                <a:solidFill>
                  <a:srgbClr val="00B050"/>
                </a:solidFill>
              </a:rPr>
              <a:t>a.size</a:t>
            </a:r>
            <a:endParaRPr lang="en-US" dirty="0" smtClean="0">
              <a:solidFill>
                <a:srgbClr val="00B050"/>
              </a:solidFill>
            </a:endParaRPr>
          </a:p>
          <a:p>
            <a:pPr>
              <a:buNone/>
            </a:pPr>
            <a:r>
              <a:rPr lang="en-US" dirty="0" smtClean="0"/>
              <a:t>4. </a:t>
            </a:r>
            <a:r>
              <a:rPr lang="en-US" dirty="0" err="1" smtClean="0"/>
              <a:t>ndarray.itemsize</a:t>
            </a:r>
            <a:r>
              <a:rPr lang="en-US" dirty="0" smtClean="0"/>
              <a:t> This array attribute returns the length of each element of array in bytes</a:t>
            </a:r>
          </a:p>
          <a:p>
            <a:pPr>
              <a:buNone/>
            </a:pPr>
            <a:r>
              <a:rPr lang="en-US" dirty="0" smtClean="0">
                <a:solidFill>
                  <a:srgbClr val="00B050"/>
                </a:solidFill>
              </a:rPr>
              <a:t>array1 = </a:t>
            </a:r>
            <a:r>
              <a:rPr lang="en-US" dirty="0" err="1" smtClean="0">
                <a:solidFill>
                  <a:srgbClr val="00B050"/>
                </a:solidFill>
              </a:rPr>
              <a:t>np.array</a:t>
            </a:r>
            <a:r>
              <a:rPr lang="en-US" dirty="0" smtClean="0">
                <a:solidFill>
                  <a:srgbClr val="00B050"/>
                </a:solidFill>
              </a:rPr>
              <a:t>([10,20,30])</a:t>
            </a:r>
          </a:p>
          <a:p>
            <a:pPr>
              <a:buNone/>
            </a:pPr>
            <a:r>
              <a:rPr lang="en-US" dirty="0" smtClean="0">
                <a:solidFill>
                  <a:srgbClr val="00B050"/>
                </a:solidFill>
              </a:rPr>
              <a:t>array1.itemsize</a:t>
            </a:r>
          </a:p>
          <a:p>
            <a:pPr>
              <a:buNone/>
            </a:pPr>
            <a:r>
              <a:rPr lang="en-US" dirty="0" smtClean="0"/>
              <a:t>5. </a:t>
            </a:r>
            <a:r>
              <a:rPr lang="en-US" dirty="0" err="1" smtClean="0"/>
              <a:t>ndarray.dtype</a:t>
            </a:r>
            <a:r>
              <a:rPr lang="en-US" dirty="0" smtClean="0"/>
              <a:t>: is the data type of the elements of the array. All the elements of an array are of same data type. Common data types are int32, int64, float32, float64,</a:t>
            </a:r>
            <a:endParaRPr lang="en-US" dirty="0" smtClean="0">
              <a:solidFill>
                <a:srgbClr val="00B050"/>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buNone/>
            </a:pPr>
            <a:r>
              <a:rPr lang="en-US" dirty="0" smtClean="0"/>
              <a:t>Array Creation There are several ways to create arrays.</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&gt;&gt;&gt; a = </a:t>
            </a:r>
            <a:r>
              <a:rPr lang="en-US" dirty="0" err="1" smtClean="0"/>
              <a:t>np.array</a:t>
            </a:r>
            <a:r>
              <a:rPr lang="en-US" dirty="0" smtClean="0"/>
              <a:t>([2, 3, 4]) </a:t>
            </a:r>
          </a:p>
          <a:p>
            <a:pPr>
              <a:buNone/>
            </a:pPr>
            <a:r>
              <a:rPr lang="en-US" dirty="0" smtClean="0"/>
              <a:t>&gt;&gt;&gt; a </a:t>
            </a:r>
          </a:p>
          <a:p>
            <a:pPr>
              <a:buNone/>
            </a:pPr>
            <a:r>
              <a:rPr lang="en-US" dirty="0" smtClean="0"/>
              <a:t>array([2, 3, 4])</a:t>
            </a:r>
          </a:p>
          <a:p>
            <a:pPr>
              <a:buNone/>
            </a:pPr>
            <a:r>
              <a:rPr lang="en-US" dirty="0" smtClean="0"/>
              <a:t> &gt;&gt;&gt; </a:t>
            </a:r>
            <a:r>
              <a:rPr lang="en-US" dirty="0" err="1" smtClean="0"/>
              <a:t>a.dtype</a:t>
            </a:r>
            <a:endParaRPr lang="en-US" dirty="0" smtClean="0"/>
          </a:p>
          <a:p>
            <a:pPr>
              <a:buNone/>
            </a:pPr>
            <a:r>
              <a:rPr lang="en-US" dirty="0" smtClean="0"/>
              <a:t> </a:t>
            </a:r>
            <a:r>
              <a:rPr lang="en-US" dirty="0" err="1" smtClean="0"/>
              <a:t>dtype</a:t>
            </a:r>
            <a:r>
              <a:rPr lang="en-US" dirty="0" smtClean="0"/>
              <a:t>('int64') </a:t>
            </a:r>
          </a:p>
          <a:p>
            <a:pPr>
              <a:buNone/>
            </a:pPr>
            <a:r>
              <a:rPr lang="en-US" dirty="0" smtClean="0"/>
              <a:t>&gt;&gt;&gt; b = </a:t>
            </a:r>
            <a:r>
              <a:rPr lang="en-US" dirty="0" err="1" smtClean="0"/>
              <a:t>np.array</a:t>
            </a:r>
            <a:r>
              <a:rPr lang="en-US" dirty="0" smtClean="0"/>
              <a:t>([1.2, 3.5, 5.1])</a:t>
            </a:r>
          </a:p>
          <a:p>
            <a:pPr>
              <a:buNone/>
            </a:pPr>
            <a:r>
              <a:rPr lang="en-US" dirty="0" smtClean="0"/>
              <a:t> &gt;&gt;&gt; </a:t>
            </a:r>
            <a:r>
              <a:rPr lang="en-US" dirty="0" err="1" smtClean="0"/>
              <a:t>b.dtype</a:t>
            </a:r>
            <a:r>
              <a:rPr lang="en-US" dirty="0" smtClean="0"/>
              <a:t> </a:t>
            </a:r>
          </a:p>
          <a:p>
            <a:pPr>
              <a:buNone/>
            </a:pPr>
            <a:r>
              <a:rPr lang="en-US" dirty="0" err="1" smtClean="0"/>
              <a:t>dtype</a:t>
            </a:r>
            <a:r>
              <a:rPr lang="en-US" dirty="0" smtClean="0"/>
              <a:t>('float64‘)</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t>array transforms sequences of sequences into two-dimensional arrays, sequences of sequences of sequences into three dimensional arrays, and so on.</a:t>
            </a:r>
          </a:p>
          <a:p>
            <a:r>
              <a:rPr lang="en-US" dirty="0" smtClean="0"/>
              <a:t> b = </a:t>
            </a:r>
            <a:r>
              <a:rPr lang="en-US" dirty="0" err="1" smtClean="0"/>
              <a:t>np.array</a:t>
            </a:r>
            <a:r>
              <a:rPr lang="en-US" dirty="0" smtClean="0"/>
              <a:t>([(1.5, 2, 3), (4, 5, 6)]) </a:t>
            </a:r>
          </a:p>
          <a:p>
            <a:r>
              <a:rPr lang="en-US" dirty="0" smtClean="0"/>
              <a:t>&gt;&gt;&gt; b </a:t>
            </a:r>
          </a:p>
          <a:p>
            <a:r>
              <a:rPr lang="en-US" dirty="0" smtClean="0"/>
              <a:t>array([[1.5, 2. , 3. ], [4. , 5. , 6. ]]) </a:t>
            </a:r>
          </a:p>
          <a:p>
            <a:r>
              <a:rPr lang="en-US" dirty="0" smtClean="0"/>
              <a:t>The type of the array can also be explicitly specified at creation time: </a:t>
            </a:r>
          </a:p>
          <a:p>
            <a:r>
              <a:rPr lang="en-US" dirty="0" smtClean="0"/>
              <a:t>&gt;&gt;&gt; c = </a:t>
            </a:r>
            <a:r>
              <a:rPr lang="en-US" dirty="0" err="1" smtClean="0"/>
              <a:t>np.array</a:t>
            </a:r>
            <a:r>
              <a:rPr lang="en-US" dirty="0" smtClean="0"/>
              <a:t>([[1, 2], [3, 4]], </a:t>
            </a:r>
            <a:r>
              <a:rPr lang="en-US" dirty="0" err="1" smtClean="0"/>
              <a:t>dtype</a:t>
            </a:r>
            <a:r>
              <a:rPr lang="en-US" dirty="0" smtClean="0"/>
              <a:t>=complex) &gt;&gt;&gt; c array([[1.+0.j, 2.+0.j], [3.+0.j, 4.+0.j]])</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7845</TotalTime>
  <Words>2313</Words>
  <Application>Microsoft Office PowerPoint</Application>
  <PresentationFormat>On-screen Show (4:3)</PresentationFormat>
  <Paragraphs>449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NumPy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Element wise opertaions</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Array indexing and Array Slicing</vt:lpstr>
      <vt:lpstr>Slide 28</vt:lpstr>
      <vt:lpstr>Slide 29</vt:lpstr>
      <vt:lpstr>Slide 30</vt:lpstr>
      <vt:lpstr>Slide 31</vt:lpstr>
      <vt:lpstr>Insert Row/Columns and Append Row/Columns</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Leena Gupta</dc:creator>
  <cp:lastModifiedBy>FF-107</cp:lastModifiedBy>
  <cp:revision>84</cp:revision>
  <dcterms:created xsi:type="dcterms:W3CDTF">2006-08-16T00:00:00Z</dcterms:created>
  <dcterms:modified xsi:type="dcterms:W3CDTF">2022-12-19T04:57:08Z</dcterms:modified>
</cp:coreProperties>
</file>