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9" r:id="rId1"/>
  </p:sldMasterIdLst>
  <p:notesMasterIdLst>
    <p:notesMasterId r:id="rId46"/>
  </p:notesMasterIdLst>
  <p:sldIdLst>
    <p:sldId id="305" r:id="rId2"/>
    <p:sldId id="306" r:id="rId3"/>
    <p:sldId id="256" r:id="rId4"/>
    <p:sldId id="273" r:id="rId5"/>
    <p:sldId id="313" r:id="rId6"/>
    <p:sldId id="322" r:id="rId7"/>
    <p:sldId id="314" r:id="rId8"/>
    <p:sldId id="323" r:id="rId9"/>
    <p:sldId id="324" r:id="rId10"/>
    <p:sldId id="315" r:id="rId11"/>
    <p:sldId id="316" r:id="rId12"/>
    <p:sldId id="317" r:id="rId13"/>
    <p:sldId id="318" r:id="rId14"/>
    <p:sldId id="319" r:id="rId15"/>
    <p:sldId id="320" r:id="rId16"/>
    <p:sldId id="321" r:id="rId17"/>
    <p:sldId id="259" r:id="rId18"/>
    <p:sldId id="275" r:id="rId19"/>
    <p:sldId id="276" r:id="rId20"/>
    <p:sldId id="278" r:id="rId21"/>
    <p:sldId id="279" r:id="rId22"/>
    <p:sldId id="280" r:id="rId23"/>
    <p:sldId id="284" r:id="rId24"/>
    <p:sldId id="285" r:id="rId25"/>
    <p:sldId id="286" r:id="rId26"/>
    <p:sldId id="287" r:id="rId27"/>
    <p:sldId id="289" r:id="rId28"/>
    <p:sldId id="303" r:id="rId29"/>
    <p:sldId id="288" r:id="rId30"/>
    <p:sldId id="281" r:id="rId31"/>
    <p:sldId id="291" r:id="rId32"/>
    <p:sldId id="277" r:id="rId33"/>
    <p:sldId id="292" r:id="rId34"/>
    <p:sldId id="298" r:id="rId35"/>
    <p:sldId id="295" r:id="rId36"/>
    <p:sldId id="296" r:id="rId37"/>
    <p:sldId id="297" r:id="rId38"/>
    <p:sldId id="299" r:id="rId39"/>
    <p:sldId id="300" r:id="rId40"/>
    <p:sldId id="301" r:id="rId41"/>
    <p:sldId id="302" r:id="rId42"/>
    <p:sldId id="326" r:id="rId43"/>
    <p:sldId id="325" r:id="rId44"/>
    <p:sldId id="2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109" d="100"/>
          <a:sy n="109" d="100"/>
        </p:scale>
        <p:origin x="60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47DE7-7771-4405-B83E-D30E7BAFE3DA}" type="datetimeFigureOut">
              <a:rPr lang="en-US" smtClean="0"/>
              <a:pPr/>
              <a:t>9/17/2022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A61ED-D7D0-405F-A3ED-B6BE91AA7BCE}" type="slidenum">
              <a:rPr lang="en-US" smtClean="0"/>
              <a:pPr/>
              <a:t>‹#›</a:t>
            </a:fld>
            <a:endParaRPr lang="en-US"/>
          </a:p>
        </p:txBody>
      </p:sp>
    </p:spTree>
    <p:extLst>
      <p:ext uri="{BB962C8B-B14F-4D97-AF65-F5344CB8AC3E}">
        <p14:creationId xmlns:p14="http://schemas.microsoft.com/office/powerpoint/2010/main" val="372332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2A61ED-D7D0-405F-A3ED-B6BE91AA7BCE}" type="slidenum">
              <a:rPr lang="en-US" smtClean="0"/>
              <a:pPr/>
              <a:t>9</a:t>
            </a:fld>
            <a:endParaRPr lang="en-US"/>
          </a:p>
        </p:txBody>
      </p:sp>
    </p:spTree>
    <p:extLst>
      <p:ext uri="{BB962C8B-B14F-4D97-AF65-F5344CB8AC3E}">
        <p14:creationId xmlns:p14="http://schemas.microsoft.com/office/powerpoint/2010/main" val="240033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50BB52-0757-42E8-8446-7EA2DCEFB83D}" type="datetime1">
              <a:rPr lang="en-IN" smtClean="0"/>
              <a:pPr/>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A740C-D71D-495F-9F97-7A495999F76A}" type="datetime1">
              <a:rPr lang="en-IN" smtClean="0"/>
              <a:pPr/>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109BC-2E30-41BC-BCB5-E97999DE3C8D}" type="datetime1">
              <a:rPr lang="en-IN" smtClean="0"/>
              <a:pPr/>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62CC0-E10B-4D45-B006-088717EECD1C}" type="datetime1">
              <a:rPr lang="en-IN" smtClean="0"/>
              <a:pPr/>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7605D-619C-48AA-ABF0-9695B48922F1}" type="datetime1">
              <a:rPr lang="en-IN" smtClean="0"/>
              <a:pPr/>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23D9F6-4AFD-4B71-ABDA-CB250A7D7DF5}" type="datetime1">
              <a:rPr lang="en-IN" smtClean="0"/>
              <a:pPr/>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1F29B3-BB33-43B7-8634-E73DB67CF428}" type="datetime1">
              <a:rPr lang="en-IN" smtClean="0"/>
              <a:pPr/>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7458F9-9618-4E49-8986-9E347C3F5D44}" type="datetime1">
              <a:rPr lang="en-IN" smtClean="0"/>
              <a:pPr/>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8A395-718E-481A-B295-AAEE9D61A027}" type="datetime1">
              <a:rPr lang="en-IN" smtClean="0"/>
              <a:pPr/>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58D9A-A479-4F0A-99B1-230DCF2BC667}" type="datetime1">
              <a:rPr lang="en-IN" smtClean="0"/>
              <a:pPr/>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5F6A8-6D85-44DD-A737-DD833BF354FD}" type="datetime1">
              <a:rPr lang="en-IN" smtClean="0"/>
              <a:pPr/>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DE98F-646F-43D2-AE54-16BEA714B27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16674-72A4-4FED-94D7-BD2B78AEC248}" type="datetime1">
              <a:rPr lang="en-IN" smtClean="0"/>
              <a:pPr/>
              <a:t>17-09-2022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DE98F-646F-43D2-AE54-16BEA714B27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5570" y="72428"/>
            <a:ext cx="11248012"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7200" dirty="0" smtClean="0">
                <a:solidFill>
                  <a:schemeClr val="tx1"/>
                </a:solidFill>
                <a:latin typeface="+mn-lt"/>
                <a:ea typeface="Tahoma" panose="020B0604030504040204" pitchFamily="34" charset="0"/>
                <a:cs typeface="Tahoma" panose="020B0604030504040204" pitchFamily="34" charset="0"/>
              </a:rPr>
              <a:t>Basics of python</a:t>
            </a:r>
            <a:endParaRPr lang="en-IN" sz="7200" dirty="0">
              <a:solidFill>
                <a:schemeClr val="tx1"/>
              </a:solidFill>
              <a:latin typeface="+mn-lt"/>
              <a:ea typeface="Tahoma" panose="020B0604030504040204" pitchFamily="34" charset="0"/>
              <a:cs typeface="Tahoma" panose="020B0604030504040204" pitchFamily="34" charset="0"/>
            </a:endParaRPr>
          </a:p>
        </p:txBody>
      </p:sp>
      <p:sp>
        <p:nvSpPr>
          <p:cNvPr id="8" name="Title 1"/>
          <p:cNvSpPr txBox="1">
            <a:spLocks/>
          </p:cNvSpPr>
          <p:nvPr/>
        </p:nvSpPr>
        <p:spPr>
          <a:xfrm>
            <a:off x="195570" y="4787775"/>
            <a:ext cx="11248012"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sz="4800" dirty="0" smtClean="0">
              <a:solidFill>
                <a:schemeClr val="tx1"/>
              </a:solidFill>
              <a:latin typeface="+mn-lt"/>
              <a:ea typeface="Tahoma" panose="020B0604030504040204" pitchFamily="34" charset="0"/>
              <a:cs typeface="Tahoma" panose="020B0604030504040204" pitchFamily="34" charset="0"/>
            </a:endParaRPr>
          </a:p>
        </p:txBody>
      </p:sp>
      <p:sp>
        <p:nvSpPr>
          <p:cNvPr id="10" name="TextBox 9"/>
          <p:cNvSpPr txBox="1"/>
          <p:nvPr/>
        </p:nvSpPr>
        <p:spPr>
          <a:xfrm>
            <a:off x="561316" y="6458314"/>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286675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078691" y="2254313"/>
            <a:ext cx="7346556"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7200" dirty="0" smtClean="0">
                <a:solidFill>
                  <a:schemeClr val="tx1"/>
                </a:solidFill>
                <a:latin typeface="+mn-lt"/>
                <a:ea typeface="Tahoma" panose="020B0604030504040204" pitchFamily="34" charset="0"/>
                <a:cs typeface="Tahoma" panose="020B0604030504040204" pitchFamily="34" charset="0"/>
              </a:rPr>
              <a:t>Keywords and identifiers</a:t>
            </a:r>
          </a:p>
          <a:p>
            <a:pPr algn="ctr"/>
            <a:endParaRPr lang="en-IN" sz="7200" dirty="0">
              <a:solidFill>
                <a:schemeClr val="tx1"/>
              </a:solidFill>
              <a:latin typeface="+mn-lt"/>
              <a:ea typeface="Tahoma" panose="020B0604030504040204" pitchFamily="34" charset="0"/>
              <a:cs typeface="Tahoma" panose="020B0604030504040204" pitchFamily="34" charset="0"/>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sp>
        <p:nvSpPr>
          <p:cNvPr id="7" name="TextBox 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847802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6" y="159429"/>
            <a:ext cx="5710737" cy="646331"/>
          </a:xfrm>
          <a:prstGeom prst="rect">
            <a:avLst/>
          </a:prstGeom>
          <a:noFill/>
        </p:spPr>
        <p:txBody>
          <a:bodyPr wrap="square" rtlCol="0">
            <a:spAutoFit/>
          </a:bodyPr>
          <a:lstStyle/>
          <a:p>
            <a:r>
              <a:rPr lang="en-IN" sz="3600" b="1" dirty="0"/>
              <a:t>Python Keywords</a:t>
            </a:r>
          </a:p>
        </p:txBody>
      </p:sp>
      <p:sp>
        <p:nvSpPr>
          <p:cNvPr id="3" name="TextBox 2"/>
          <p:cNvSpPr txBox="1"/>
          <p:nvPr/>
        </p:nvSpPr>
        <p:spPr>
          <a:xfrm>
            <a:off x="199176" y="1986941"/>
            <a:ext cx="1182382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Keywords are the reserved words in Python</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cannot use a keyword as </a:t>
            </a:r>
            <a:r>
              <a:rPr lang="en-US" sz="2800" dirty="0" smtClean="0"/>
              <a:t>a variable name, function name </a:t>
            </a:r>
            <a:r>
              <a:rPr lang="en-US" sz="2800" dirty="0"/>
              <a:t>or any other identifier. They are used to define the syntax and structure of the Python language.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In </a:t>
            </a:r>
            <a:r>
              <a:rPr lang="en-US" sz="2800" dirty="0"/>
              <a:t>Python, keywords are case sensitive.</a:t>
            </a:r>
          </a:p>
          <a:p>
            <a:endParaRPr lang="en-IN" sz="2800" dirty="0"/>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169017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8" name="Table 7"/>
          <p:cNvGraphicFramePr>
            <a:graphicFrameLocks noGrp="1"/>
          </p:cNvGraphicFramePr>
          <p:nvPr/>
        </p:nvGraphicFramePr>
        <p:xfrm>
          <a:off x="689811" y="1026365"/>
          <a:ext cx="10735377" cy="5268557"/>
        </p:xfrm>
        <a:graphic>
          <a:graphicData uri="http://schemas.openxmlformats.org/drawingml/2006/table">
            <a:tbl>
              <a:tblPr>
                <a:tableStyleId>{5C22544A-7EE6-4342-B048-85BDC9FD1C3A}</a:tableStyleId>
              </a:tblPr>
              <a:tblGrid>
                <a:gridCol w="1789229"/>
                <a:gridCol w="2551852"/>
                <a:gridCol w="2023883"/>
                <a:gridCol w="2493188"/>
                <a:gridCol w="1877225"/>
              </a:tblGrid>
              <a:tr h="752651">
                <a:tc>
                  <a:txBody>
                    <a:bodyPr/>
                    <a:lstStyle/>
                    <a:p>
                      <a:pPr algn="ctr" fontAlgn="ctr"/>
                      <a:r>
                        <a:rPr lang="en-IN" sz="2200" b="0" u="none" strike="noStrike" dirty="0">
                          <a:solidFill>
                            <a:srgbClr val="002060"/>
                          </a:solidFill>
                          <a:effectLst/>
                        </a:rPr>
                        <a:t>FALSE</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class</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finally</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is</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return</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a:solidFill>
                            <a:srgbClr val="002060"/>
                          </a:solidFill>
                          <a:effectLst/>
                        </a:rPr>
                        <a:t>None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continue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a:solidFill>
                            <a:srgbClr val="002060"/>
                          </a:solidFill>
                          <a:effectLst/>
                        </a:rPr>
                        <a:t>for</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lambda</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try</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a:solidFill>
                            <a:srgbClr val="002060"/>
                          </a:solidFill>
                          <a:effectLst/>
                        </a:rPr>
                        <a:t>TRUE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err="1">
                          <a:solidFill>
                            <a:srgbClr val="002060"/>
                          </a:solidFill>
                          <a:effectLst/>
                        </a:rPr>
                        <a:t>def</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a:solidFill>
                            <a:srgbClr val="002060"/>
                          </a:solidFill>
                          <a:effectLst/>
                        </a:rPr>
                        <a:t>from</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nonlocal</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while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a:solidFill>
                            <a:srgbClr val="002060"/>
                          </a:solidFill>
                          <a:effectLst/>
                        </a:rPr>
                        <a:t>and</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a:solidFill>
                            <a:srgbClr val="002060"/>
                          </a:solidFill>
                          <a:effectLst/>
                        </a:rPr>
                        <a:t>del</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global</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not</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with</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a:solidFill>
                            <a:srgbClr val="002060"/>
                          </a:solidFill>
                          <a:effectLst/>
                        </a:rPr>
                        <a:t>as</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elif</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if</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or</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yield</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a:solidFill>
                            <a:srgbClr val="002060"/>
                          </a:solidFill>
                          <a:effectLst/>
                        </a:rPr>
                        <a:t>assert</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else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import</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a:solidFill>
                            <a:srgbClr val="002060"/>
                          </a:solidFill>
                          <a:effectLst/>
                        </a:rPr>
                        <a:t>pass</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 </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r h="752651">
                <a:tc>
                  <a:txBody>
                    <a:bodyPr/>
                    <a:lstStyle/>
                    <a:p>
                      <a:pPr algn="ctr" fontAlgn="ctr"/>
                      <a:r>
                        <a:rPr lang="en-IN" sz="2200" b="0" u="none" strike="noStrike" dirty="0">
                          <a:solidFill>
                            <a:srgbClr val="002060"/>
                          </a:solidFill>
                          <a:effectLst/>
                        </a:rPr>
                        <a:t>break</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except</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in</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a:solidFill>
                            <a:srgbClr val="002060"/>
                          </a:solidFill>
                          <a:effectLst/>
                        </a:rPr>
                        <a:t>raise</a:t>
                      </a:r>
                      <a:endParaRPr lang="en-IN" sz="2200" b="0" i="0" u="none" strike="noStrike">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IN" sz="2200" b="0" u="none" strike="noStrike" dirty="0">
                          <a:solidFill>
                            <a:srgbClr val="002060"/>
                          </a:solidFill>
                          <a:effectLst/>
                        </a:rPr>
                        <a:t> </a:t>
                      </a:r>
                      <a:endParaRPr lang="en-IN" sz="2200" b="0" i="0" u="none" strike="noStrike" dirty="0">
                        <a:solidFill>
                          <a:srgbClr val="002060"/>
                        </a:solidFill>
                        <a:effectLst/>
                        <a:latin typeface="Calibri" panose="020F0502020204030204" pitchFamily="34" charset="0"/>
                      </a:endParaRPr>
                    </a:p>
                  </a:txBody>
                  <a:tcPr marL="7620" marR="7620" marT="7620" marB="0" anchor="ctr">
                    <a:solidFill>
                      <a:schemeClr val="accent4">
                        <a:lumMod val="40000"/>
                        <a:lumOff val="60000"/>
                      </a:schemeClr>
                    </a:solidFill>
                  </a:tcPr>
                </a:tc>
              </a:tr>
            </a:tbl>
          </a:graphicData>
        </a:graphic>
      </p:graphicFrame>
      <p:sp>
        <p:nvSpPr>
          <p:cNvPr id="10" name="TextBox 9"/>
          <p:cNvSpPr txBox="1"/>
          <p:nvPr/>
        </p:nvSpPr>
        <p:spPr>
          <a:xfrm>
            <a:off x="199176" y="159429"/>
            <a:ext cx="5710737" cy="646331"/>
          </a:xfrm>
          <a:prstGeom prst="rect">
            <a:avLst/>
          </a:prstGeom>
          <a:noFill/>
        </p:spPr>
        <p:txBody>
          <a:bodyPr wrap="square" rtlCol="0">
            <a:spAutoFit/>
          </a:bodyPr>
          <a:lstStyle/>
          <a:p>
            <a:r>
              <a:rPr lang="en-IN" sz="3600" b="1" dirty="0"/>
              <a:t>Python Keywords</a:t>
            </a:r>
          </a:p>
        </p:txBody>
      </p:sp>
    </p:spTree>
    <p:extLst>
      <p:ext uri="{BB962C8B-B14F-4D97-AF65-F5344CB8AC3E}">
        <p14:creationId xmlns:p14="http://schemas.microsoft.com/office/powerpoint/2010/main" val="1689444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99176" y="159429"/>
            <a:ext cx="5710737" cy="646331"/>
          </a:xfrm>
          <a:prstGeom prst="rect">
            <a:avLst/>
          </a:prstGeom>
          <a:noFill/>
        </p:spPr>
        <p:txBody>
          <a:bodyPr wrap="square" rtlCol="0">
            <a:spAutoFit/>
          </a:bodyPr>
          <a:lstStyle/>
          <a:p>
            <a:r>
              <a:rPr lang="en-IN" sz="3600" b="1" dirty="0"/>
              <a:t>Python Identifiers</a:t>
            </a:r>
          </a:p>
        </p:txBody>
      </p:sp>
      <p:sp>
        <p:nvSpPr>
          <p:cNvPr id="11" name="TextBox 10"/>
          <p:cNvSpPr txBox="1"/>
          <p:nvPr/>
        </p:nvSpPr>
        <p:spPr>
          <a:xfrm>
            <a:off x="67581" y="1011942"/>
            <a:ext cx="12124419" cy="830997"/>
          </a:xfrm>
          <a:prstGeom prst="rect">
            <a:avLst/>
          </a:prstGeom>
          <a:noFill/>
        </p:spPr>
        <p:txBody>
          <a:bodyPr wrap="square" rtlCol="0">
            <a:spAutoFit/>
          </a:bodyPr>
          <a:lstStyle/>
          <a:p>
            <a:r>
              <a:rPr lang="en-US" sz="2400" dirty="0"/>
              <a:t>An identifier is a name given to entities like class, functions, variables, etc. It helps to differentiate one entity from another.</a:t>
            </a:r>
            <a:endParaRPr lang="en-IN" sz="2400" dirty="0"/>
          </a:p>
        </p:txBody>
      </p:sp>
      <p:sp>
        <p:nvSpPr>
          <p:cNvPr id="12" name="TextBox 11"/>
          <p:cNvSpPr txBox="1"/>
          <p:nvPr/>
        </p:nvSpPr>
        <p:spPr>
          <a:xfrm>
            <a:off x="67581" y="2019181"/>
            <a:ext cx="12124419" cy="4524315"/>
          </a:xfrm>
          <a:prstGeom prst="rect">
            <a:avLst/>
          </a:prstGeom>
          <a:noFill/>
        </p:spPr>
        <p:txBody>
          <a:bodyPr wrap="square" rtlCol="0">
            <a:spAutoFit/>
          </a:bodyPr>
          <a:lstStyle/>
          <a:p>
            <a:r>
              <a:rPr lang="en-US" sz="2400" b="1" dirty="0"/>
              <a:t>Rules for writing </a:t>
            </a:r>
            <a:r>
              <a:rPr lang="en-US" sz="2400" b="1" dirty="0" smtClean="0"/>
              <a:t>identifiers: </a:t>
            </a:r>
            <a:endParaRPr lang="en-US" sz="2400" b="1" dirty="0"/>
          </a:p>
          <a:p>
            <a:endParaRPr lang="en-US" sz="2400" dirty="0" smtClean="0"/>
          </a:p>
          <a:p>
            <a:r>
              <a:rPr lang="en-US" sz="2400" dirty="0" smtClean="0"/>
              <a:t>1.  Identifier can be of any length.</a:t>
            </a:r>
          </a:p>
          <a:p>
            <a:r>
              <a:rPr lang="en-US" sz="2400" dirty="0" smtClean="0"/>
              <a:t>	</a:t>
            </a:r>
            <a:r>
              <a:rPr lang="en-US" sz="2400" b="1" dirty="0" err="1" smtClean="0"/>
              <a:t>Eg</a:t>
            </a:r>
            <a:r>
              <a:rPr lang="en-US" sz="2400" b="1" dirty="0" smtClean="0"/>
              <a:t>: </a:t>
            </a:r>
            <a:r>
              <a:rPr lang="en-US" sz="2400" dirty="0" err="1" smtClean="0"/>
              <a:t>pythonFundamentalAndDataScience</a:t>
            </a:r>
            <a:r>
              <a:rPr lang="en-US" sz="2400" dirty="0" smtClean="0"/>
              <a:t> ;	</a:t>
            </a:r>
            <a:r>
              <a:rPr lang="en-US" sz="2400" dirty="0" err="1" smtClean="0"/>
              <a:t>DataPython</a:t>
            </a:r>
            <a:r>
              <a:rPr lang="en-US" sz="2400" dirty="0" smtClean="0"/>
              <a:t>;	 x </a:t>
            </a:r>
            <a:endParaRPr lang="en-US" sz="2400" dirty="0"/>
          </a:p>
          <a:p>
            <a:endParaRPr lang="en-US" sz="2400" dirty="0" smtClean="0"/>
          </a:p>
          <a:p>
            <a:r>
              <a:rPr lang="en-US" sz="2400" dirty="0" smtClean="0"/>
              <a:t>2.  Identifiers </a:t>
            </a:r>
            <a:r>
              <a:rPr lang="en-US" sz="2400" dirty="0"/>
              <a:t>can be a combination of letters in lowercase (a to z) or uppercase (A to Z) or </a:t>
            </a:r>
            <a:r>
              <a:rPr lang="en-US" sz="2400" dirty="0" smtClean="0"/>
              <a:t>digits </a:t>
            </a:r>
            <a:r>
              <a:rPr lang="en-US" sz="2400" dirty="0"/>
              <a:t>(0 to 9) or an underscore _. </a:t>
            </a:r>
            <a:endParaRPr lang="en-US" sz="2400" dirty="0" smtClean="0"/>
          </a:p>
          <a:p>
            <a:r>
              <a:rPr lang="en-US" sz="2400" b="1" dirty="0" smtClean="0"/>
              <a:t>	</a:t>
            </a:r>
            <a:r>
              <a:rPr lang="en-US" sz="2400" b="1" dirty="0" err="1" smtClean="0"/>
              <a:t>Eg</a:t>
            </a:r>
            <a:r>
              <a:rPr lang="en-US" sz="2400" b="1" dirty="0" smtClean="0"/>
              <a:t>:</a:t>
            </a:r>
            <a:r>
              <a:rPr lang="en-US" sz="2400" dirty="0" smtClean="0"/>
              <a:t>	Names </a:t>
            </a:r>
            <a:r>
              <a:rPr lang="en-US" sz="2400" dirty="0"/>
              <a:t>like </a:t>
            </a:r>
            <a:r>
              <a:rPr lang="en-US" sz="2400" dirty="0" err="1"/>
              <a:t>myClass</a:t>
            </a:r>
            <a:r>
              <a:rPr lang="en-US" sz="2400" dirty="0"/>
              <a:t>, var_1 and </a:t>
            </a:r>
            <a:r>
              <a:rPr lang="en-US" sz="2400" dirty="0" err="1"/>
              <a:t>print_this_to_screen</a:t>
            </a:r>
            <a:r>
              <a:rPr lang="en-US" sz="2400" dirty="0"/>
              <a:t>, all </a:t>
            </a:r>
            <a:r>
              <a:rPr lang="en-US" sz="2400" dirty="0" smtClean="0"/>
              <a:t>are </a:t>
            </a:r>
            <a:r>
              <a:rPr lang="en-US" sz="2400" dirty="0"/>
              <a:t>valid example.</a:t>
            </a:r>
          </a:p>
          <a:p>
            <a:endParaRPr lang="en-US" sz="2400" dirty="0" smtClean="0"/>
          </a:p>
          <a:p>
            <a:r>
              <a:rPr lang="en-US" sz="2400" dirty="0" smtClean="0"/>
              <a:t>3.  An </a:t>
            </a:r>
            <a:r>
              <a:rPr lang="en-US" sz="2400" dirty="0"/>
              <a:t>identifier cannot start with a digit. </a:t>
            </a:r>
            <a:endParaRPr lang="en-US" sz="2400" dirty="0" smtClean="0"/>
          </a:p>
          <a:p>
            <a:r>
              <a:rPr lang="en-US" sz="2400" b="1" dirty="0" smtClean="0"/>
              <a:t>	</a:t>
            </a:r>
            <a:r>
              <a:rPr lang="en-US" sz="2400" b="1" dirty="0" err="1" smtClean="0"/>
              <a:t>Eg</a:t>
            </a:r>
            <a:r>
              <a:rPr lang="en-US" sz="2400" b="1" dirty="0" smtClean="0"/>
              <a:t> :</a:t>
            </a:r>
            <a:r>
              <a:rPr lang="en-US" sz="2400" dirty="0" smtClean="0"/>
              <a:t>	1variable </a:t>
            </a:r>
            <a:r>
              <a:rPr lang="en-US" sz="2400" dirty="0"/>
              <a:t>is invalid, but variable1 is perfectly </a:t>
            </a:r>
            <a:r>
              <a:rPr lang="en-US" sz="2400" dirty="0" smtClean="0"/>
              <a:t>fine.</a:t>
            </a:r>
          </a:p>
          <a:p>
            <a:endParaRPr lang="en-US" sz="2400" dirty="0" smtClean="0"/>
          </a:p>
        </p:txBody>
      </p:sp>
    </p:spTree>
    <p:extLst>
      <p:ext uri="{BB962C8B-B14F-4D97-AF65-F5344CB8AC3E}">
        <p14:creationId xmlns:p14="http://schemas.microsoft.com/office/powerpoint/2010/main" val="1903925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99176" y="159429"/>
            <a:ext cx="5710737" cy="646331"/>
          </a:xfrm>
          <a:prstGeom prst="rect">
            <a:avLst/>
          </a:prstGeom>
          <a:noFill/>
        </p:spPr>
        <p:txBody>
          <a:bodyPr wrap="square" rtlCol="0">
            <a:spAutoFit/>
          </a:bodyPr>
          <a:lstStyle/>
          <a:p>
            <a:r>
              <a:rPr lang="en-IN" sz="3600" b="1" dirty="0"/>
              <a:t>Python Identifiers</a:t>
            </a:r>
          </a:p>
        </p:txBody>
      </p:sp>
      <p:sp>
        <p:nvSpPr>
          <p:cNvPr id="12" name="TextBox 11"/>
          <p:cNvSpPr txBox="1"/>
          <p:nvPr/>
        </p:nvSpPr>
        <p:spPr>
          <a:xfrm>
            <a:off x="21791" y="1069615"/>
            <a:ext cx="6561889" cy="461665"/>
          </a:xfrm>
          <a:prstGeom prst="rect">
            <a:avLst/>
          </a:prstGeom>
          <a:noFill/>
        </p:spPr>
        <p:txBody>
          <a:bodyPr wrap="square" rtlCol="0">
            <a:spAutoFit/>
          </a:bodyPr>
          <a:lstStyle/>
          <a:p>
            <a:r>
              <a:rPr lang="en-US" sz="2400" b="1" dirty="0"/>
              <a:t>Rules for writing </a:t>
            </a:r>
            <a:r>
              <a:rPr lang="en-US" sz="2400" b="1" dirty="0" smtClean="0"/>
              <a:t>identifiers</a:t>
            </a:r>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355" y="2796668"/>
            <a:ext cx="3084375" cy="2870048"/>
          </a:xfrm>
          <a:prstGeom prst="rect">
            <a:avLst/>
          </a:prstGeom>
        </p:spPr>
      </p:pic>
      <p:sp>
        <p:nvSpPr>
          <p:cNvPr id="13" name="TextBox 12"/>
          <p:cNvSpPr txBox="1"/>
          <p:nvPr/>
        </p:nvSpPr>
        <p:spPr>
          <a:xfrm>
            <a:off x="199176" y="1531279"/>
            <a:ext cx="5710737" cy="1200329"/>
          </a:xfrm>
          <a:prstGeom prst="rect">
            <a:avLst/>
          </a:prstGeom>
          <a:noFill/>
        </p:spPr>
        <p:txBody>
          <a:bodyPr wrap="square" rtlCol="0">
            <a:spAutoFit/>
          </a:bodyPr>
          <a:lstStyle/>
          <a:p>
            <a:endParaRPr lang="en-US" sz="2400" dirty="0" smtClean="0"/>
          </a:p>
          <a:p>
            <a:r>
              <a:rPr lang="en-US" sz="2400" dirty="0"/>
              <a:t>4</a:t>
            </a:r>
            <a:r>
              <a:rPr lang="en-US" sz="2400" dirty="0" smtClean="0"/>
              <a:t>. </a:t>
            </a:r>
            <a:r>
              <a:rPr lang="en-US" sz="2400" dirty="0"/>
              <a:t>Keywords cannot be used as identifiers. </a:t>
            </a:r>
          </a:p>
          <a:p>
            <a:endParaRPr lang="en-US" sz="2400" dirty="0"/>
          </a:p>
        </p:txBody>
      </p:sp>
      <p:sp>
        <p:nvSpPr>
          <p:cNvPr id="14" name="TextBox 13"/>
          <p:cNvSpPr txBox="1"/>
          <p:nvPr/>
        </p:nvSpPr>
        <p:spPr>
          <a:xfrm>
            <a:off x="408262" y="2962441"/>
            <a:ext cx="723903" cy="461665"/>
          </a:xfrm>
          <a:prstGeom prst="rect">
            <a:avLst/>
          </a:prstGeom>
          <a:noFill/>
        </p:spPr>
        <p:txBody>
          <a:bodyPr wrap="square" rtlCol="0">
            <a:spAutoFit/>
          </a:bodyPr>
          <a:lstStyle/>
          <a:p>
            <a:r>
              <a:rPr lang="en-US" sz="2400" b="1" dirty="0" err="1" smtClean="0"/>
              <a:t>Eg</a:t>
            </a:r>
            <a:r>
              <a:rPr lang="en-US" sz="2400" b="1" dirty="0" smtClean="0"/>
              <a:t>:</a:t>
            </a:r>
            <a:r>
              <a:rPr lang="en-US" sz="2400" dirty="0" smtClean="0"/>
              <a:t> </a:t>
            </a:r>
            <a:endParaRPr lang="en-US" sz="2400" dirty="0"/>
          </a:p>
        </p:txBody>
      </p:sp>
      <p:sp>
        <p:nvSpPr>
          <p:cNvPr id="19" name="TextBox 18"/>
          <p:cNvSpPr txBox="1"/>
          <p:nvPr/>
        </p:nvSpPr>
        <p:spPr>
          <a:xfrm>
            <a:off x="6203736" y="1839071"/>
            <a:ext cx="5710737" cy="830997"/>
          </a:xfrm>
          <a:prstGeom prst="rect">
            <a:avLst/>
          </a:prstGeom>
          <a:noFill/>
        </p:spPr>
        <p:txBody>
          <a:bodyPr wrap="square" rtlCol="0">
            <a:spAutoFit/>
          </a:bodyPr>
          <a:lstStyle/>
          <a:p>
            <a:r>
              <a:rPr lang="en-US" sz="2400" dirty="0"/>
              <a:t>5. We cannot use special symbols like </a:t>
            </a:r>
            <a:r>
              <a:rPr lang="en-US" sz="2400" b="1" dirty="0"/>
              <a:t>!</a:t>
            </a:r>
            <a:r>
              <a:rPr lang="en-US" sz="2400" dirty="0"/>
              <a:t>, </a:t>
            </a:r>
            <a:r>
              <a:rPr lang="en-US" sz="2400" b="1" dirty="0"/>
              <a:t>@</a:t>
            </a:r>
            <a:r>
              <a:rPr lang="en-US" sz="2400" dirty="0"/>
              <a:t>, </a:t>
            </a:r>
            <a:r>
              <a:rPr lang="en-US" sz="2400" b="1" dirty="0"/>
              <a:t>#</a:t>
            </a:r>
            <a:r>
              <a:rPr lang="en-US" sz="2400" dirty="0"/>
              <a:t>, </a:t>
            </a:r>
            <a:r>
              <a:rPr lang="en-US" sz="2400" b="1" dirty="0"/>
              <a:t>$</a:t>
            </a:r>
            <a:r>
              <a:rPr lang="en-US" sz="2400" dirty="0"/>
              <a:t>, </a:t>
            </a:r>
            <a:r>
              <a:rPr lang="en-US" sz="2400" b="1" dirty="0"/>
              <a:t>%</a:t>
            </a:r>
            <a:r>
              <a:rPr lang="en-US" sz="2400" dirty="0"/>
              <a:t> etc. in our identifier.</a:t>
            </a:r>
          </a:p>
        </p:txBody>
      </p:sp>
      <p:sp>
        <p:nvSpPr>
          <p:cNvPr id="20" name="TextBox 19"/>
          <p:cNvSpPr txBox="1"/>
          <p:nvPr/>
        </p:nvSpPr>
        <p:spPr>
          <a:xfrm>
            <a:off x="6374321" y="2962440"/>
            <a:ext cx="723903" cy="461665"/>
          </a:xfrm>
          <a:prstGeom prst="rect">
            <a:avLst/>
          </a:prstGeom>
          <a:noFill/>
        </p:spPr>
        <p:txBody>
          <a:bodyPr wrap="square" rtlCol="0">
            <a:spAutoFit/>
          </a:bodyPr>
          <a:lstStyle/>
          <a:p>
            <a:r>
              <a:rPr lang="en-US" sz="2400" b="1" dirty="0" err="1" smtClean="0"/>
              <a:t>Eg</a:t>
            </a:r>
            <a:r>
              <a:rPr lang="en-US" sz="2400" b="1" dirty="0" smtClean="0"/>
              <a:t>:</a:t>
            </a:r>
            <a:r>
              <a:rPr lang="en-US" sz="2400" dirty="0" smtClean="0"/>
              <a:t> </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6322" y="2880468"/>
            <a:ext cx="3343175" cy="2451662"/>
          </a:xfrm>
          <a:prstGeom prst="rect">
            <a:avLst/>
          </a:prstGeom>
        </p:spPr>
      </p:pic>
    </p:spTree>
    <p:extLst>
      <p:ext uri="{BB962C8B-B14F-4D97-AF65-F5344CB8AC3E}">
        <p14:creationId xmlns:p14="http://schemas.microsoft.com/office/powerpoint/2010/main" val="3375694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078691" y="2254313"/>
            <a:ext cx="7346556"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7200" dirty="0" smtClean="0">
                <a:solidFill>
                  <a:schemeClr val="tx1"/>
                </a:solidFill>
                <a:latin typeface="+mn-lt"/>
                <a:ea typeface="Tahoma" panose="020B0604030504040204" pitchFamily="34" charset="0"/>
                <a:cs typeface="Tahoma" panose="020B0604030504040204" pitchFamily="34" charset="0"/>
              </a:rPr>
              <a:t>Python </a:t>
            </a:r>
          </a:p>
          <a:p>
            <a:pPr algn="ctr"/>
            <a:r>
              <a:rPr lang="en-IN" sz="7200" dirty="0" smtClean="0">
                <a:solidFill>
                  <a:schemeClr val="tx1"/>
                </a:solidFill>
                <a:latin typeface="+mn-lt"/>
                <a:ea typeface="Tahoma" panose="020B0604030504040204" pitchFamily="34" charset="0"/>
                <a:cs typeface="Tahoma" panose="020B0604030504040204" pitchFamily="34" charset="0"/>
              </a:rPr>
              <a:t>input &amp; output</a:t>
            </a:r>
            <a:endParaRPr lang="en-IN" sz="7200" dirty="0">
              <a:solidFill>
                <a:schemeClr val="tx1"/>
              </a:solidFill>
              <a:latin typeface="+mn-lt"/>
              <a:ea typeface="Tahoma" panose="020B0604030504040204" pitchFamily="34" charset="0"/>
              <a:cs typeface="Tahoma" panose="020B0604030504040204" pitchFamily="34" charset="0"/>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sp>
        <p:nvSpPr>
          <p:cNvPr id="7" name="TextBox 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432838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6" y="159429"/>
            <a:ext cx="5710737" cy="646331"/>
          </a:xfrm>
          <a:prstGeom prst="rect">
            <a:avLst/>
          </a:prstGeom>
          <a:noFill/>
        </p:spPr>
        <p:txBody>
          <a:bodyPr wrap="square" rtlCol="0">
            <a:spAutoFit/>
          </a:bodyPr>
          <a:lstStyle/>
          <a:p>
            <a:r>
              <a:rPr lang="en-IN" sz="3600" b="1" dirty="0"/>
              <a:t>Python </a:t>
            </a:r>
            <a:r>
              <a:rPr lang="en-IN" sz="3600" b="1" dirty="0" smtClean="0"/>
              <a:t>input and output</a:t>
            </a:r>
            <a:endParaRPr lang="en-IN" sz="3600" b="1" dirty="0"/>
          </a:p>
        </p:txBody>
      </p:sp>
      <p:sp>
        <p:nvSpPr>
          <p:cNvPr id="3" name="TextBox 2"/>
          <p:cNvSpPr txBox="1"/>
          <p:nvPr/>
        </p:nvSpPr>
        <p:spPr>
          <a:xfrm>
            <a:off x="172087" y="1332423"/>
            <a:ext cx="3880151"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Keywords </a:t>
            </a:r>
            <a:r>
              <a:rPr lang="en-US" sz="2800" b="1" dirty="0" smtClean="0"/>
              <a:t>input</a:t>
            </a:r>
            <a:r>
              <a:rPr lang="en-US" sz="2800" dirty="0" smtClean="0"/>
              <a:t> is used to take input from the user. It can be any </a:t>
            </a:r>
            <a:r>
              <a:rPr lang="en-US" sz="2800" dirty="0" err="1" smtClean="0"/>
              <a:t>datatype</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Keywords </a:t>
            </a:r>
            <a:r>
              <a:rPr lang="en-US" sz="2800" b="1" dirty="0" smtClean="0"/>
              <a:t>print</a:t>
            </a:r>
            <a:r>
              <a:rPr lang="en-US" sz="2800" dirty="0" smtClean="0"/>
              <a:t> </a:t>
            </a:r>
            <a:r>
              <a:rPr lang="en-US" sz="2800" dirty="0"/>
              <a:t>is used to </a:t>
            </a:r>
            <a:r>
              <a:rPr lang="en-US" sz="2800" dirty="0" smtClean="0"/>
              <a:t>display output to the </a:t>
            </a:r>
            <a:r>
              <a:rPr lang="en-US" sz="2800" dirty="0"/>
              <a:t>user</a:t>
            </a:r>
            <a:r>
              <a:rPr lang="en-US" sz="2800" dirty="0" smtClean="0"/>
              <a:t>. It can display text message or variable</a:t>
            </a:r>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3820" y="978354"/>
            <a:ext cx="6806008" cy="274596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3530" y="3882900"/>
            <a:ext cx="7118471" cy="2386480"/>
          </a:xfrm>
          <a:prstGeom prst="rect">
            <a:avLst/>
          </a:prstGeom>
        </p:spPr>
      </p:pic>
    </p:spTree>
    <p:extLst>
      <p:ext uri="{BB962C8B-B14F-4D97-AF65-F5344CB8AC3E}">
        <p14:creationId xmlns:p14="http://schemas.microsoft.com/office/powerpoint/2010/main" val="143948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078691" y="2254313"/>
            <a:ext cx="7346556"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7200" dirty="0" err="1" smtClean="0">
                <a:solidFill>
                  <a:schemeClr val="tx1"/>
                </a:solidFill>
                <a:latin typeface="+mn-lt"/>
                <a:ea typeface="Tahoma" panose="020B0604030504040204" pitchFamily="34" charset="0"/>
                <a:cs typeface="Tahoma" panose="020B0604030504040204" pitchFamily="34" charset="0"/>
              </a:rPr>
              <a:t>Datatypes</a:t>
            </a:r>
            <a:endParaRPr lang="en-IN" sz="7200" dirty="0">
              <a:solidFill>
                <a:schemeClr val="tx1"/>
              </a:solidFill>
              <a:latin typeface="+mn-lt"/>
              <a:ea typeface="Tahoma" panose="020B0604030504040204" pitchFamily="34" charset="0"/>
              <a:cs typeface="Tahoma" panose="020B0604030504040204" pitchFamily="34" charset="0"/>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sp>
        <p:nvSpPr>
          <p:cNvPr id="7" name="TextBox 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22882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err="1" smtClean="0"/>
              <a:t>Datatypes</a:t>
            </a:r>
            <a:endParaRPr lang="en-IN" sz="3600" b="1" dirty="0"/>
          </a:p>
        </p:txBody>
      </p:sp>
      <p:sp>
        <p:nvSpPr>
          <p:cNvPr id="3" name="TextBox 2"/>
          <p:cNvSpPr txBox="1"/>
          <p:nvPr/>
        </p:nvSpPr>
        <p:spPr>
          <a:xfrm>
            <a:off x="172087" y="1529741"/>
            <a:ext cx="1182382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It represents the type of data stored in a variable / memory.</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There are built-in and user-defined </a:t>
            </a:r>
            <a:r>
              <a:rPr lang="en-US" sz="2400" dirty="0" err="1" smtClean="0"/>
              <a:t>datatype</a:t>
            </a:r>
            <a:r>
              <a:rPr lang="en-US" sz="2400" dirty="0" smtClean="0"/>
              <a:t>.</a:t>
            </a:r>
            <a:endParaRPr lang="en-IN" sz="2400" dirty="0"/>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794520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1. None type:</a:t>
            </a:r>
            <a:endParaRPr lang="en-IN" sz="2400" b="1" dirty="0"/>
          </a:p>
        </p:txBody>
      </p:sp>
      <p:sp>
        <p:nvSpPr>
          <p:cNvPr id="8" name="TextBox 7"/>
          <p:cNvSpPr txBox="1"/>
          <p:nvPr/>
        </p:nvSpPr>
        <p:spPr>
          <a:xfrm>
            <a:off x="199176" y="1867516"/>
            <a:ext cx="11823827" cy="3046988"/>
          </a:xfrm>
          <a:prstGeom prst="rect">
            <a:avLst/>
          </a:prstGeom>
          <a:noFill/>
        </p:spPr>
        <p:txBody>
          <a:bodyPr wrap="square" rtlCol="0">
            <a:spAutoFit/>
          </a:bodyPr>
          <a:lstStyle/>
          <a:p>
            <a:r>
              <a:rPr lang="en-US" sz="2400" dirty="0" smtClean="0"/>
              <a:t>It doesn’t contain any value.</a:t>
            </a:r>
          </a:p>
          <a:p>
            <a:endParaRPr lang="en-US" sz="2400" dirty="0"/>
          </a:p>
          <a:p>
            <a:endParaRPr lang="en-US" sz="2400" dirty="0" smtClean="0"/>
          </a:p>
          <a:p>
            <a:r>
              <a:rPr lang="en-US" sz="2400" dirty="0" smtClean="0"/>
              <a:t>Mainly it is used in function to pass on empty values.</a:t>
            </a:r>
          </a:p>
          <a:p>
            <a:r>
              <a:rPr lang="en-US" sz="2400" dirty="0" err="1" smtClean="0"/>
              <a:t>Eg</a:t>
            </a:r>
            <a:r>
              <a:rPr lang="en-US" sz="2400" dirty="0" smtClean="0"/>
              <a:t>: </a:t>
            </a:r>
            <a:r>
              <a:rPr lang="en-US" sz="2400" dirty="0" err="1" smtClean="0"/>
              <a:t>def</a:t>
            </a:r>
            <a:r>
              <a:rPr lang="en-US" sz="2400" dirty="0" smtClean="0"/>
              <a:t> sum():</a:t>
            </a:r>
          </a:p>
          <a:p>
            <a:endParaRPr lang="en-US" sz="2400" dirty="0"/>
          </a:p>
          <a:p>
            <a:endParaRPr lang="en-US" sz="2400" dirty="0" smtClean="0"/>
          </a:p>
          <a:p>
            <a:r>
              <a:rPr lang="en-US" sz="2400" dirty="0" smtClean="0"/>
              <a:t>In Boolean expression, it represent “False”</a:t>
            </a:r>
            <a:endParaRPr lang="en-IN" sz="2400" dirty="0"/>
          </a:p>
        </p:txBody>
      </p:sp>
      <p:sp>
        <p:nvSpPr>
          <p:cNvPr id="11" name="TextBox 10"/>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55352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smtClean="0"/>
              <a:t>Agenda</a:t>
            </a:r>
            <a:endParaRPr lang="en-IN" sz="3600" b="1" dirty="0"/>
          </a:p>
        </p:txBody>
      </p:sp>
      <p:sp>
        <p:nvSpPr>
          <p:cNvPr id="3" name="TextBox 2"/>
          <p:cNvSpPr txBox="1"/>
          <p:nvPr/>
        </p:nvSpPr>
        <p:spPr>
          <a:xfrm>
            <a:off x="199176" y="1539366"/>
            <a:ext cx="11823827" cy="4154984"/>
          </a:xfrm>
          <a:prstGeom prst="rect">
            <a:avLst/>
          </a:prstGeom>
          <a:noFill/>
        </p:spPr>
        <p:txBody>
          <a:bodyPr wrap="square" rtlCol="0">
            <a:spAutoFit/>
          </a:bodyPr>
          <a:lstStyle/>
          <a:p>
            <a:r>
              <a:rPr lang="en-IN" sz="2400" dirty="0" smtClean="0"/>
              <a:t>Basics</a:t>
            </a:r>
          </a:p>
          <a:p>
            <a:endParaRPr lang="en-IN" sz="2400" dirty="0"/>
          </a:p>
          <a:p>
            <a:r>
              <a:rPr lang="en-IN" sz="2400" dirty="0" err="1" smtClean="0"/>
              <a:t>Datatypes</a:t>
            </a:r>
            <a:endParaRPr lang="en-IN" sz="2400" dirty="0" smtClean="0"/>
          </a:p>
          <a:p>
            <a:endParaRPr lang="en-IN" sz="2400" dirty="0"/>
          </a:p>
          <a:p>
            <a:r>
              <a:rPr lang="en-IN" sz="2400" dirty="0" smtClean="0"/>
              <a:t>Variables, keywords, identifiers</a:t>
            </a:r>
          </a:p>
          <a:p>
            <a:endParaRPr lang="en-IN" sz="2400" dirty="0"/>
          </a:p>
          <a:p>
            <a:r>
              <a:rPr lang="en-IN" sz="2400" dirty="0" smtClean="0"/>
              <a:t>Python I/O</a:t>
            </a:r>
          </a:p>
          <a:p>
            <a:endParaRPr lang="en-IN" sz="2400" dirty="0"/>
          </a:p>
          <a:p>
            <a:r>
              <a:rPr lang="en-IN" sz="2400" dirty="0" smtClean="0"/>
              <a:t>Import</a:t>
            </a:r>
          </a:p>
          <a:p>
            <a:endParaRPr lang="en-IN" sz="2400" dirty="0"/>
          </a:p>
          <a:p>
            <a:r>
              <a:rPr lang="en-IN" sz="2400" dirty="0" smtClean="0"/>
              <a:t>Operations</a:t>
            </a:r>
            <a:endParaRPr lang="en-IN" sz="2400" dirty="0"/>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61550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2. Numeric:</a:t>
            </a:r>
            <a:endParaRPr lang="en-IN" sz="2400" b="1" dirty="0"/>
          </a:p>
        </p:txBody>
      </p:sp>
      <p:sp>
        <p:nvSpPr>
          <p:cNvPr id="8" name="TextBox 7"/>
          <p:cNvSpPr txBox="1"/>
          <p:nvPr/>
        </p:nvSpPr>
        <p:spPr>
          <a:xfrm>
            <a:off x="199176" y="1867516"/>
            <a:ext cx="11823827" cy="1938992"/>
          </a:xfrm>
          <a:prstGeom prst="rect">
            <a:avLst/>
          </a:prstGeom>
          <a:noFill/>
        </p:spPr>
        <p:txBody>
          <a:bodyPr wrap="square" rtlCol="0">
            <a:spAutoFit/>
          </a:bodyPr>
          <a:lstStyle/>
          <a:p>
            <a:r>
              <a:rPr lang="en-US" sz="2400" dirty="0" smtClean="0"/>
              <a:t>Integer (2, 5, -6, 101)</a:t>
            </a:r>
          </a:p>
          <a:p>
            <a:endParaRPr lang="en-US" sz="2400" dirty="0" smtClean="0"/>
          </a:p>
          <a:p>
            <a:endParaRPr lang="en-US" sz="2400" dirty="0"/>
          </a:p>
          <a:p>
            <a:endParaRPr lang="en-US" sz="2400" dirty="0"/>
          </a:p>
          <a:p>
            <a:r>
              <a:rPr lang="en-US" sz="2400" dirty="0" smtClean="0"/>
              <a:t>Float (3.22, -6.11, 0.009)</a:t>
            </a:r>
          </a:p>
        </p:txBody>
      </p:sp>
      <p:sp>
        <p:nvSpPr>
          <p:cNvPr id="10" name="TextBox 9"/>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736352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3. Boolean</a:t>
            </a:r>
            <a:endParaRPr lang="en-IN" sz="2400" b="1" dirty="0"/>
          </a:p>
        </p:txBody>
      </p:sp>
      <p:sp>
        <p:nvSpPr>
          <p:cNvPr id="8" name="TextBox 7"/>
          <p:cNvSpPr txBox="1"/>
          <p:nvPr/>
        </p:nvSpPr>
        <p:spPr>
          <a:xfrm>
            <a:off x="199176" y="1867516"/>
            <a:ext cx="11823827" cy="2308324"/>
          </a:xfrm>
          <a:prstGeom prst="rect">
            <a:avLst/>
          </a:prstGeom>
          <a:noFill/>
        </p:spPr>
        <p:txBody>
          <a:bodyPr wrap="square" rtlCol="0">
            <a:spAutoFit/>
          </a:bodyPr>
          <a:lstStyle/>
          <a:p>
            <a:r>
              <a:rPr lang="en-US" sz="2400" dirty="0" smtClean="0"/>
              <a:t>True (1)</a:t>
            </a:r>
          </a:p>
          <a:p>
            <a:endParaRPr lang="en-US" sz="2400" dirty="0"/>
          </a:p>
          <a:p>
            <a:r>
              <a:rPr lang="en-US" sz="2400" dirty="0" smtClean="0"/>
              <a:t>False (0)</a:t>
            </a:r>
          </a:p>
          <a:p>
            <a:endParaRPr lang="en-US" sz="2400" dirty="0"/>
          </a:p>
          <a:p>
            <a:r>
              <a:rPr lang="en-US" sz="2400" dirty="0" smtClean="0"/>
              <a:t>A  blank string “ ” is also represented as False.</a:t>
            </a:r>
          </a:p>
          <a:p>
            <a:r>
              <a:rPr lang="en-US" sz="2400" dirty="0" err="1" smtClean="0"/>
              <a:t>Eg</a:t>
            </a:r>
            <a:r>
              <a:rPr lang="en-US" sz="2400" dirty="0" smtClean="0"/>
              <a:t>: </a:t>
            </a:r>
            <a:r>
              <a:rPr lang="en-US" sz="2400" dirty="0" err="1" smtClean="0"/>
              <a:t>abc</a:t>
            </a:r>
            <a:r>
              <a:rPr lang="en-US" sz="2400" dirty="0" smtClean="0"/>
              <a:t> = “ ”</a:t>
            </a:r>
            <a:endParaRPr lang="en-US" sz="2400" dirty="0"/>
          </a:p>
        </p:txBody>
      </p:sp>
      <p:sp>
        <p:nvSpPr>
          <p:cNvPr id="10" name="TextBox 9"/>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461513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779969"/>
            <a:ext cx="11823827" cy="3416320"/>
          </a:xfrm>
          <a:prstGeom prst="rect">
            <a:avLst/>
          </a:prstGeom>
          <a:noFill/>
        </p:spPr>
        <p:txBody>
          <a:bodyPr wrap="square" rtlCol="0">
            <a:spAutoFit/>
          </a:bodyPr>
          <a:lstStyle/>
          <a:p>
            <a:r>
              <a:rPr lang="en-US" sz="2400" dirty="0" smtClean="0"/>
              <a:t>Represented by a group of characters</a:t>
            </a:r>
          </a:p>
          <a:p>
            <a:endParaRPr lang="en-US" sz="2400" dirty="0"/>
          </a:p>
          <a:p>
            <a:r>
              <a:rPr lang="en-US" sz="2400" dirty="0" smtClean="0"/>
              <a:t>It can be enclosed in single(‘’) or double(“”) quotes</a:t>
            </a:r>
          </a:p>
          <a:p>
            <a:endParaRPr lang="en-US" sz="2400" dirty="0" smtClean="0"/>
          </a:p>
          <a:p>
            <a:r>
              <a:rPr lang="en-US" sz="2400" dirty="0" err="1" smtClean="0"/>
              <a:t>Eg</a:t>
            </a:r>
            <a:r>
              <a:rPr lang="en-US" sz="2400" dirty="0" smtClean="0"/>
              <a:t>:</a:t>
            </a:r>
            <a:endParaRPr lang="en-US" sz="2400" dirty="0"/>
          </a:p>
          <a:p>
            <a:r>
              <a:rPr lang="en-US" sz="2400" dirty="0" smtClean="0"/>
              <a:t>	Name = ‘Nitish’</a:t>
            </a:r>
          </a:p>
          <a:p>
            <a:r>
              <a:rPr lang="en-US" sz="2400" dirty="0" smtClean="0"/>
              <a:t>	Gender = “Male”</a:t>
            </a:r>
          </a:p>
          <a:p>
            <a:r>
              <a:rPr lang="en-US" sz="2400" dirty="0" smtClean="0"/>
              <a:t>	</a:t>
            </a:r>
            <a:r>
              <a:rPr lang="en-US" sz="2400" dirty="0" err="1" smtClean="0"/>
              <a:t>abc</a:t>
            </a:r>
            <a:r>
              <a:rPr lang="en-US" sz="2400" dirty="0" smtClean="0"/>
              <a:t> = “I didn’t receive the gift”</a:t>
            </a:r>
          </a:p>
          <a:p>
            <a:r>
              <a:rPr lang="en-US" sz="2400" dirty="0" smtClean="0"/>
              <a:t>	xyz = ‘ </a:t>
            </a:r>
            <a:r>
              <a:rPr lang="en-US" sz="2400" dirty="0" err="1" smtClean="0"/>
              <a:t>Hello”s</a:t>
            </a:r>
            <a:r>
              <a:rPr lang="en-US" sz="2400" dirty="0" smtClean="0"/>
              <a:t> world’</a:t>
            </a:r>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(a</a:t>
            </a:r>
            <a:r>
              <a:rPr lang="en-US" sz="2400" b="1" dirty="0"/>
              <a:t>)</a:t>
            </a:r>
            <a:r>
              <a:rPr lang="en-US" sz="2400" b="1" dirty="0" smtClean="0"/>
              <a:t> String (</a:t>
            </a:r>
            <a:r>
              <a:rPr lang="en-US" sz="2400" b="1" dirty="0" err="1" smtClean="0"/>
              <a:t>str</a:t>
            </a:r>
            <a:r>
              <a:rPr lang="en-US" sz="2400" b="1" dirty="0" smtClean="0"/>
              <a:t>)</a:t>
            </a:r>
          </a:p>
        </p:txBody>
      </p:sp>
      <p:sp>
        <p:nvSpPr>
          <p:cNvPr id="11" name="TextBox 10"/>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12" name="TextBox 11"/>
          <p:cNvSpPr txBox="1"/>
          <p:nvPr/>
        </p:nvSpPr>
        <p:spPr>
          <a:xfrm>
            <a:off x="199175" y="2139533"/>
            <a:ext cx="11823827" cy="461665"/>
          </a:xfrm>
          <a:prstGeom prst="rect">
            <a:avLst/>
          </a:prstGeom>
          <a:noFill/>
        </p:spPr>
        <p:txBody>
          <a:bodyPr wrap="square" rtlCol="0">
            <a:spAutoFit/>
          </a:bodyPr>
          <a:lstStyle/>
          <a:p>
            <a:r>
              <a:rPr lang="en-US" sz="2400" b="1" dirty="0" smtClean="0"/>
              <a:t>Syntax :</a:t>
            </a:r>
            <a:r>
              <a:rPr lang="en-US" sz="2400" dirty="0" smtClean="0"/>
              <a:t> </a:t>
            </a:r>
            <a:r>
              <a:rPr lang="en-US" sz="2400" i="1" dirty="0" err="1" smtClean="0"/>
              <a:t>stringName</a:t>
            </a:r>
            <a:r>
              <a:rPr lang="en-US" sz="2400" i="1" dirty="0" smtClean="0"/>
              <a:t> = ‘’</a:t>
            </a:r>
            <a:endParaRPr lang="en-US" sz="2400" dirty="0" smtClean="0"/>
          </a:p>
        </p:txBody>
      </p:sp>
    </p:spTree>
    <p:extLst>
      <p:ext uri="{BB962C8B-B14F-4D97-AF65-F5344CB8AC3E}">
        <p14:creationId xmlns:p14="http://schemas.microsoft.com/office/powerpoint/2010/main" val="221614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272975"/>
            <a:ext cx="11823827" cy="3416320"/>
          </a:xfrm>
          <a:prstGeom prst="rect">
            <a:avLst/>
          </a:prstGeom>
          <a:noFill/>
        </p:spPr>
        <p:txBody>
          <a:bodyPr wrap="square" rtlCol="0">
            <a:spAutoFit/>
          </a:bodyPr>
          <a:lstStyle/>
          <a:p>
            <a:r>
              <a:rPr lang="en-US" sz="2400" dirty="0" smtClean="0"/>
              <a:t>Represented by a group of elements with different </a:t>
            </a:r>
            <a:r>
              <a:rPr lang="en-US" sz="2400" dirty="0" err="1" smtClean="0"/>
              <a:t>datatype</a:t>
            </a:r>
            <a:r>
              <a:rPr lang="en-US" sz="2400" dirty="0" smtClean="0"/>
              <a:t>, that can be modified directly.</a:t>
            </a:r>
          </a:p>
          <a:p>
            <a:endParaRPr lang="en-US" sz="2400" dirty="0"/>
          </a:p>
          <a:p>
            <a:r>
              <a:rPr lang="en-US" sz="2400" b="1" dirty="0" smtClean="0"/>
              <a:t>Syntax :</a:t>
            </a:r>
            <a:r>
              <a:rPr lang="en-US" sz="2400" dirty="0" smtClean="0"/>
              <a:t> </a:t>
            </a:r>
            <a:r>
              <a:rPr lang="en-US" sz="2400" i="1" dirty="0" smtClean="0"/>
              <a:t>list_1 = []</a:t>
            </a:r>
          </a:p>
          <a:p>
            <a:endParaRPr lang="en-US" sz="2400" dirty="0"/>
          </a:p>
          <a:p>
            <a:r>
              <a:rPr lang="en-US" sz="2400" dirty="0" err="1" smtClean="0"/>
              <a:t>Eg</a:t>
            </a:r>
            <a:r>
              <a:rPr lang="en-US" sz="2400" dirty="0" smtClean="0"/>
              <a:t>:</a:t>
            </a:r>
            <a:endParaRPr lang="en-US" sz="2400" dirty="0"/>
          </a:p>
          <a:p>
            <a:r>
              <a:rPr lang="en-US" sz="2400" dirty="0"/>
              <a:t>	city = ['Delhi', "Mumbai", "Chennai", 'Kolkata']</a:t>
            </a:r>
          </a:p>
          <a:p>
            <a:r>
              <a:rPr lang="en-US" sz="2400" dirty="0" smtClean="0"/>
              <a:t>	fare </a:t>
            </a:r>
            <a:r>
              <a:rPr lang="en-US" sz="2400" dirty="0"/>
              <a:t>= [2.5, 6, 6.05, 9.55]</a:t>
            </a:r>
          </a:p>
          <a:p>
            <a:r>
              <a:rPr lang="en-US" sz="2400" dirty="0" smtClean="0"/>
              <a:t>	</a:t>
            </a:r>
            <a:r>
              <a:rPr lang="en-US" sz="2400" dirty="0" err="1" smtClean="0"/>
              <a:t>sym</a:t>
            </a:r>
            <a:r>
              <a:rPr lang="en-US" sz="2400" dirty="0" smtClean="0"/>
              <a:t> </a:t>
            </a:r>
            <a:r>
              <a:rPr lang="en-US" sz="2400" dirty="0"/>
              <a:t>= [2.55, 'Python', "</a:t>
            </a:r>
            <a:r>
              <a:rPr lang="en-US" sz="2400" dirty="0" err="1"/>
              <a:t>datatype</a:t>
            </a:r>
            <a:r>
              <a:rPr lang="en-US" sz="2400" dirty="0"/>
              <a:t>", 'f', 9]</a:t>
            </a:r>
          </a:p>
          <a:p>
            <a:r>
              <a:rPr lang="en-US" sz="2400" dirty="0" smtClean="0"/>
              <a:t>	</a:t>
            </a:r>
            <a:r>
              <a:rPr lang="en-US" sz="2400" dirty="0" err="1" smtClean="0"/>
              <a:t>dfy</a:t>
            </a:r>
            <a:r>
              <a:rPr lang="en-US" sz="2400" dirty="0" smtClean="0"/>
              <a:t> </a:t>
            </a:r>
            <a:r>
              <a:rPr lang="en-US" sz="2400" dirty="0"/>
              <a:t>= [2.55, 'Python', "</a:t>
            </a:r>
            <a:r>
              <a:rPr lang="en-US" sz="2400" dirty="0" err="1"/>
              <a:t>datatype</a:t>
            </a:r>
            <a:r>
              <a:rPr lang="en-US" sz="2400" dirty="0"/>
              <a:t>", 'f', 9, [2.5, 6, 6.05, 9.55]]</a:t>
            </a:r>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(b) List:</a:t>
            </a:r>
          </a:p>
        </p:txBody>
      </p:sp>
      <p:sp>
        <p:nvSpPr>
          <p:cNvPr id="11" name="TextBox 10"/>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89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272975"/>
            <a:ext cx="11823827" cy="3416320"/>
          </a:xfrm>
          <a:prstGeom prst="rect">
            <a:avLst/>
          </a:prstGeom>
          <a:noFill/>
        </p:spPr>
        <p:txBody>
          <a:bodyPr wrap="square" rtlCol="0">
            <a:spAutoFit/>
          </a:bodyPr>
          <a:lstStyle/>
          <a:p>
            <a:r>
              <a:rPr lang="en-US" sz="2400" dirty="0" smtClean="0"/>
              <a:t>Represented by a group of elements with different </a:t>
            </a:r>
            <a:r>
              <a:rPr lang="en-US" sz="2400" dirty="0" err="1" smtClean="0"/>
              <a:t>datatype</a:t>
            </a:r>
            <a:r>
              <a:rPr lang="en-US" sz="2400" dirty="0" smtClean="0"/>
              <a:t>, </a:t>
            </a:r>
            <a:r>
              <a:rPr lang="en-US" sz="2400" dirty="0"/>
              <a:t>that can be modified </a:t>
            </a:r>
            <a:r>
              <a:rPr lang="en-US" sz="2400" dirty="0" smtClean="0"/>
              <a:t>indirectly.</a:t>
            </a:r>
          </a:p>
          <a:p>
            <a:endParaRPr lang="en-US" sz="2400" dirty="0"/>
          </a:p>
          <a:p>
            <a:r>
              <a:rPr lang="en-US" sz="2400" b="1" dirty="0" smtClean="0"/>
              <a:t>Syntax :</a:t>
            </a:r>
            <a:r>
              <a:rPr lang="en-US" sz="2400" dirty="0" smtClean="0"/>
              <a:t> </a:t>
            </a:r>
            <a:r>
              <a:rPr lang="en-US" sz="2400" i="1" dirty="0" smtClean="0"/>
              <a:t>tup_1 = ()</a:t>
            </a:r>
          </a:p>
          <a:p>
            <a:endParaRPr lang="en-US" sz="2400" dirty="0"/>
          </a:p>
          <a:p>
            <a:r>
              <a:rPr lang="en-US" sz="2400" dirty="0" err="1" smtClean="0"/>
              <a:t>Eg</a:t>
            </a:r>
            <a:r>
              <a:rPr lang="en-US" sz="2400" dirty="0" smtClean="0"/>
              <a:t>:</a:t>
            </a:r>
            <a:endParaRPr lang="en-US" sz="2400" dirty="0"/>
          </a:p>
          <a:p>
            <a:r>
              <a:rPr lang="en-US" sz="2400" dirty="0"/>
              <a:t>	city = ('Delhi', "Mumbai", "Chennai", 'Kolkata')</a:t>
            </a:r>
          </a:p>
          <a:p>
            <a:r>
              <a:rPr lang="en-US" sz="2400" dirty="0" smtClean="0"/>
              <a:t>	fare </a:t>
            </a:r>
            <a:r>
              <a:rPr lang="en-US" sz="2400" dirty="0"/>
              <a:t>= (2.5, 6, 6.05, 9.55)</a:t>
            </a:r>
          </a:p>
          <a:p>
            <a:r>
              <a:rPr lang="en-US" sz="2400" dirty="0" smtClean="0"/>
              <a:t>	</a:t>
            </a:r>
            <a:r>
              <a:rPr lang="en-US" sz="2400" dirty="0" err="1" smtClean="0"/>
              <a:t>sym</a:t>
            </a:r>
            <a:r>
              <a:rPr lang="en-US" sz="2400" dirty="0" smtClean="0"/>
              <a:t> </a:t>
            </a:r>
            <a:r>
              <a:rPr lang="en-US" sz="2400" dirty="0"/>
              <a:t>= (2.55, 'Python', "</a:t>
            </a:r>
            <a:r>
              <a:rPr lang="en-US" sz="2400" dirty="0" err="1"/>
              <a:t>datatype</a:t>
            </a:r>
            <a:r>
              <a:rPr lang="en-US" sz="2400" dirty="0"/>
              <a:t>", 'f', 9)</a:t>
            </a:r>
          </a:p>
          <a:p>
            <a:r>
              <a:rPr lang="en-US" sz="2400" dirty="0" smtClean="0"/>
              <a:t>	</a:t>
            </a:r>
            <a:r>
              <a:rPr lang="en-US" sz="2400" dirty="0" err="1" smtClean="0"/>
              <a:t>dfy</a:t>
            </a:r>
            <a:r>
              <a:rPr lang="en-US" sz="2400" dirty="0" smtClean="0"/>
              <a:t> </a:t>
            </a:r>
            <a:r>
              <a:rPr lang="en-US" sz="2400" dirty="0"/>
              <a:t>= (2.55, 'Python', "</a:t>
            </a:r>
            <a:r>
              <a:rPr lang="en-US" sz="2400" dirty="0" err="1"/>
              <a:t>datatype</a:t>
            </a:r>
            <a:r>
              <a:rPr lang="en-US" sz="2400" dirty="0"/>
              <a:t>", 'f', 9, (2.5, 6, 6.05, 9.55))</a:t>
            </a:r>
            <a:endParaRPr lang="en-US" sz="2400" dirty="0" smtClean="0"/>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(c) Tuple:</a:t>
            </a:r>
          </a:p>
        </p:txBody>
      </p:sp>
      <p:sp>
        <p:nvSpPr>
          <p:cNvPr id="11" name="TextBox 10"/>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033498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65128" y="6434348"/>
            <a:ext cx="3557876" cy="369332"/>
          </a:xfrm>
          <a:prstGeom prst="rect">
            <a:avLst/>
          </a:prstGeom>
          <a:noFill/>
          <a:ln>
            <a:noFill/>
          </a:ln>
        </p:spPr>
        <p:txBody>
          <a:bodyPr wrap="square" rtlCol="0">
            <a:spAutoFit/>
          </a:bodyPr>
          <a:lstStyle/>
          <a:p>
            <a:r>
              <a:rPr lang="en-IN" dirty="0" smtClean="0">
                <a:solidFill>
                  <a:schemeClr val="bg1"/>
                </a:solidFill>
              </a:rPr>
              <a:t>Presented By : </a:t>
            </a:r>
            <a:r>
              <a:rPr lang="en-IN" dirty="0" err="1" smtClean="0">
                <a:solidFill>
                  <a:schemeClr val="bg1"/>
                </a:solidFill>
              </a:rPr>
              <a:t>Muna</a:t>
            </a:r>
            <a:r>
              <a:rPr lang="en-IN" dirty="0" smtClean="0">
                <a:solidFill>
                  <a:schemeClr val="bg1"/>
                </a:solidFill>
              </a:rPr>
              <a:t> </a:t>
            </a:r>
            <a:r>
              <a:rPr lang="en-IN" dirty="0" err="1" smtClean="0">
                <a:solidFill>
                  <a:schemeClr val="bg1"/>
                </a:solidFill>
              </a:rPr>
              <a:t>Pandey</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272975"/>
            <a:ext cx="11823827" cy="2308324"/>
          </a:xfrm>
          <a:prstGeom prst="rect">
            <a:avLst/>
          </a:prstGeom>
          <a:noFill/>
        </p:spPr>
        <p:txBody>
          <a:bodyPr wrap="square" rtlCol="0">
            <a:spAutoFit/>
          </a:bodyPr>
          <a:lstStyle/>
          <a:p>
            <a:r>
              <a:rPr lang="en-US" sz="2400" dirty="0" smtClean="0"/>
              <a:t>Represented by sequence of numbers and they are not modifiable</a:t>
            </a:r>
          </a:p>
          <a:p>
            <a:endParaRPr lang="en-US" sz="2400" dirty="0"/>
          </a:p>
          <a:p>
            <a:r>
              <a:rPr lang="en-US" sz="2400" b="1" dirty="0" smtClean="0"/>
              <a:t>Syntax :</a:t>
            </a:r>
            <a:r>
              <a:rPr lang="en-US" sz="2400" dirty="0" smtClean="0"/>
              <a:t> </a:t>
            </a:r>
            <a:r>
              <a:rPr lang="en-US" sz="2400" i="1" dirty="0" smtClean="0"/>
              <a:t>range(start, end, </a:t>
            </a:r>
            <a:r>
              <a:rPr lang="en-US" sz="2400" i="1" dirty="0" err="1" smtClean="0"/>
              <a:t>stepsize</a:t>
            </a:r>
            <a:r>
              <a:rPr lang="en-US" sz="2400" i="1" dirty="0" smtClean="0"/>
              <a:t>)</a:t>
            </a:r>
          </a:p>
          <a:p>
            <a:endParaRPr lang="en-US" sz="2400" dirty="0"/>
          </a:p>
          <a:p>
            <a:r>
              <a:rPr lang="en-US" sz="2400" dirty="0" err="1" smtClean="0"/>
              <a:t>Eg</a:t>
            </a:r>
            <a:r>
              <a:rPr lang="en-US" sz="2400" dirty="0" smtClean="0"/>
              <a:t>:</a:t>
            </a:r>
            <a:endParaRPr lang="en-US" sz="2400" dirty="0"/>
          </a:p>
          <a:p>
            <a:r>
              <a:rPr lang="en-US" sz="2400" dirty="0" smtClean="0"/>
              <a:t>	</a:t>
            </a:r>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(d) Range: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102" y="4280283"/>
            <a:ext cx="2088061" cy="60203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102" y="5047617"/>
            <a:ext cx="2156647" cy="3581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8865" y="4226940"/>
            <a:ext cx="1867063" cy="65537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763" y="5109123"/>
            <a:ext cx="2126164" cy="297206"/>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985" y="4226940"/>
            <a:ext cx="1828959" cy="70872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2779" y="5114323"/>
            <a:ext cx="2126164" cy="297206"/>
          </a:xfrm>
          <a:prstGeom prst="rect">
            <a:avLst/>
          </a:prstGeom>
        </p:spPr>
      </p:pic>
      <p:sp>
        <p:nvSpPr>
          <p:cNvPr id="16" name="TextBox 15"/>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685586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272975"/>
            <a:ext cx="11823827" cy="5262979"/>
          </a:xfrm>
          <a:prstGeom prst="rect">
            <a:avLst/>
          </a:prstGeom>
          <a:noFill/>
        </p:spPr>
        <p:txBody>
          <a:bodyPr wrap="square" rtlCol="0">
            <a:spAutoFit/>
          </a:bodyPr>
          <a:lstStyle/>
          <a:p>
            <a:r>
              <a:rPr lang="en-US" sz="2400" dirty="0" smtClean="0"/>
              <a:t>Represented by unordered collection of unique elements. </a:t>
            </a:r>
          </a:p>
          <a:p>
            <a:r>
              <a:rPr lang="en-US" sz="2400" dirty="0" smtClean="0"/>
              <a:t>The elements may not appear in the same order they are written.</a:t>
            </a:r>
          </a:p>
          <a:p>
            <a:r>
              <a:rPr lang="en-US" sz="2400" dirty="0"/>
              <a:t>They can't be modified </a:t>
            </a:r>
            <a:r>
              <a:rPr lang="en-US" sz="2400" dirty="0" smtClean="0"/>
              <a:t>. Set </a:t>
            </a:r>
            <a:r>
              <a:rPr lang="en-US" sz="2400" i="1" dirty="0" smtClean="0"/>
              <a:t>items</a:t>
            </a:r>
            <a:r>
              <a:rPr lang="en-US" sz="2400" dirty="0" smtClean="0"/>
              <a:t> are unchangeable, but you can remove items and add new items.</a:t>
            </a:r>
            <a:endParaRPr lang="en-US" sz="2400" dirty="0"/>
          </a:p>
          <a:p>
            <a:endParaRPr lang="en-US" sz="2400" dirty="0"/>
          </a:p>
          <a:p>
            <a:r>
              <a:rPr lang="en-US" sz="2400" b="1" dirty="0" smtClean="0"/>
              <a:t>Syntax :</a:t>
            </a:r>
            <a:r>
              <a:rPr lang="en-US" sz="2400" dirty="0" smtClean="0"/>
              <a:t> </a:t>
            </a:r>
            <a:r>
              <a:rPr lang="en-US" sz="2400" i="1" dirty="0" smtClean="0"/>
              <a:t>s1 = set{}					</a:t>
            </a:r>
            <a:r>
              <a:rPr lang="en-US" sz="2400" dirty="0" smtClean="0"/>
              <a:t> s2.update([100])</a:t>
            </a:r>
          </a:p>
          <a:p>
            <a:r>
              <a:rPr lang="en-US" sz="2400" dirty="0" smtClean="0"/>
              <a:t>								print(s2)</a:t>
            </a:r>
          </a:p>
          <a:p>
            <a:r>
              <a:rPr lang="en-US" sz="2400" dirty="0" smtClean="0"/>
              <a:t>								{'f', 100, 'V', 'a'}</a:t>
            </a:r>
            <a:endParaRPr lang="en-US" sz="2400" dirty="0"/>
          </a:p>
          <a:p>
            <a:r>
              <a:rPr lang="en-US" sz="2400" dirty="0" err="1" smtClean="0"/>
              <a:t>Eg</a:t>
            </a:r>
            <a:r>
              <a:rPr lang="en-US" sz="2400" dirty="0" smtClean="0"/>
              <a:t>:</a:t>
            </a:r>
          </a:p>
          <a:p>
            <a:r>
              <a:rPr lang="en-US" sz="2400" dirty="0" smtClean="0"/>
              <a:t> s2={"</a:t>
            </a:r>
            <a:r>
              <a:rPr lang="en-US" sz="2400" dirty="0" err="1" smtClean="0"/>
              <a:t>a","V","f</a:t>
            </a:r>
            <a:r>
              <a:rPr lang="en-US" sz="2400" dirty="0" smtClean="0"/>
              <a:t>"}</a:t>
            </a:r>
          </a:p>
          <a:p>
            <a:r>
              <a:rPr lang="en-US" sz="2400" dirty="0" smtClean="0"/>
              <a:t>print(s2)</a:t>
            </a:r>
          </a:p>
          <a:p>
            <a:r>
              <a:rPr lang="en-US" sz="2400" dirty="0" smtClean="0"/>
              <a:t>{'f', 'V', 'a'}</a:t>
            </a:r>
          </a:p>
          <a:p>
            <a:endParaRPr lang="en-US" sz="2400" dirty="0"/>
          </a:p>
          <a:p>
            <a:r>
              <a:rPr lang="en-US" sz="2400" dirty="0" smtClean="0"/>
              <a:t>	</a:t>
            </a:r>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(e) Sets:</a:t>
            </a:r>
          </a:p>
        </p:txBody>
      </p:sp>
    </p:spTree>
    <p:extLst>
      <p:ext uri="{BB962C8B-B14F-4D97-AF65-F5344CB8AC3E}">
        <p14:creationId xmlns:p14="http://schemas.microsoft.com/office/powerpoint/2010/main" val="3638322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smtClean="0"/>
              <a:t>4. Sequences: </a:t>
            </a:r>
            <a:r>
              <a:rPr lang="en-US" sz="2400" dirty="0" smtClean="0"/>
              <a:t>It represents a group of elements / items.</a:t>
            </a:r>
            <a:endParaRPr lang="en-IN" sz="2400" dirty="0"/>
          </a:p>
        </p:txBody>
      </p:sp>
      <p:sp>
        <p:nvSpPr>
          <p:cNvPr id="8" name="TextBox 7"/>
          <p:cNvSpPr txBox="1"/>
          <p:nvPr/>
        </p:nvSpPr>
        <p:spPr>
          <a:xfrm>
            <a:off x="199175" y="2272975"/>
            <a:ext cx="11823827" cy="3046988"/>
          </a:xfrm>
          <a:prstGeom prst="rect">
            <a:avLst/>
          </a:prstGeom>
          <a:noFill/>
        </p:spPr>
        <p:txBody>
          <a:bodyPr wrap="square" rtlCol="0">
            <a:spAutoFit/>
          </a:bodyPr>
          <a:lstStyle/>
          <a:p>
            <a:r>
              <a:rPr lang="en-US" sz="2400" dirty="0" smtClean="0"/>
              <a:t>Represented by unordered collection of unique elements. </a:t>
            </a:r>
          </a:p>
          <a:p>
            <a:r>
              <a:rPr lang="en-US" sz="2400" dirty="0" smtClean="0"/>
              <a:t>The elements may not appear in the same order they are written.</a:t>
            </a:r>
          </a:p>
          <a:p>
            <a:r>
              <a:rPr lang="en-US" sz="2400" dirty="0"/>
              <a:t>They can't be </a:t>
            </a:r>
            <a:r>
              <a:rPr lang="en-US" sz="2400" dirty="0" smtClean="0"/>
              <a:t>modified (</a:t>
            </a:r>
            <a:r>
              <a:rPr lang="en-US" sz="2400" dirty="0" err="1" smtClean="0"/>
              <a:t>eg</a:t>
            </a:r>
            <a:r>
              <a:rPr lang="en-US" sz="2400" dirty="0" smtClean="0"/>
              <a:t>, update, removal)</a:t>
            </a:r>
          </a:p>
          <a:p>
            <a:endParaRPr lang="en-US" sz="2400" dirty="0"/>
          </a:p>
          <a:p>
            <a:r>
              <a:rPr lang="en-US" sz="2400" b="1" dirty="0" smtClean="0"/>
              <a:t>Syntax :</a:t>
            </a:r>
            <a:r>
              <a:rPr lang="en-US" sz="2400" dirty="0" smtClean="0"/>
              <a:t> s2 = </a:t>
            </a:r>
            <a:r>
              <a:rPr lang="en-US" sz="2400" i="1" dirty="0" err="1" smtClean="0"/>
              <a:t>frozenset</a:t>
            </a:r>
            <a:r>
              <a:rPr lang="en-US" sz="2400" i="1" dirty="0" smtClean="0"/>
              <a:t>()</a:t>
            </a:r>
          </a:p>
          <a:p>
            <a:endParaRPr lang="en-US" sz="2400" dirty="0"/>
          </a:p>
          <a:p>
            <a:r>
              <a:rPr lang="en-US" sz="2400" dirty="0" err="1" smtClean="0"/>
              <a:t>Eg</a:t>
            </a:r>
            <a:r>
              <a:rPr lang="en-US" sz="2400" dirty="0" smtClean="0"/>
              <a:t>: </a:t>
            </a:r>
            <a:endParaRPr lang="en-US" sz="2400" dirty="0"/>
          </a:p>
          <a:p>
            <a:r>
              <a:rPr lang="en-US" sz="2400" dirty="0" smtClean="0"/>
              <a:t>	</a:t>
            </a:r>
          </a:p>
        </p:txBody>
      </p:sp>
      <p:sp>
        <p:nvSpPr>
          <p:cNvPr id="10" name="TextBox 9"/>
          <p:cNvSpPr txBox="1"/>
          <p:nvPr/>
        </p:nvSpPr>
        <p:spPr>
          <a:xfrm>
            <a:off x="199175" y="1677868"/>
            <a:ext cx="11823827" cy="461665"/>
          </a:xfrm>
          <a:prstGeom prst="rect">
            <a:avLst/>
          </a:prstGeom>
          <a:noFill/>
        </p:spPr>
        <p:txBody>
          <a:bodyPr wrap="square" rtlCol="0">
            <a:spAutoFit/>
          </a:bodyPr>
          <a:lstStyle/>
          <a:p>
            <a:r>
              <a:rPr lang="en-US" sz="2400" b="1" dirty="0" smtClean="0"/>
              <a:t>(e) </a:t>
            </a:r>
            <a:r>
              <a:rPr lang="en-US" sz="2400" b="1" dirty="0" err="1" smtClean="0"/>
              <a:t>FrozenSets</a:t>
            </a:r>
            <a:r>
              <a:rPr lang="en-US" sz="2400" b="1" dirty="0" smtClean="0"/>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089" y="4336612"/>
            <a:ext cx="3446239" cy="119642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835" y="5658487"/>
            <a:ext cx="4000687" cy="524912"/>
          </a:xfrm>
          <a:prstGeom prst="rect">
            <a:avLst/>
          </a:prstGeom>
        </p:spPr>
      </p:pic>
      <p:sp>
        <p:nvSpPr>
          <p:cNvPr id="22" name="TextBox 2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2677864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10" name="TextBox 9"/>
          <p:cNvSpPr txBox="1"/>
          <p:nvPr/>
        </p:nvSpPr>
        <p:spPr>
          <a:xfrm>
            <a:off x="71159" y="1026481"/>
            <a:ext cx="11823827" cy="461665"/>
          </a:xfrm>
          <a:prstGeom prst="rect">
            <a:avLst/>
          </a:prstGeom>
          <a:noFill/>
        </p:spPr>
        <p:txBody>
          <a:bodyPr wrap="square" rtlCol="0">
            <a:spAutoFit/>
          </a:bodyPr>
          <a:lstStyle/>
          <a:p>
            <a:r>
              <a:rPr lang="en-US" sz="2400" b="1" dirty="0" smtClean="0"/>
              <a:t>(e) Sets and </a:t>
            </a:r>
            <a:r>
              <a:rPr lang="en-US" sz="2400" b="1" dirty="0" err="1" smtClean="0"/>
              <a:t>FrozenSets</a:t>
            </a:r>
            <a:r>
              <a:rPr lang="en-US" sz="2400" b="1" dirty="0" smtClean="0"/>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87" y="1488144"/>
            <a:ext cx="2164083" cy="313527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087" y="4865632"/>
            <a:ext cx="2154752" cy="118667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9959" y="1450050"/>
            <a:ext cx="2474976" cy="271709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9959" y="4636009"/>
            <a:ext cx="6287587" cy="1645918"/>
          </a:xfrm>
          <a:prstGeom prst="rect">
            <a:avLst/>
          </a:prstGeom>
        </p:spPr>
      </p:pic>
      <p:sp>
        <p:nvSpPr>
          <p:cNvPr id="17" name="TextBox 1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807757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Built-In </a:t>
            </a:r>
            <a:r>
              <a:rPr lang="en-US" sz="3600" b="1" dirty="0" err="1" smtClean="0"/>
              <a:t>datatype</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r>
              <a:rPr lang="en-US" sz="2400" b="1" dirty="0"/>
              <a:t>5</a:t>
            </a:r>
            <a:r>
              <a:rPr lang="en-US" sz="2400" b="1" dirty="0" smtClean="0"/>
              <a:t>. </a:t>
            </a:r>
            <a:r>
              <a:rPr lang="en-US" sz="2400" dirty="0" smtClean="0"/>
              <a:t>Dictionary(</a:t>
            </a:r>
            <a:r>
              <a:rPr lang="en-US" sz="2400" b="1" dirty="0" smtClean="0"/>
              <a:t>Mappings)</a:t>
            </a:r>
            <a:endParaRPr lang="en-IN" sz="2400" dirty="0"/>
          </a:p>
        </p:txBody>
      </p:sp>
      <p:sp>
        <p:nvSpPr>
          <p:cNvPr id="8" name="TextBox 7"/>
          <p:cNvSpPr txBox="1"/>
          <p:nvPr/>
        </p:nvSpPr>
        <p:spPr>
          <a:xfrm>
            <a:off x="199176" y="1710342"/>
            <a:ext cx="11823827" cy="3046988"/>
          </a:xfrm>
          <a:prstGeom prst="rect">
            <a:avLst/>
          </a:prstGeom>
          <a:noFill/>
        </p:spPr>
        <p:txBody>
          <a:bodyPr wrap="square" rtlCol="0">
            <a:spAutoFit/>
          </a:bodyPr>
          <a:lstStyle/>
          <a:p>
            <a:r>
              <a:rPr lang="en-US" sz="2400" dirty="0"/>
              <a:t>It represents a group values in </a:t>
            </a:r>
            <a:r>
              <a:rPr lang="en-US" sz="2400" dirty="0" err="1" smtClean="0"/>
              <a:t>key:value</a:t>
            </a:r>
            <a:r>
              <a:rPr lang="en-US" sz="2400" dirty="0" smtClean="0"/>
              <a:t> </a:t>
            </a:r>
            <a:r>
              <a:rPr lang="en-US" sz="2400" dirty="0"/>
              <a:t>pair</a:t>
            </a:r>
            <a:r>
              <a:rPr lang="en-US" sz="2400" dirty="0" smtClean="0"/>
              <a:t>.</a:t>
            </a:r>
          </a:p>
          <a:p>
            <a:r>
              <a:rPr lang="en-US" sz="2400" dirty="0" smtClean="0"/>
              <a:t>A dictionary is a collection which is ordered*, changeable and do not allow duplicates. and can be referred to by using the key name.</a:t>
            </a:r>
          </a:p>
          <a:p>
            <a:endParaRPr lang="en-US" sz="2400" dirty="0"/>
          </a:p>
          <a:p>
            <a:r>
              <a:rPr lang="en-US" sz="2400" dirty="0" smtClean="0"/>
              <a:t>Syntax : </a:t>
            </a:r>
            <a:r>
              <a:rPr lang="en-US" sz="2400" dirty="0" err="1" smtClean="0"/>
              <a:t>dict</a:t>
            </a:r>
            <a:r>
              <a:rPr lang="en-US" sz="2400" dirty="0" smtClean="0"/>
              <a:t> = {}</a:t>
            </a:r>
          </a:p>
          <a:p>
            <a:endParaRPr lang="en-US" sz="2400" dirty="0"/>
          </a:p>
          <a:p>
            <a:r>
              <a:rPr lang="en-US" sz="2400" dirty="0" err="1" smtClean="0"/>
              <a:t>Eg</a:t>
            </a:r>
            <a:r>
              <a:rPr lang="en-US" sz="2400" dirty="0" smtClean="0"/>
              <a:t>:</a:t>
            </a:r>
            <a:endParaRPr lang="en-US" sz="2400" dirty="0"/>
          </a:p>
          <a:p>
            <a:r>
              <a:rPr lang="en-US" sz="2400" dirty="0" smtClean="0"/>
              <a:t>	</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907" y="3821054"/>
            <a:ext cx="7869676" cy="1244176"/>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583" y="5396006"/>
            <a:ext cx="10611127" cy="298695"/>
          </a:xfrm>
          <a:prstGeom prst="rect">
            <a:avLst/>
          </a:prstGeom>
        </p:spPr>
      </p:pic>
      <p:sp>
        <p:nvSpPr>
          <p:cNvPr id="22" name="TextBox 2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850802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58358" y="2114771"/>
            <a:ext cx="11209367" cy="266545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9600" dirty="0" smtClean="0">
                <a:solidFill>
                  <a:schemeClr val="tx1"/>
                </a:solidFill>
                <a:ea typeface="Tahoma" panose="020B0604030504040204" pitchFamily="34" charset="0"/>
                <a:cs typeface="Tahoma" panose="020B0604030504040204" pitchFamily="34" charset="0"/>
              </a:rPr>
              <a:t>Basics</a:t>
            </a:r>
            <a:endParaRPr lang="en-IN" sz="9600" dirty="0">
              <a:solidFill>
                <a:schemeClr val="tx1"/>
              </a:solidFill>
              <a:ea typeface="Tahoma" panose="020B0604030504040204" pitchFamily="34" charset="0"/>
              <a:cs typeface="Tahoma" panose="020B0604030504040204" pitchFamily="34" charset="0"/>
            </a:endParaRPr>
          </a:p>
        </p:txBody>
      </p:sp>
      <p:sp>
        <p:nvSpPr>
          <p:cNvPr id="7" name="TextBox 6"/>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4290526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3" y="159429"/>
            <a:ext cx="10350115" cy="646331"/>
          </a:xfrm>
          <a:prstGeom prst="rect">
            <a:avLst/>
          </a:prstGeom>
          <a:noFill/>
        </p:spPr>
        <p:txBody>
          <a:bodyPr wrap="square" rtlCol="0">
            <a:spAutoFit/>
          </a:bodyPr>
          <a:lstStyle/>
          <a:p>
            <a:r>
              <a:rPr lang="en-US" sz="3600" b="1" dirty="0" smtClean="0"/>
              <a:t>User-defined </a:t>
            </a:r>
            <a:r>
              <a:rPr lang="en-US" sz="3600" b="1" dirty="0" err="1" smtClean="0"/>
              <a:t>datatype</a:t>
            </a:r>
            <a:r>
              <a:rPr lang="en-US" sz="3600" b="1" dirty="0" smtClean="0"/>
              <a:t> (</a:t>
            </a:r>
            <a:r>
              <a:rPr lang="en-US" sz="3600" b="1" dirty="0" smtClean="0">
                <a:solidFill>
                  <a:schemeClr val="accent4">
                    <a:lumMod val="50000"/>
                  </a:schemeClr>
                </a:solidFill>
              </a:rPr>
              <a:t>Type – Casting</a:t>
            </a:r>
            <a:r>
              <a:rPr lang="en-US" sz="3600" b="1" dirty="0" smtClean="0"/>
              <a:t>)</a:t>
            </a:r>
            <a:endParaRPr lang="en-IN" sz="3600" b="1" dirty="0"/>
          </a:p>
        </p:txBody>
      </p:sp>
      <p:sp>
        <p:nvSpPr>
          <p:cNvPr id="3" name="TextBox 2"/>
          <p:cNvSpPr txBox="1"/>
          <p:nvPr/>
        </p:nvSpPr>
        <p:spPr>
          <a:xfrm>
            <a:off x="199176" y="1077356"/>
            <a:ext cx="11823827" cy="461665"/>
          </a:xfrm>
          <a:prstGeom prst="rect">
            <a:avLst/>
          </a:prstGeom>
          <a:noFill/>
        </p:spPr>
        <p:txBody>
          <a:bodyPr wrap="square" rtlCol="0">
            <a:spAutoFit/>
          </a:bodyPr>
          <a:lstStyle/>
          <a:p>
            <a:endParaRPr lang="en-IN" sz="2400"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740" y="1077356"/>
            <a:ext cx="4709568" cy="252243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9886" y="1924236"/>
            <a:ext cx="3421677" cy="88399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134" y="4255952"/>
            <a:ext cx="3307367" cy="104403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9885" y="4367186"/>
            <a:ext cx="3657917" cy="32768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3740" y="1077356"/>
            <a:ext cx="4709568" cy="252243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5225" y="4117817"/>
            <a:ext cx="4285430" cy="1352773"/>
          </a:xfrm>
          <a:prstGeom prst="rect">
            <a:avLst/>
          </a:prstGeom>
        </p:spPr>
      </p:pic>
      <p:sp>
        <p:nvSpPr>
          <p:cNvPr id="16" name="TextBox 15"/>
          <p:cNvSpPr txBox="1"/>
          <p:nvPr/>
        </p:nvSpPr>
        <p:spPr>
          <a:xfrm>
            <a:off x="328133" y="5694701"/>
            <a:ext cx="9223345" cy="461665"/>
          </a:xfrm>
          <a:prstGeom prst="rect">
            <a:avLst/>
          </a:prstGeom>
          <a:noFill/>
        </p:spPr>
        <p:txBody>
          <a:bodyPr wrap="square" rtlCol="0">
            <a:spAutoFit/>
          </a:bodyPr>
          <a:lstStyle/>
          <a:p>
            <a:r>
              <a:rPr lang="en-US" sz="2400" dirty="0" smtClean="0"/>
              <a:t>A Literal is a constant value that is stored into a variable in a program.</a:t>
            </a:r>
            <a:endParaRPr lang="en-IN" sz="2400" dirty="0"/>
          </a:p>
        </p:txBody>
      </p:sp>
      <p:sp>
        <p:nvSpPr>
          <p:cNvPr id="17" name="TextBox 1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416998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078691" y="2254313"/>
            <a:ext cx="7346556" cy="129464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sz="7200" dirty="0" smtClean="0">
                <a:solidFill>
                  <a:schemeClr val="tx1"/>
                </a:solidFill>
                <a:latin typeface="+mn-lt"/>
                <a:ea typeface="Tahoma" panose="020B0604030504040204" pitchFamily="34" charset="0"/>
                <a:cs typeface="Tahoma" panose="020B0604030504040204" pitchFamily="34" charset="0"/>
              </a:rPr>
              <a:t>operations</a:t>
            </a:r>
            <a:endParaRPr lang="en-IN" sz="7200" dirty="0">
              <a:solidFill>
                <a:schemeClr val="tx1"/>
              </a:solidFill>
              <a:latin typeface="+mn-lt"/>
              <a:ea typeface="Tahoma" panose="020B0604030504040204" pitchFamily="34" charset="0"/>
              <a:cs typeface="Tahoma" panose="020B0604030504040204" pitchFamily="34" charset="0"/>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sp>
        <p:nvSpPr>
          <p:cNvPr id="7" name="TextBox 6"/>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773839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smtClean="0"/>
              <a:t>Operations</a:t>
            </a:r>
            <a:endParaRPr lang="en-IN" sz="3600" b="1" dirty="0"/>
          </a:p>
        </p:txBody>
      </p:sp>
      <p:sp>
        <p:nvSpPr>
          <p:cNvPr id="3" name="TextBox 2"/>
          <p:cNvSpPr txBox="1"/>
          <p:nvPr/>
        </p:nvSpPr>
        <p:spPr>
          <a:xfrm>
            <a:off x="199176" y="1986941"/>
            <a:ext cx="11823827" cy="3539430"/>
          </a:xfrm>
          <a:prstGeom prst="rect">
            <a:avLst/>
          </a:prstGeom>
          <a:noFill/>
        </p:spPr>
        <p:txBody>
          <a:bodyPr wrap="square" rtlCol="0">
            <a:spAutoFit/>
          </a:bodyPr>
          <a:lstStyle/>
          <a:p>
            <a:pPr marL="457200" indent="-457200">
              <a:buFont typeface="+mj-lt"/>
              <a:buAutoNum type="arabicPeriod"/>
            </a:pPr>
            <a:r>
              <a:rPr lang="en-IN" sz="2800" dirty="0" smtClean="0"/>
              <a:t>Arithmetic</a:t>
            </a:r>
          </a:p>
          <a:p>
            <a:pPr marL="457200" indent="-457200">
              <a:buFont typeface="+mj-lt"/>
              <a:buAutoNum type="arabicPeriod"/>
            </a:pPr>
            <a:r>
              <a:rPr lang="en-IN" sz="2800" dirty="0" smtClean="0"/>
              <a:t>Assignment</a:t>
            </a:r>
          </a:p>
          <a:p>
            <a:pPr marL="457200" indent="-457200">
              <a:buFont typeface="+mj-lt"/>
              <a:buAutoNum type="arabicPeriod"/>
            </a:pPr>
            <a:r>
              <a:rPr lang="en-IN" sz="2800" dirty="0" smtClean="0"/>
              <a:t>Unary minus</a:t>
            </a:r>
          </a:p>
          <a:p>
            <a:pPr marL="457200" indent="-457200">
              <a:buFont typeface="+mj-lt"/>
              <a:buAutoNum type="arabicPeriod"/>
            </a:pPr>
            <a:r>
              <a:rPr lang="en-IN" sz="2800" dirty="0" smtClean="0"/>
              <a:t>Relational</a:t>
            </a:r>
          </a:p>
          <a:p>
            <a:pPr marL="457200" indent="-457200">
              <a:buFont typeface="+mj-lt"/>
              <a:buAutoNum type="arabicPeriod"/>
            </a:pPr>
            <a:r>
              <a:rPr lang="en-IN" sz="2800" dirty="0" smtClean="0"/>
              <a:t>Logical</a:t>
            </a:r>
          </a:p>
          <a:p>
            <a:pPr marL="457200" indent="-457200">
              <a:buFont typeface="+mj-lt"/>
              <a:buAutoNum type="arabicPeriod"/>
            </a:pPr>
            <a:r>
              <a:rPr lang="en-IN" sz="2800" dirty="0" smtClean="0"/>
              <a:t>Membership</a:t>
            </a:r>
          </a:p>
          <a:p>
            <a:pPr marL="457200" indent="-457200">
              <a:buFont typeface="+mj-lt"/>
              <a:buAutoNum type="arabicPeriod"/>
            </a:pPr>
            <a:r>
              <a:rPr lang="en-IN" sz="2800" dirty="0" smtClean="0"/>
              <a:t>Identity</a:t>
            </a:r>
          </a:p>
          <a:p>
            <a:pPr marL="457200" indent="-457200">
              <a:buFont typeface="+mj-lt"/>
              <a:buAutoNum type="arabicPeriod"/>
            </a:pPr>
            <a:endParaRPr lang="en-IN" sz="2800" dirty="0"/>
          </a:p>
        </p:txBody>
      </p:sp>
    </p:spTree>
    <p:extLst>
      <p:ext uri="{BB962C8B-B14F-4D97-AF65-F5344CB8AC3E}">
        <p14:creationId xmlns:p14="http://schemas.microsoft.com/office/powerpoint/2010/main" val="4044156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smtClean="0"/>
              <a:t>Arithmetic</a:t>
            </a:r>
            <a:endParaRPr lang="en-IN" sz="3600" b="1" dirty="0"/>
          </a:p>
        </p:txBody>
      </p:sp>
      <p:sp>
        <p:nvSpPr>
          <p:cNvPr id="3" name="TextBox 2"/>
          <p:cNvSpPr txBox="1"/>
          <p:nvPr/>
        </p:nvSpPr>
        <p:spPr>
          <a:xfrm>
            <a:off x="172084" y="1252079"/>
            <a:ext cx="476567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Addition 		(+)</a:t>
            </a:r>
          </a:p>
          <a:p>
            <a:pPr marL="285750" indent="-285750">
              <a:buFont typeface="Arial" panose="020B0604020202020204" pitchFamily="34" charset="0"/>
              <a:buChar char="•"/>
            </a:pPr>
            <a:r>
              <a:rPr lang="en-US" sz="2400" dirty="0" smtClean="0"/>
              <a:t>Subtraction 		(-)</a:t>
            </a:r>
          </a:p>
          <a:p>
            <a:pPr marL="285750" indent="-285750">
              <a:buFont typeface="Arial" panose="020B0604020202020204" pitchFamily="34" charset="0"/>
              <a:buChar char="•"/>
            </a:pPr>
            <a:r>
              <a:rPr lang="en-US" sz="2400" dirty="0" smtClean="0"/>
              <a:t>Multiplication 	(*)</a:t>
            </a:r>
          </a:p>
          <a:p>
            <a:pPr marL="285750" indent="-285750">
              <a:buFont typeface="Arial" panose="020B0604020202020204" pitchFamily="34" charset="0"/>
              <a:buChar char="•"/>
            </a:pPr>
            <a:r>
              <a:rPr lang="en-US" sz="2400" dirty="0" smtClean="0"/>
              <a:t>Division 		(/)</a:t>
            </a:r>
          </a:p>
          <a:p>
            <a:pPr marL="285750" indent="-285750">
              <a:buFont typeface="Arial" panose="020B0604020202020204" pitchFamily="34" charset="0"/>
              <a:buChar char="•"/>
            </a:pPr>
            <a:r>
              <a:rPr lang="en-US" sz="2400" dirty="0" smtClean="0"/>
              <a:t>Remainder 		(%)</a:t>
            </a:r>
          </a:p>
          <a:p>
            <a:pPr marL="285750" indent="-285750">
              <a:buFont typeface="Arial" panose="020B0604020202020204" pitchFamily="34" charset="0"/>
              <a:buChar char="•"/>
            </a:pPr>
            <a:r>
              <a:rPr lang="en-US" sz="2400" dirty="0" smtClean="0"/>
              <a:t>Exponential 		(**)</a:t>
            </a:r>
          </a:p>
          <a:p>
            <a:pPr marL="285750" indent="-285750">
              <a:buFont typeface="Arial" panose="020B0604020202020204" pitchFamily="34" charset="0"/>
              <a:buChar char="•"/>
            </a:pPr>
            <a:r>
              <a:rPr lang="en-US" sz="2400" dirty="0" smtClean="0"/>
              <a:t>Integer division 	(//)</a:t>
            </a:r>
            <a:endParaRPr lang="en-IN" sz="2400" dirty="0"/>
          </a:p>
        </p:txBody>
      </p:sp>
      <p:sp>
        <p:nvSpPr>
          <p:cNvPr id="8" name="TextBox 7"/>
          <p:cNvSpPr txBox="1"/>
          <p:nvPr/>
        </p:nvSpPr>
        <p:spPr>
          <a:xfrm>
            <a:off x="172084" y="4447036"/>
            <a:ext cx="11823827" cy="830997"/>
          </a:xfrm>
          <a:prstGeom prst="rect">
            <a:avLst/>
          </a:prstGeom>
          <a:noFill/>
        </p:spPr>
        <p:txBody>
          <a:bodyPr wrap="square" rtlCol="0">
            <a:spAutoFit/>
          </a:bodyPr>
          <a:lstStyle/>
          <a:p>
            <a:r>
              <a:rPr lang="en-US" sz="2400" dirty="0" smtClean="0"/>
              <a:t>Exponential </a:t>
            </a:r>
            <a:r>
              <a:rPr lang="en-US" sz="2400" dirty="0" smtClean="0">
                <a:sym typeface="Wingdings" panose="05000000000000000000" pitchFamily="2" charset="2"/>
              </a:rPr>
              <a:t> Multiplication  Division  Modulus  Floor Division  Addition  			Subtraction  Assignment </a:t>
            </a:r>
            <a:endParaRPr lang="en-IN" sz="2400" dirty="0"/>
          </a:p>
        </p:txBody>
      </p:sp>
      <p:sp>
        <p:nvSpPr>
          <p:cNvPr id="10" name="TextBox 9"/>
          <p:cNvSpPr txBox="1"/>
          <p:nvPr/>
        </p:nvSpPr>
        <p:spPr>
          <a:xfrm>
            <a:off x="172083" y="4022304"/>
            <a:ext cx="11823827" cy="461665"/>
          </a:xfrm>
          <a:prstGeom prst="rect">
            <a:avLst/>
          </a:prstGeom>
          <a:noFill/>
        </p:spPr>
        <p:txBody>
          <a:bodyPr wrap="square" rtlCol="0">
            <a:spAutoFit/>
          </a:bodyPr>
          <a:lstStyle/>
          <a:p>
            <a:r>
              <a:rPr lang="en-US" sz="2400" b="1" dirty="0" smtClean="0"/>
              <a:t>Order of operation :</a:t>
            </a:r>
            <a:endParaRPr lang="en-IN" sz="2400" b="1" dirty="0"/>
          </a:p>
        </p:txBody>
      </p:sp>
      <p:sp>
        <p:nvSpPr>
          <p:cNvPr id="11" name="TextBox 10"/>
          <p:cNvSpPr txBox="1"/>
          <p:nvPr/>
        </p:nvSpPr>
        <p:spPr>
          <a:xfrm>
            <a:off x="199177" y="5564499"/>
            <a:ext cx="1666201" cy="461665"/>
          </a:xfrm>
          <a:prstGeom prst="rect">
            <a:avLst/>
          </a:prstGeom>
          <a:noFill/>
        </p:spPr>
        <p:txBody>
          <a:bodyPr wrap="square" rtlCol="0">
            <a:spAutoFit/>
          </a:bodyPr>
          <a:lstStyle/>
          <a:p>
            <a:r>
              <a:rPr lang="en-IN" sz="2400" dirty="0" err="1" smtClean="0"/>
              <a:t>i</a:t>
            </a:r>
            <a:r>
              <a:rPr lang="en-IN" sz="2400" dirty="0" smtClean="0"/>
              <a:t> = </a:t>
            </a:r>
            <a:r>
              <a:rPr lang="en-IN" sz="2400" dirty="0" err="1" smtClean="0"/>
              <a:t>i</a:t>
            </a:r>
            <a:r>
              <a:rPr lang="en-IN" sz="2400" dirty="0" smtClean="0"/>
              <a:t> + 1</a:t>
            </a:r>
            <a:endParaRPr lang="en-IN" sz="2400" dirty="0"/>
          </a:p>
        </p:txBody>
      </p:sp>
      <p:sp>
        <p:nvSpPr>
          <p:cNvPr id="12" name="TextBox 11"/>
          <p:cNvSpPr txBox="1"/>
          <p:nvPr/>
        </p:nvSpPr>
        <p:spPr>
          <a:xfrm>
            <a:off x="2591857" y="5564499"/>
            <a:ext cx="1666201" cy="461665"/>
          </a:xfrm>
          <a:prstGeom prst="rect">
            <a:avLst/>
          </a:prstGeom>
          <a:noFill/>
        </p:spPr>
        <p:txBody>
          <a:bodyPr wrap="square" rtlCol="0">
            <a:spAutoFit/>
          </a:bodyPr>
          <a:lstStyle/>
          <a:p>
            <a:r>
              <a:rPr lang="en-IN" sz="2400" dirty="0" err="1" smtClean="0"/>
              <a:t>i</a:t>
            </a:r>
            <a:r>
              <a:rPr lang="en-IN" sz="2400" dirty="0" smtClean="0"/>
              <a:t>  += 1</a:t>
            </a:r>
            <a:endParaRPr lang="en-IN" sz="2400" dirty="0"/>
          </a:p>
        </p:txBody>
      </p:sp>
      <p:sp>
        <p:nvSpPr>
          <p:cNvPr id="7" name="Left-Right Arrow 6"/>
          <p:cNvSpPr/>
          <p:nvPr/>
        </p:nvSpPr>
        <p:spPr>
          <a:xfrm>
            <a:off x="1489293" y="5696255"/>
            <a:ext cx="879003" cy="1737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6083996" y="1252079"/>
            <a:ext cx="1130621" cy="2677656"/>
          </a:xfrm>
          <a:prstGeom prst="rect">
            <a:avLst/>
          </a:prstGeom>
          <a:noFill/>
        </p:spPr>
        <p:txBody>
          <a:bodyPr wrap="square" rtlCol="0">
            <a:spAutoFit/>
          </a:bodyPr>
          <a:lstStyle/>
          <a:p>
            <a:r>
              <a:rPr lang="en-IN" sz="2400" dirty="0" smtClean="0"/>
              <a:t>+=</a:t>
            </a:r>
          </a:p>
          <a:p>
            <a:r>
              <a:rPr lang="en-IN" sz="2400" dirty="0" smtClean="0"/>
              <a:t>-=</a:t>
            </a:r>
          </a:p>
          <a:p>
            <a:r>
              <a:rPr lang="en-IN" sz="2400" dirty="0" smtClean="0"/>
              <a:t>*=</a:t>
            </a:r>
          </a:p>
          <a:p>
            <a:r>
              <a:rPr lang="en-IN" sz="2400" dirty="0" smtClean="0"/>
              <a:t>/=</a:t>
            </a:r>
          </a:p>
          <a:p>
            <a:r>
              <a:rPr lang="en-IN" sz="2400" dirty="0" smtClean="0"/>
              <a:t>%=</a:t>
            </a:r>
          </a:p>
          <a:p>
            <a:r>
              <a:rPr lang="en-IN" sz="2400" dirty="0" smtClean="0"/>
              <a:t>**=</a:t>
            </a:r>
          </a:p>
          <a:p>
            <a:r>
              <a:rPr lang="en-IN" sz="2400" dirty="0" smtClean="0"/>
              <a:t>//=</a:t>
            </a:r>
            <a:endParaRPr lang="en-IN" sz="2400" dirty="0"/>
          </a:p>
        </p:txBody>
      </p:sp>
      <p:sp>
        <p:nvSpPr>
          <p:cNvPr id="14" name="TextBox 13"/>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65213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smtClean="0"/>
              <a:t>Arithmetic</a:t>
            </a:r>
            <a:endParaRPr lang="en-IN" sz="3600" b="1" dirty="0"/>
          </a:p>
        </p:txBody>
      </p:sp>
      <p:sp>
        <p:nvSpPr>
          <p:cNvPr id="3" name="TextBox 2"/>
          <p:cNvSpPr txBox="1"/>
          <p:nvPr/>
        </p:nvSpPr>
        <p:spPr>
          <a:xfrm>
            <a:off x="172084" y="1252081"/>
            <a:ext cx="4765677" cy="461665"/>
          </a:xfrm>
          <a:prstGeom prst="rect">
            <a:avLst/>
          </a:prstGeom>
          <a:noFill/>
        </p:spPr>
        <p:txBody>
          <a:bodyPr wrap="square" rtlCol="0">
            <a:spAutoFit/>
          </a:bodyPr>
          <a:lstStyle/>
          <a:p>
            <a:endParaRPr lang="en-IN"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82" y="1622550"/>
            <a:ext cx="4897751" cy="347006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5871" y="1622550"/>
            <a:ext cx="4797555" cy="3269908"/>
          </a:xfrm>
          <a:prstGeom prst="rect">
            <a:avLst/>
          </a:prstGeom>
        </p:spPr>
      </p:pic>
      <p:sp>
        <p:nvSpPr>
          <p:cNvPr id="16" name="TextBox 15"/>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662170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3330409" cy="646331"/>
          </a:xfrm>
          <a:prstGeom prst="rect">
            <a:avLst/>
          </a:prstGeom>
          <a:noFill/>
        </p:spPr>
        <p:txBody>
          <a:bodyPr wrap="square" rtlCol="0">
            <a:spAutoFit/>
          </a:bodyPr>
          <a:lstStyle/>
          <a:p>
            <a:r>
              <a:rPr lang="en-US" sz="3600" b="1" dirty="0" smtClean="0"/>
              <a:t>Assignment</a:t>
            </a:r>
            <a:endParaRPr lang="en-IN" sz="3600" b="1" dirty="0"/>
          </a:p>
        </p:txBody>
      </p:sp>
      <p:sp>
        <p:nvSpPr>
          <p:cNvPr id="3" name="TextBox 2"/>
          <p:cNvSpPr txBox="1"/>
          <p:nvPr/>
        </p:nvSpPr>
        <p:spPr>
          <a:xfrm>
            <a:off x="184087" y="3248813"/>
            <a:ext cx="11823827" cy="523220"/>
          </a:xfrm>
          <a:prstGeom prst="rect">
            <a:avLst/>
          </a:prstGeom>
          <a:noFill/>
        </p:spPr>
        <p:txBody>
          <a:bodyPr wrap="square" rtlCol="0">
            <a:spAutoFit/>
          </a:bodyPr>
          <a:lstStyle/>
          <a:p>
            <a:r>
              <a:rPr lang="en-IN" sz="2800" dirty="0" smtClean="0"/>
              <a:t>Represented by “ = ”</a:t>
            </a:r>
            <a:endParaRPr lang="en-IN" sz="2800" dirty="0"/>
          </a:p>
        </p:txBody>
      </p:sp>
      <p:sp>
        <p:nvSpPr>
          <p:cNvPr id="8" name="TextBox 7"/>
          <p:cNvSpPr txBox="1"/>
          <p:nvPr/>
        </p:nvSpPr>
        <p:spPr>
          <a:xfrm>
            <a:off x="141625" y="1119344"/>
            <a:ext cx="11823827" cy="1815882"/>
          </a:xfrm>
          <a:prstGeom prst="rect">
            <a:avLst/>
          </a:prstGeom>
          <a:noFill/>
        </p:spPr>
        <p:txBody>
          <a:bodyPr wrap="square" rtlCol="0">
            <a:spAutoFit/>
          </a:bodyPr>
          <a:lstStyle/>
          <a:p>
            <a:r>
              <a:rPr lang="en-IN" sz="2800" dirty="0" smtClean="0"/>
              <a:t>It stores the right side literal value to the left side variable.</a:t>
            </a:r>
          </a:p>
          <a:p>
            <a:endParaRPr lang="en-IN" sz="2800" dirty="0"/>
          </a:p>
          <a:p>
            <a:r>
              <a:rPr lang="en-IN" sz="2800" dirty="0" smtClean="0"/>
              <a:t>The arithmetic operator before assignment operator means that after operation, value is stored in the left operand.</a:t>
            </a:r>
            <a:endParaRPr lang="en-IN" sz="2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304" y="4298492"/>
            <a:ext cx="1743456" cy="1222312"/>
          </a:xfrm>
          <a:prstGeom prst="rect">
            <a:avLst/>
          </a:prstGeom>
        </p:spPr>
      </p:pic>
      <p:sp>
        <p:nvSpPr>
          <p:cNvPr id="10" name="TextBox 9"/>
          <p:cNvSpPr txBox="1"/>
          <p:nvPr/>
        </p:nvSpPr>
        <p:spPr>
          <a:xfrm>
            <a:off x="184087" y="3248811"/>
            <a:ext cx="11823827" cy="523220"/>
          </a:xfrm>
          <a:prstGeom prst="rect">
            <a:avLst/>
          </a:prstGeom>
          <a:noFill/>
        </p:spPr>
        <p:txBody>
          <a:bodyPr wrap="square" rtlCol="0">
            <a:spAutoFit/>
          </a:bodyPr>
          <a:lstStyle/>
          <a:p>
            <a:r>
              <a:rPr lang="en-IN" sz="2800" dirty="0" smtClean="0"/>
              <a:t>Represented by “ = ”</a:t>
            </a:r>
            <a:endParaRPr lang="en-IN" sz="2800" dirty="0"/>
          </a:p>
        </p:txBody>
      </p:sp>
      <p:sp>
        <p:nvSpPr>
          <p:cNvPr id="11" name="TextBox 10"/>
          <p:cNvSpPr txBox="1"/>
          <p:nvPr/>
        </p:nvSpPr>
        <p:spPr>
          <a:xfrm>
            <a:off x="1636777" y="5468097"/>
            <a:ext cx="5409889" cy="461665"/>
          </a:xfrm>
          <a:prstGeom prst="rect">
            <a:avLst/>
          </a:prstGeom>
          <a:noFill/>
        </p:spPr>
        <p:txBody>
          <a:bodyPr wrap="square" rtlCol="0">
            <a:spAutoFit/>
          </a:bodyPr>
          <a:lstStyle/>
          <a:p>
            <a:r>
              <a:rPr lang="en-IN" sz="2400" dirty="0" smtClean="0"/>
              <a:t>20</a:t>
            </a:r>
            <a:endParaRPr lang="en-IN" sz="2400" dirty="0"/>
          </a:p>
        </p:txBody>
      </p:sp>
      <p:sp>
        <p:nvSpPr>
          <p:cNvPr id="12" name="TextBox 1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687640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3330409" cy="646331"/>
          </a:xfrm>
          <a:prstGeom prst="rect">
            <a:avLst/>
          </a:prstGeom>
          <a:noFill/>
        </p:spPr>
        <p:txBody>
          <a:bodyPr wrap="square" rtlCol="0">
            <a:spAutoFit/>
          </a:bodyPr>
          <a:lstStyle/>
          <a:p>
            <a:r>
              <a:rPr lang="en-US" sz="3600" b="1" dirty="0" smtClean="0"/>
              <a:t>Unary Minus  (-)</a:t>
            </a:r>
            <a:endParaRPr lang="en-IN" sz="3600" b="1" dirty="0"/>
          </a:p>
        </p:txBody>
      </p:sp>
      <p:sp>
        <p:nvSpPr>
          <p:cNvPr id="3" name="TextBox 2"/>
          <p:cNvSpPr txBox="1"/>
          <p:nvPr/>
        </p:nvSpPr>
        <p:spPr>
          <a:xfrm>
            <a:off x="172087" y="2627991"/>
            <a:ext cx="11823827" cy="1384995"/>
          </a:xfrm>
          <a:prstGeom prst="rect">
            <a:avLst/>
          </a:prstGeom>
          <a:noFill/>
        </p:spPr>
        <p:txBody>
          <a:bodyPr wrap="square" rtlCol="0">
            <a:spAutoFit/>
          </a:bodyPr>
          <a:lstStyle/>
          <a:p>
            <a:r>
              <a:rPr lang="en-IN" sz="2800" dirty="0" err="1" smtClean="0"/>
              <a:t>Eg</a:t>
            </a:r>
            <a:r>
              <a:rPr lang="en-IN" sz="2800" dirty="0" smtClean="0"/>
              <a:t>,</a:t>
            </a:r>
          </a:p>
          <a:p>
            <a:r>
              <a:rPr lang="en-IN" sz="2800" dirty="0"/>
              <a:t>	</a:t>
            </a:r>
            <a:r>
              <a:rPr lang="en-IN" sz="2800" dirty="0" smtClean="0"/>
              <a:t>	n = 10</a:t>
            </a:r>
          </a:p>
          <a:p>
            <a:r>
              <a:rPr lang="en-IN" sz="2800" dirty="0"/>
              <a:t>	</a:t>
            </a:r>
            <a:r>
              <a:rPr lang="en-IN" sz="2800" dirty="0" smtClean="0"/>
              <a:t>	print(-n)				Output : -10 </a:t>
            </a:r>
            <a:endParaRPr lang="en-IN" sz="2800" dirty="0"/>
          </a:p>
        </p:txBody>
      </p:sp>
      <p:sp>
        <p:nvSpPr>
          <p:cNvPr id="8" name="TextBox 7"/>
          <p:cNvSpPr txBox="1"/>
          <p:nvPr/>
        </p:nvSpPr>
        <p:spPr>
          <a:xfrm>
            <a:off x="141625" y="1119344"/>
            <a:ext cx="11823827" cy="523220"/>
          </a:xfrm>
          <a:prstGeom prst="rect">
            <a:avLst/>
          </a:prstGeom>
          <a:noFill/>
        </p:spPr>
        <p:txBody>
          <a:bodyPr wrap="square" rtlCol="0">
            <a:spAutoFit/>
          </a:bodyPr>
          <a:lstStyle/>
          <a:p>
            <a:r>
              <a:rPr lang="en-IN" sz="2800" dirty="0" smtClean="0"/>
              <a:t>If it is used before operator, it changes the value.</a:t>
            </a:r>
            <a:endParaRPr lang="en-IN" sz="2800" dirty="0"/>
          </a:p>
        </p:txBody>
      </p:sp>
      <p:sp>
        <p:nvSpPr>
          <p:cNvPr id="10" name="TextBox 9"/>
          <p:cNvSpPr txBox="1"/>
          <p:nvPr/>
        </p:nvSpPr>
        <p:spPr>
          <a:xfrm>
            <a:off x="141625" y="1737058"/>
            <a:ext cx="11823827" cy="523220"/>
          </a:xfrm>
          <a:prstGeom prst="rect">
            <a:avLst/>
          </a:prstGeom>
          <a:noFill/>
        </p:spPr>
        <p:txBody>
          <a:bodyPr wrap="square" rtlCol="0">
            <a:spAutoFit/>
          </a:bodyPr>
          <a:lstStyle/>
          <a:p>
            <a:r>
              <a:rPr lang="en-IN" sz="2800" dirty="0" smtClean="0"/>
              <a:t>Represented by “ - ”</a:t>
            </a:r>
            <a:endParaRPr lang="en-IN" sz="2800" dirty="0"/>
          </a:p>
        </p:txBody>
      </p:sp>
      <p:sp>
        <p:nvSpPr>
          <p:cNvPr id="11" name="TextBox 10"/>
          <p:cNvSpPr txBox="1"/>
          <p:nvPr/>
        </p:nvSpPr>
        <p:spPr>
          <a:xfrm>
            <a:off x="202434" y="4280944"/>
            <a:ext cx="11823827" cy="1384995"/>
          </a:xfrm>
          <a:prstGeom prst="rect">
            <a:avLst/>
          </a:prstGeom>
          <a:noFill/>
        </p:spPr>
        <p:txBody>
          <a:bodyPr wrap="square" rtlCol="0">
            <a:spAutoFit/>
          </a:bodyPr>
          <a:lstStyle/>
          <a:p>
            <a:r>
              <a:rPr lang="en-IN" sz="2800" dirty="0" err="1" smtClean="0"/>
              <a:t>Eg</a:t>
            </a:r>
            <a:r>
              <a:rPr lang="en-IN" sz="2800" dirty="0" smtClean="0"/>
              <a:t>,</a:t>
            </a:r>
          </a:p>
          <a:p>
            <a:r>
              <a:rPr lang="en-IN" sz="2800" dirty="0"/>
              <a:t>	</a:t>
            </a:r>
            <a:r>
              <a:rPr lang="en-IN" sz="2800" dirty="0" smtClean="0"/>
              <a:t>	n = -10</a:t>
            </a:r>
          </a:p>
          <a:p>
            <a:r>
              <a:rPr lang="en-IN" sz="2800" dirty="0"/>
              <a:t>	</a:t>
            </a:r>
            <a:r>
              <a:rPr lang="en-IN" sz="2800" dirty="0" smtClean="0"/>
              <a:t>	print(-n)				Output : 10 </a:t>
            </a:r>
            <a:endParaRPr lang="en-IN" sz="2800" dirty="0"/>
          </a:p>
        </p:txBody>
      </p:sp>
      <p:sp>
        <p:nvSpPr>
          <p:cNvPr id="12" name="TextBox 1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10597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3330409" cy="646331"/>
          </a:xfrm>
          <a:prstGeom prst="rect">
            <a:avLst/>
          </a:prstGeom>
          <a:noFill/>
        </p:spPr>
        <p:txBody>
          <a:bodyPr wrap="square" rtlCol="0">
            <a:spAutoFit/>
          </a:bodyPr>
          <a:lstStyle/>
          <a:p>
            <a:r>
              <a:rPr lang="en-US" sz="3600" b="1" dirty="0" smtClean="0"/>
              <a:t>Relational</a:t>
            </a:r>
            <a:endParaRPr lang="en-IN" sz="3600" b="1" dirty="0"/>
          </a:p>
        </p:txBody>
      </p:sp>
      <p:sp>
        <p:nvSpPr>
          <p:cNvPr id="8" name="TextBox 7"/>
          <p:cNvSpPr txBox="1"/>
          <p:nvPr/>
        </p:nvSpPr>
        <p:spPr>
          <a:xfrm>
            <a:off x="141625" y="1119344"/>
            <a:ext cx="11823827" cy="523220"/>
          </a:xfrm>
          <a:prstGeom prst="rect">
            <a:avLst/>
          </a:prstGeom>
          <a:noFill/>
        </p:spPr>
        <p:txBody>
          <a:bodyPr wrap="square" rtlCol="0">
            <a:spAutoFit/>
          </a:bodyPr>
          <a:lstStyle/>
          <a:p>
            <a:r>
              <a:rPr lang="en-IN" sz="2800" dirty="0" smtClean="0"/>
              <a:t>Sends True / False based on relation</a:t>
            </a:r>
            <a:endParaRPr lang="en-IN" sz="2800" dirty="0"/>
          </a:p>
        </p:txBody>
      </p:sp>
      <p:sp>
        <p:nvSpPr>
          <p:cNvPr id="10" name="TextBox 9"/>
          <p:cNvSpPr txBox="1"/>
          <p:nvPr/>
        </p:nvSpPr>
        <p:spPr>
          <a:xfrm>
            <a:off x="199173" y="1718424"/>
            <a:ext cx="718003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Greater than </a:t>
            </a:r>
            <a:r>
              <a:rPr lang="en-US" sz="2400" dirty="0"/>
              <a:t>	</a:t>
            </a:r>
            <a:r>
              <a:rPr lang="en-US" sz="2400" dirty="0" smtClean="0"/>
              <a:t>			(&gt;)</a:t>
            </a:r>
          </a:p>
          <a:p>
            <a:pPr marL="285750" indent="-285750">
              <a:buFont typeface="Arial" panose="020B0604020202020204" pitchFamily="34" charset="0"/>
              <a:buChar char="•"/>
            </a:pPr>
            <a:r>
              <a:rPr lang="en-US" sz="2400" dirty="0" smtClean="0"/>
              <a:t>Greater than or equal to </a:t>
            </a:r>
            <a:r>
              <a:rPr lang="en-US" sz="2400" dirty="0"/>
              <a:t>	</a:t>
            </a:r>
            <a:r>
              <a:rPr lang="en-US" sz="2400" dirty="0" smtClean="0"/>
              <a:t>		(&gt;=)</a:t>
            </a:r>
          </a:p>
          <a:p>
            <a:pPr marL="285750" indent="-285750">
              <a:buFont typeface="Arial" panose="020B0604020202020204" pitchFamily="34" charset="0"/>
              <a:buChar char="•"/>
            </a:pPr>
            <a:r>
              <a:rPr lang="en-US" sz="2400" dirty="0" smtClean="0"/>
              <a:t>Less (Smaller) </a:t>
            </a:r>
            <a:r>
              <a:rPr lang="en-US" sz="2400" dirty="0" smtClean="0"/>
              <a:t>than				(&lt;)</a:t>
            </a:r>
          </a:p>
          <a:p>
            <a:pPr marL="285750" indent="-285750">
              <a:buFont typeface="Arial" panose="020B0604020202020204" pitchFamily="34" charset="0"/>
              <a:buChar char="•"/>
            </a:pPr>
            <a:r>
              <a:rPr lang="en-US" sz="2400" dirty="0" smtClean="0"/>
              <a:t>Less (Smaller) </a:t>
            </a:r>
            <a:r>
              <a:rPr lang="en-US" sz="2400" dirty="0"/>
              <a:t>than or equal to</a:t>
            </a:r>
            <a:r>
              <a:rPr lang="en-US" sz="2400" dirty="0" smtClean="0"/>
              <a:t> </a:t>
            </a:r>
            <a:r>
              <a:rPr lang="en-US" sz="2400" dirty="0"/>
              <a:t>	</a:t>
            </a:r>
            <a:r>
              <a:rPr lang="en-US" sz="2400" dirty="0" smtClean="0"/>
              <a:t>	</a:t>
            </a:r>
            <a:r>
              <a:rPr lang="en-US" sz="2400" dirty="0" smtClean="0"/>
              <a:t>(&lt;=)</a:t>
            </a:r>
            <a:endParaRPr lang="en-US" sz="2400" dirty="0" smtClean="0"/>
          </a:p>
          <a:p>
            <a:pPr marL="285750" indent="-285750">
              <a:buFont typeface="Arial" panose="020B0604020202020204" pitchFamily="34" charset="0"/>
              <a:buChar char="•"/>
            </a:pPr>
            <a:r>
              <a:rPr lang="en-US" sz="2400" dirty="0" smtClean="0"/>
              <a:t>Check if left operand equals the right	(==)</a:t>
            </a:r>
          </a:p>
          <a:p>
            <a:pPr marL="285750" indent="-285750">
              <a:buFont typeface="Arial" panose="020B0604020202020204" pitchFamily="34" charset="0"/>
              <a:buChar char="•"/>
            </a:pPr>
            <a:r>
              <a:rPr lang="en-US" sz="2400" dirty="0" smtClean="0"/>
              <a:t>Not equal					</a:t>
            </a:r>
            <a:r>
              <a:rPr lang="en-US" sz="2400" dirty="0" smtClean="0"/>
              <a:t>(!=)</a:t>
            </a:r>
            <a:endParaRPr lang="en-US" sz="2400" dirty="0" smtClean="0"/>
          </a:p>
        </p:txBody>
      </p:sp>
      <p:sp>
        <p:nvSpPr>
          <p:cNvPr id="12" name="TextBox 1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3186829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3330409" cy="646331"/>
          </a:xfrm>
          <a:prstGeom prst="rect">
            <a:avLst/>
          </a:prstGeom>
          <a:noFill/>
        </p:spPr>
        <p:txBody>
          <a:bodyPr wrap="square" rtlCol="0">
            <a:spAutoFit/>
          </a:bodyPr>
          <a:lstStyle/>
          <a:p>
            <a:r>
              <a:rPr lang="en-US" sz="3600" b="1" dirty="0" smtClean="0"/>
              <a:t>Relational</a:t>
            </a:r>
            <a:endParaRPr lang="en-IN" sz="36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526" y="1138840"/>
            <a:ext cx="5877148" cy="332730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6988" y="1884398"/>
            <a:ext cx="4737656" cy="1938526"/>
          </a:xfrm>
          <a:prstGeom prst="rect">
            <a:avLst/>
          </a:prstGeom>
        </p:spPr>
      </p:pic>
      <p:sp>
        <p:nvSpPr>
          <p:cNvPr id="14" name="TextBox 13"/>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2092322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3330409" cy="646331"/>
          </a:xfrm>
          <a:prstGeom prst="rect">
            <a:avLst/>
          </a:prstGeom>
          <a:noFill/>
        </p:spPr>
        <p:txBody>
          <a:bodyPr wrap="square" rtlCol="0">
            <a:spAutoFit/>
          </a:bodyPr>
          <a:lstStyle/>
          <a:p>
            <a:r>
              <a:rPr lang="en-US" sz="3600" b="1" dirty="0" smtClean="0"/>
              <a:t>Logical</a:t>
            </a:r>
            <a:endParaRPr lang="en-IN" sz="3600" b="1" dirty="0"/>
          </a:p>
        </p:txBody>
      </p:sp>
      <p:sp>
        <p:nvSpPr>
          <p:cNvPr id="8" name="TextBox 7"/>
          <p:cNvSpPr txBox="1"/>
          <p:nvPr/>
        </p:nvSpPr>
        <p:spPr>
          <a:xfrm>
            <a:off x="141625" y="1119345"/>
            <a:ext cx="11823827" cy="523220"/>
          </a:xfrm>
          <a:prstGeom prst="rect">
            <a:avLst/>
          </a:prstGeom>
          <a:noFill/>
        </p:spPr>
        <p:txBody>
          <a:bodyPr wrap="square" rtlCol="0">
            <a:spAutoFit/>
          </a:bodyPr>
          <a:lstStyle/>
          <a:p>
            <a:r>
              <a:rPr lang="en-IN" sz="2800" dirty="0" smtClean="0"/>
              <a:t>Used to make a combination of one or more simple conditions.</a:t>
            </a:r>
            <a:endParaRPr lang="en-IN" sz="2800" dirty="0"/>
          </a:p>
        </p:txBody>
      </p:sp>
      <p:sp>
        <p:nvSpPr>
          <p:cNvPr id="10" name="TextBox 9"/>
          <p:cNvSpPr txBox="1"/>
          <p:nvPr/>
        </p:nvSpPr>
        <p:spPr>
          <a:xfrm>
            <a:off x="141625" y="1610501"/>
            <a:ext cx="11823827" cy="523220"/>
          </a:xfrm>
          <a:prstGeom prst="rect">
            <a:avLst/>
          </a:prstGeom>
          <a:noFill/>
        </p:spPr>
        <p:txBody>
          <a:bodyPr wrap="square" rtlCol="0">
            <a:spAutoFit/>
          </a:bodyPr>
          <a:lstStyle/>
          <a:p>
            <a:r>
              <a:rPr lang="en-IN" sz="2800" dirty="0" smtClean="0"/>
              <a:t>Represented by: AND, OR, NOT	</a:t>
            </a:r>
            <a:endParaRPr lang="en-IN" sz="28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095" y="2749733"/>
            <a:ext cx="4186212" cy="2571058"/>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9151" y="3903456"/>
            <a:ext cx="1897224" cy="119654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094" y="2689025"/>
            <a:ext cx="5298423" cy="24921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9151" y="3948589"/>
            <a:ext cx="1664311" cy="1106276"/>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823" y="2698443"/>
            <a:ext cx="6530940" cy="2500292"/>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3455" y="3948589"/>
            <a:ext cx="1587915" cy="1033552"/>
          </a:xfrm>
          <a:prstGeom prst="rect">
            <a:avLst/>
          </a:prstGeom>
        </p:spPr>
      </p:pic>
      <p:sp>
        <p:nvSpPr>
          <p:cNvPr id="22" name="TextBox 2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5900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ircle(in)">
                                      <p:cBhvr>
                                        <p:cTn id="15" dur="2000"/>
                                        <p:tgtEl>
                                          <p:spTgt spid="19"/>
                                        </p:tgtEl>
                                      </p:cBhvr>
                                    </p:animEffect>
                                  </p:childTnLst>
                                </p:cTn>
                              </p:par>
                              <p:par>
                                <p:cTn id="16" presetID="6" presetClass="entr" presetSubtype="16"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ircle(in)">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2580239" cy="646331"/>
          </a:xfrm>
          <a:prstGeom prst="rect">
            <a:avLst/>
          </a:prstGeom>
          <a:noFill/>
        </p:spPr>
        <p:txBody>
          <a:bodyPr wrap="square" rtlCol="0">
            <a:spAutoFit/>
          </a:bodyPr>
          <a:lstStyle/>
          <a:p>
            <a:r>
              <a:rPr lang="en-US" sz="3600" b="1" dirty="0" smtClean="0"/>
              <a:t>Basics</a:t>
            </a:r>
            <a:endParaRPr lang="en-IN" sz="3600" b="1" dirty="0"/>
          </a:p>
        </p:txBody>
      </p:sp>
      <p:sp>
        <p:nvSpPr>
          <p:cNvPr id="3" name="TextBox 2"/>
          <p:cNvSpPr txBox="1"/>
          <p:nvPr/>
        </p:nvSpPr>
        <p:spPr>
          <a:xfrm>
            <a:off x="199176" y="1539367"/>
            <a:ext cx="1182382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compiler converts the python program into another code called </a:t>
            </a:r>
            <a:r>
              <a:rPr lang="en-US" sz="2400" b="1" dirty="0" smtClean="0"/>
              <a:t>Byte Code.</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dirty="0" smtClean="0"/>
              <a:t>Byte Code represents a fixed set off instructions that represents all operations like Arithmetic, Comparison, Memory-related etc. which runs on any operating system and hardware.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Any computer can execute only binary code which comprises 1’s / 0’s. To convert byte code to machine code, we use </a:t>
            </a:r>
            <a:r>
              <a:rPr lang="en-US" sz="2400" b="1" dirty="0" smtClean="0"/>
              <a:t>Python Virtual Machine (PVM)</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An interpreter translates the program source code line by line. JIT (Just In Time) compiler improve speed or execution of compiler program.</a:t>
            </a:r>
            <a:endParaRPr lang="en-IN" sz="2400" dirty="0"/>
          </a:p>
        </p:txBody>
      </p:sp>
      <p:sp>
        <p:nvSpPr>
          <p:cNvPr id="8" name="TextBox 7"/>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11621427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3" y="159429"/>
            <a:ext cx="5991315" cy="646331"/>
          </a:xfrm>
          <a:prstGeom prst="rect">
            <a:avLst/>
          </a:prstGeom>
          <a:noFill/>
        </p:spPr>
        <p:txBody>
          <a:bodyPr wrap="square" rtlCol="0">
            <a:spAutoFit/>
          </a:bodyPr>
          <a:lstStyle/>
          <a:p>
            <a:r>
              <a:rPr lang="en-US" sz="3600" b="1" dirty="0" smtClean="0"/>
              <a:t>Membership Operator</a:t>
            </a:r>
            <a:endParaRPr lang="en-IN" sz="3600" b="1" dirty="0"/>
          </a:p>
        </p:txBody>
      </p:sp>
      <p:sp>
        <p:nvSpPr>
          <p:cNvPr id="3" name="TextBox 2"/>
          <p:cNvSpPr txBox="1"/>
          <p:nvPr/>
        </p:nvSpPr>
        <p:spPr>
          <a:xfrm>
            <a:off x="199175" y="2627990"/>
            <a:ext cx="11823827" cy="1815882"/>
          </a:xfrm>
          <a:prstGeom prst="rect">
            <a:avLst/>
          </a:prstGeom>
          <a:noFill/>
        </p:spPr>
        <p:txBody>
          <a:bodyPr wrap="square" rtlCol="0">
            <a:spAutoFit/>
          </a:bodyPr>
          <a:lstStyle/>
          <a:p>
            <a:r>
              <a:rPr lang="en-IN" sz="2800" dirty="0" err="1" smtClean="0"/>
              <a:t>Eg</a:t>
            </a:r>
            <a:r>
              <a:rPr lang="en-IN" sz="2800" dirty="0" smtClean="0"/>
              <a:t>,</a:t>
            </a:r>
          </a:p>
          <a:p>
            <a:r>
              <a:rPr lang="en-IN" sz="2800" dirty="0"/>
              <a:t>	</a:t>
            </a:r>
            <a:r>
              <a:rPr lang="en-IN" sz="2800" dirty="0" smtClean="0"/>
              <a:t>	list_1 = [10,20,30,40, “python”, “hello”]</a:t>
            </a:r>
          </a:p>
          <a:p>
            <a:r>
              <a:rPr lang="en-IN" sz="2800" dirty="0"/>
              <a:t>	</a:t>
            </a:r>
            <a:r>
              <a:rPr lang="en-IN" sz="2800" dirty="0" smtClean="0"/>
              <a:t>	element = 20</a:t>
            </a:r>
          </a:p>
          <a:p>
            <a:r>
              <a:rPr lang="en-IN" sz="2800" dirty="0"/>
              <a:t>	</a:t>
            </a:r>
            <a:r>
              <a:rPr lang="en-IN" sz="2800" dirty="0" smtClean="0"/>
              <a:t>	print(element in list_1)				Output : True</a:t>
            </a:r>
            <a:endParaRPr lang="en-IN" sz="2800" dirty="0"/>
          </a:p>
        </p:txBody>
      </p:sp>
      <p:sp>
        <p:nvSpPr>
          <p:cNvPr id="8" name="TextBox 7"/>
          <p:cNvSpPr txBox="1"/>
          <p:nvPr/>
        </p:nvSpPr>
        <p:spPr>
          <a:xfrm>
            <a:off x="141625" y="1119344"/>
            <a:ext cx="11823827" cy="523220"/>
          </a:xfrm>
          <a:prstGeom prst="rect">
            <a:avLst/>
          </a:prstGeom>
          <a:noFill/>
        </p:spPr>
        <p:txBody>
          <a:bodyPr wrap="square" rtlCol="0">
            <a:spAutoFit/>
          </a:bodyPr>
          <a:lstStyle/>
          <a:p>
            <a:r>
              <a:rPr lang="en-IN" sz="2800" dirty="0" smtClean="0"/>
              <a:t>This is used to check if element is present in the group.</a:t>
            </a:r>
            <a:endParaRPr lang="en-IN" sz="2800" dirty="0"/>
          </a:p>
        </p:txBody>
      </p:sp>
      <p:sp>
        <p:nvSpPr>
          <p:cNvPr id="10" name="TextBox 9"/>
          <p:cNvSpPr txBox="1"/>
          <p:nvPr/>
        </p:nvSpPr>
        <p:spPr>
          <a:xfrm>
            <a:off x="141625" y="1737058"/>
            <a:ext cx="11823827" cy="523220"/>
          </a:xfrm>
          <a:prstGeom prst="rect">
            <a:avLst/>
          </a:prstGeom>
          <a:noFill/>
        </p:spPr>
        <p:txBody>
          <a:bodyPr wrap="square" rtlCol="0">
            <a:spAutoFit/>
          </a:bodyPr>
          <a:lstStyle/>
          <a:p>
            <a:r>
              <a:rPr lang="en-IN" sz="2800" dirty="0" smtClean="0"/>
              <a:t>Represented by </a:t>
            </a:r>
            <a:r>
              <a:rPr lang="en-IN" sz="2800" b="1" dirty="0" smtClean="0">
                <a:solidFill>
                  <a:schemeClr val="accent6">
                    <a:lumMod val="75000"/>
                  </a:schemeClr>
                </a:solidFill>
              </a:rPr>
              <a:t>“ in ” </a:t>
            </a:r>
            <a:r>
              <a:rPr lang="en-IN" sz="2800" dirty="0" smtClean="0"/>
              <a:t>or  </a:t>
            </a:r>
            <a:r>
              <a:rPr lang="en-IN" sz="2800" b="1" dirty="0" smtClean="0">
                <a:solidFill>
                  <a:schemeClr val="accent6">
                    <a:lumMod val="75000"/>
                  </a:schemeClr>
                </a:solidFill>
              </a:rPr>
              <a:t>“not in”</a:t>
            </a:r>
            <a:endParaRPr lang="en-IN" sz="2800" b="1" dirty="0">
              <a:solidFill>
                <a:schemeClr val="accent6">
                  <a:lumMod val="75000"/>
                </a:schemeClr>
              </a:solidFill>
            </a:endParaRPr>
          </a:p>
        </p:txBody>
      </p:sp>
      <p:sp>
        <p:nvSpPr>
          <p:cNvPr id="12" name="TextBox 11"/>
          <p:cNvSpPr txBox="1"/>
          <p:nvPr/>
        </p:nvSpPr>
        <p:spPr>
          <a:xfrm>
            <a:off x="199173" y="4443872"/>
            <a:ext cx="11823827" cy="1815882"/>
          </a:xfrm>
          <a:prstGeom prst="rect">
            <a:avLst/>
          </a:prstGeom>
          <a:noFill/>
        </p:spPr>
        <p:txBody>
          <a:bodyPr wrap="square" rtlCol="0">
            <a:spAutoFit/>
          </a:bodyPr>
          <a:lstStyle/>
          <a:p>
            <a:r>
              <a:rPr lang="en-IN" sz="2800" dirty="0" err="1" smtClean="0"/>
              <a:t>Eg</a:t>
            </a:r>
            <a:r>
              <a:rPr lang="en-IN" sz="2800" dirty="0" smtClean="0"/>
              <a:t>,</a:t>
            </a:r>
          </a:p>
          <a:p>
            <a:r>
              <a:rPr lang="en-IN" sz="2800" dirty="0"/>
              <a:t>	</a:t>
            </a:r>
            <a:r>
              <a:rPr lang="en-IN" sz="2800" dirty="0" smtClean="0"/>
              <a:t>	list_1 = [10,20,30,40, “python”, “hello”]</a:t>
            </a:r>
          </a:p>
          <a:p>
            <a:r>
              <a:rPr lang="en-IN" sz="2800" dirty="0"/>
              <a:t>	</a:t>
            </a:r>
            <a:r>
              <a:rPr lang="en-IN" sz="2800" dirty="0" smtClean="0"/>
              <a:t>	element = “hell”</a:t>
            </a:r>
          </a:p>
          <a:p>
            <a:r>
              <a:rPr lang="en-IN" sz="2800" dirty="0"/>
              <a:t>	</a:t>
            </a:r>
            <a:r>
              <a:rPr lang="en-IN" sz="2800" dirty="0" smtClean="0"/>
              <a:t>	print(element in list_1)				Output : False</a:t>
            </a:r>
            <a:endParaRPr lang="en-IN" sz="2800" dirty="0"/>
          </a:p>
        </p:txBody>
      </p:sp>
      <p:sp>
        <p:nvSpPr>
          <p:cNvPr id="13" name="TextBox 12"/>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2219027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3" y="159429"/>
            <a:ext cx="5991315" cy="646331"/>
          </a:xfrm>
          <a:prstGeom prst="rect">
            <a:avLst/>
          </a:prstGeom>
          <a:noFill/>
        </p:spPr>
        <p:txBody>
          <a:bodyPr wrap="square" rtlCol="0">
            <a:spAutoFit/>
          </a:bodyPr>
          <a:lstStyle/>
          <a:p>
            <a:r>
              <a:rPr lang="en-US" sz="3600" b="1" dirty="0" smtClean="0"/>
              <a:t>Identity Operator</a:t>
            </a:r>
            <a:endParaRPr lang="en-IN" sz="3600" b="1" dirty="0"/>
          </a:p>
        </p:txBody>
      </p:sp>
      <p:sp>
        <p:nvSpPr>
          <p:cNvPr id="8" name="TextBox 7"/>
          <p:cNvSpPr txBox="1"/>
          <p:nvPr/>
        </p:nvSpPr>
        <p:spPr>
          <a:xfrm>
            <a:off x="103379" y="866795"/>
            <a:ext cx="11919624" cy="2677656"/>
          </a:xfrm>
          <a:prstGeom prst="rect">
            <a:avLst/>
          </a:prstGeom>
          <a:noFill/>
        </p:spPr>
        <p:txBody>
          <a:bodyPr wrap="square" rtlCol="0">
            <a:spAutoFit/>
          </a:bodyPr>
          <a:lstStyle/>
          <a:p>
            <a:pPr lvl="0" eaLnBrk="0" fontAlgn="base" hangingPunct="0">
              <a:spcBef>
                <a:spcPct val="0"/>
              </a:spcBef>
              <a:spcAft>
                <a:spcPct val="0"/>
              </a:spcAft>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is</a:t>
            </a:r>
            <a:r>
              <a:rPr lang="en-US" sz="2800" dirty="0">
                <a:latin typeface="Times New Roman" panose="02020603050405020304" pitchFamily="18" charset="0"/>
                <a:cs typeface="Times New Roman" panose="02020603050405020304" pitchFamily="18" charset="0"/>
              </a:rPr>
              <a:t> and </a:t>
            </a:r>
            <a:r>
              <a:rPr lang="en-US" sz="2800" b="1" dirty="0">
                <a:solidFill>
                  <a:schemeClr val="accent6">
                    <a:lumMod val="75000"/>
                  </a:schemeClr>
                </a:solidFill>
                <a:latin typeface="Times New Roman" panose="02020603050405020304" pitchFamily="18" charset="0"/>
                <a:cs typeface="Times New Roman" panose="02020603050405020304" pitchFamily="18" charset="0"/>
              </a:rPr>
              <a:t>is not</a:t>
            </a:r>
            <a:r>
              <a:rPr lang="en-US" sz="2800" dirty="0">
                <a:latin typeface="Times New Roman" panose="02020603050405020304" pitchFamily="18" charset="0"/>
                <a:cs typeface="Times New Roman" panose="02020603050405020304" pitchFamily="18" charset="0"/>
              </a:rPr>
              <a:t> are the identity operators in Python. They are used to check if two values (or variables) are located on the same part of the memory. Two variables that are equal does not imply that they are identical.</a:t>
            </a:r>
          </a:p>
          <a:p>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(is)</a:t>
            </a:r>
          </a:p>
          <a:p>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78230928"/>
              </p:ext>
            </p:extLst>
          </p:nvPr>
        </p:nvGraphicFramePr>
        <p:xfrm>
          <a:off x="304800" y="2610682"/>
          <a:ext cx="6348549" cy="3762957"/>
        </p:xfrm>
        <a:graphic>
          <a:graphicData uri="http://schemas.openxmlformats.org/drawingml/2006/table">
            <a:tbl>
              <a:tblPr/>
              <a:tblGrid>
                <a:gridCol w="2116183"/>
                <a:gridCol w="2116183"/>
                <a:gridCol w="2116183"/>
              </a:tblGrid>
              <a:tr h="1825441">
                <a:tc>
                  <a:txBody>
                    <a:bodyPr/>
                    <a:lstStyle/>
                    <a:p>
                      <a:r>
                        <a:rPr lang="en-US" dirty="0">
                          <a:effectLst/>
                        </a:rPr>
                        <a:t>is</a:t>
                      </a:r>
                    </a:p>
                  </a:txBody>
                  <a:tcPr marL="228600" marR="228600" marT="114300" marB="114300" anchor="ctr">
                    <a:lnL>
                      <a:noFill/>
                    </a:lnL>
                    <a:lnR>
                      <a:noFill/>
                    </a:lnR>
                    <a:lnT>
                      <a:noFill/>
                    </a:lnT>
                    <a:lnB>
                      <a:noFill/>
                    </a:lnB>
                    <a:solidFill>
                      <a:srgbClr val="F8FAFF"/>
                    </a:solidFill>
                  </a:tcPr>
                </a:tc>
                <a:tc>
                  <a:txBody>
                    <a:bodyPr/>
                    <a:lstStyle/>
                    <a:p>
                      <a:r>
                        <a:rPr lang="en-US" dirty="0">
                          <a:effectLst/>
                        </a:rPr>
                        <a:t>True if the operands are identical </a:t>
                      </a:r>
                      <a:r>
                        <a:rPr lang="en-US" dirty="0" smtClean="0">
                          <a:effectLst/>
                        </a:rPr>
                        <a:t>refer </a:t>
                      </a:r>
                      <a:r>
                        <a:rPr lang="en-US" dirty="0">
                          <a:effectLst/>
                        </a:rPr>
                        <a:t>to the same object)</a:t>
                      </a:r>
                    </a:p>
                  </a:txBody>
                  <a:tcPr marL="228600" marR="228600" marT="114300" marB="114300" anchor="ctr">
                    <a:lnL>
                      <a:noFill/>
                    </a:lnL>
                    <a:lnR>
                      <a:noFill/>
                    </a:lnR>
                    <a:lnT>
                      <a:noFill/>
                    </a:lnT>
                    <a:lnB>
                      <a:noFill/>
                    </a:lnB>
                    <a:solidFill>
                      <a:srgbClr val="F8FAFF"/>
                    </a:solidFill>
                  </a:tcPr>
                </a:tc>
                <a:tc>
                  <a:txBody>
                    <a:bodyPr/>
                    <a:lstStyle/>
                    <a:p>
                      <a:endParaRPr lang="en-US" dirty="0">
                        <a:effectLst/>
                      </a:endParaRPr>
                    </a:p>
                  </a:txBody>
                  <a:tcPr marL="228600" marR="228600" marT="114300" marB="114300" anchor="ctr">
                    <a:lnL>
                      <a:noFill/>
                    </a:lnL>
                    <a:lnR>
                      <a:noFill/>
                    </a:lnR>
                    <a:lnT>
                      <a:noFill/>
                    </a:lnT>
                    <a:lnB>
                      <a:noFill/>
                    </a:lnB>
                    <a:solidFill>
                      <a:srgbClr val="F8FAFF"/>
                    </a:solidFill>
                  </a:tcPr>
                </a:tc>
              </a:tr>
              <a:tr h="1937516">
                <a:tc>
                  <a:txBody>
                    <a:bodyPr/>
                    <a:lstStyle/>
                    <a:p>
                      <a:r>
                        <a:rPr lang="en-US" dirty="0">
                          <a:effectLst/>
                        </a:rPr>
                        <a:t>is not</a:t>
                      </a:r>
                    </a:p>
                  </a:txBody>
                  <a:tcPr marL="228600" marR="228600" marT="114300" marB="114300" anchor="ctr">
                    <a:lnL>
                      <a:noFill/>
                    </a:lnL>
                    <a:lnR>
                      <a:noFill/>
                    </a:lnR>
                    <a:lnT>
                      <a:noFill/>
                    </a:lnT>
                    <a:lnB>
                      <a:noFill/>
                    </a:lnB>
                    <a:solidFill>
                      <a:srgbClr val="F8FAFF"/>
                    </a:solidFill>
                  </a:tcPr>
                </a:tc>
                <a:tc>
                  <a:txBody>
                    <a:bodyPr/>
                    <a:lstStyle/>
                    <a:p>
                      <a:r>
                        <a:rPr lang="en-US" dirty="0">
                          <a:effectLst/>
                        </a:rPr>
                        <a:t>True if the operands are not identical (do not refer to the same object)</a:t>
                      </a:r>
                    </a:p>
                  </a:txBody>
                  <a:tcPr marL="228600" marR="228600" marT="114300" marB="114300" anchor="ctr">
                    <a:lnL>
                      <a:noFill/>
                    </a:lnL>
                    <a:lnR>
                      <a:noFill/>
                    </a:lnR>
                    <a:lnT>
                      <a:noFill/>
                    </a:lnT>
                    <a:lnB>
                      <a:noFill/>
                    </a:lnB>
                    <a:solidFill>
                      <a:srgbClr val="F8FAFF"/>
                    </a:solidFill>
                  </a:tcPr>
                </a:tc>
                <a:tc>
                  <a:txBody>
                    <a:bodyPr/>
                    <a:lstStyle/>
                    <a:p>
                      <a:endParaRPr lang="en-US" dirty="0">
                        <a:effectLst/>
                      </a:endParaRPr>
                    </a:p>
                  </a:txBody>
                  <a:tcPr marL="228600" marR="228600" marT="114300" marB="114300" anchor="ctr">
                    <a:lnL>
                      <a:noFill/>
                    </a:lnL>
                    <a:lnR>
                      <a:noFill/>
                    </a:lnR>
                    <a:lnT>
                      <a:noFill/>
                    </a:lnT>
                    <a:lnB>
                      <a:noFill/>
                    </a:lnB>
                    <a:solidFill>
                      <a:srgbClr val="F8FAFF"/>
                    </a:solidFill>
                  </a:tcPr>
                </a:tc>
              </a:tr>
            </a:tbl>
          </a:graphicData>
        </a:graphic>
      </p:graphicFrame>
      <p:sp>
        <p:nvSpPr>
          <p:cNvPr id="12" name="Rectangle 11"/>
          <p:cNvSpPr/>
          <p:nvPr/>
        </p:nvSpPr>
        <p:spPr>
          <a:xfrm>
            <a:off x="6792685" y="2453928"/>
            <a:ext cx="5050971" cy="4247317"/>
          </a:xfrm>
          <a:prstGeom prst="rect">
            <a:avLst/>
          </a:prstGeom>
        </p:spPr>
        <p:txBody>
          <a:bodyPr wrap="square">
            <a:spAutoFit/>
          </a:bodyPr>
          <a:lstStyle/>
          <a:p>
            <a:r>
              <a:rPr lang="en-US" dirty="0"/>
              <a:t>x1 = </a:t>
            </a:r>
            <a:r>
              <a:rPr lang="en-US" dirty="0" smtClean="0"/>
              <a:t>15</a:t>
            </a:r>
            <a:endParaRPr lang="en-US" dirty="0"/>
          </a:p>
          <a:p>
            <a:r>
              <a:rPr lang="en-US" dirty="0"/>
              <a:t>y1 = </a:t>
            </a:r>
            <a:r>
              <a:rPr lang="en-US" dirty="0" smtClean="0"/>
              <a:t>15</a:t>
            </a:r>
            <a:endParaRPr lang="en-US" dirty="0"/>
          </a:p>
          <a:p>
            <a:r>
              <a:rPr lang="en-US" dirty="0"/>
              <a:t>x2 = 'Hello'</a:t>
            </a:r>
          </a:p>
          <a:p>
            <a:r>
              <a:rPr lang="en-US" dirty="0"/>
              <a:t>y2 = 'Hello'</a:t>
            </a:r>
          </a:p>
          <a:p>
            <a:r>
              <a:rPr lang="en-US" dirty="0"/>
              <a:t>x3 = [1,2,3]</a:t>
            </a:r>
          </a:p>
          <a:p>
            <a:r>
              <a:rPr lang="en-US" dirty="0"/>
              <a:t>y3 = [1,2,3]</a:t>
            </a:r>
          </a:p>
          <a:p>
            <a:endParaRPr lang="en-US" dirty="0"/>
          </a:p>
          <a:p>
            <a:r>
              <a:rPr lang="en-US" dirty="0"/>
              <a:t># Output: </a:t>
            </a:r>
            <a:r>
              <a:rPr lang="en-US" dirty="0" smtClean="0"/>
              <a:t>False		</a:t>
            </a:r>
            <a:endParaRPr lang="en-US" dirty="0"/>
          </a:p>
          <a:p>
            <a:r>
              <a:rPr lang="en-US" dirty="0"/>
              <a:t>print(x1 is not y1)</a:t>
            </a:r>
          </a:p>
          <a:p>
            <a:endParaRPr lang="en-US" dirty="0"/>
          </a:p>
          <a:p>
            <a:r>
              <a:rPr lang="en-US" dirty="0"/>
              <a:t># Output: </a:t>
            </a:r>
            <a:r>
              <a:rPr lang="en-US" dirty="0" smtClean="0"/>
              <a:t>True		O/P-</a:t>
            </a:r>
            <a:endParaRPr lang="en-US" dirty="0"/>
          </a:p>
          <a:p>
            <a:r>
              <a:rPr lang="en-US" dirty="0"/>
              <a:t>print(x2 is y2)</a:t>
            </a:r>
          </a:p>
          <a:p>
            <a:endParaRPr lang="en-US" dirty="0"/>
          </a:p>
          <a:p>
            <a:r>
              <a:rPr lang="en-US" dirty="0"/>
              <a:t># Output: False</a:t>
            </a:r>
          </a:p>
          <a:p>
            <a:r>
              <a:rPr lang="en-US" dirty="0"/>
              <a:t>print(x3 is y3)</a:t>
            </a:r>
          </a:p>
        </p:txBody>
      </p:sp>
      <p:sp>
        <p:nvSpPr>
          <p:cNvPr id="17" name="Rectangle 16"/>
          <p:cNvSpPr/>
          <p:nvPr/>
        </p:nvSpPr>
        <p:spPr>
          <a:xfrm>
            <a:off x="10232572" y="4935471"/>
            <a:ext cx="1140822" cy="923330"/>
          </a:xfrm>
          <a:prstGeom prst="rect">
            <a:avLst/>
          </a:prstGeom>
        </p:spPr>
        <p:txBody>
          <a:bodyPr wrap="square">
            <a:spAutoFit/>
          </a:bodyPr>
          <a:lstStyle/>
          <a:p>
            <a:r>
              <a:rPr lang="en-US" dirty="0"/>
              <a:t>False</a:t>
            </a:r>
          </a:p>
          <a:p>
            <a:r>
              <a:rPr lang="en-US" dirty="0"/>
              <a:t>True</a:t>
            </a:r>
          </a:p>
          <a:p>
            <a:r>
              <a:rPr lang="en-US" dirty="0"/>
              <a:t>False</a:t>
            </a:r>
          </a:p>
        </p:txBody>
      </p:sp>
    </p:spTree>
    <p:extLst>
      <p:ext uri="{BB962C8B-B14F-4D97-AF65-F5344CB8AC3E}">
        <p14:creationId xmlns:p14="http://schemas.microsoft.com/office/powerpoint/2010/main" val="2082491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165689"/>
            <a:ext cx="11599817" cy="2246769"/>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x1 and y1 are integers of the same values, so they are equal as well as identical. Same is the case with x2 and y2 (strings).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But x3 and y3 are lists. They are equal but not identical. It is because the interpreter locates them separately in memory although they are equal.</a:t>
            </a:r>
          </a:p>
        </p:txBody>
      </p:sp>
    </p:spTree>
    <p:extLst>
      <p:ext uri="{BB962C8B-B14F-4D97-AF65-F5344CB8AC3E}">
        <p14:creationId xmlns:p14="http://schemas.microsoft.com/office/powerpoint/2010/main" val="1775175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053" y="1137698"/>
            <a:ext cx="11077302" cy="1538883"/>
          </a:xfrm>
          <a:prstGeom prst="rect">
            <a:avLst/>
          </a:prstGeom>
        </p:spPr>
        <p:txBody>
          <a:bodyPr wrap="square">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 represents the memory location of the object.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 can be used to compare memory locations of 2 </a:t>
            </a:r>
            <a:r>
              <a:rPr lang="en-IN" sz="2400" dirty="0" smtClean="0">
                <a:latin typeface="Times New Roman" panose="02020603050405020304" pitchFamily="18" charset="0"/>
                <a:cs typeface="Times New Roman" panose="02020603050405020304" pitchFamily="18" charset="0"/>
              </a:rPr>
              <a:t>objects</a:t>
            </a:r>
          </a:p>
          <a:p>
            <a:pPr algn="ctr"/>
            <a:r>
              <a:rPr lang="en-IN" sz="2800" b="1" dirty="0">
                <a:solidFill>
                  <a:schemeClr val="accent6">
                    <a:lumMod val="75000"/>
                  </a:schemeClr>
                </a:solidFill>
                <a:latin typeface="Times New Roman" panose="02020603050405020304" pitchFamily="18" charset="0"/>
                <a:cs typeface="Times New Roman" panose="02020603050405020304" pitchFamily="18" charset="0"/>
              </a:rPr>
              <a:t>Represented by “ id()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007" y="2806293"/>
            <a:ext cx="4801016" cy="34369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8838" y="3154172"/>
            <a:ext cx="3856055" cy="77730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2049" y="4959954"/>
            <a:ext cx="3977985" cy="876376"/>
          </a:xfrm>
          <a:prstGeom prst="rect">
            <a:avLst/>
          </a:prstGeom>
        </p:spPr>
      </p:pic>
      <p:sp>
        <p:nvSpPr>
          <p:cNvPr id="7" name="Rectangle 6"/>
          <p:cNvSpPr/>
          <p:nvPr/>
        </p:nvSpPr>
        <p:spPr>
          <a:xfrm>
            <a:off x="839619" y="262261"/>
            <a:ext cx="2957318" cy="646331"/>
          </a:xfrm>
          <a:prstGeom prst="rect">
            <a:avLst/>
          </a:prstGeom>
        </p:spPr>
        <p:txBody>
          <a:bodyPr wrap="square">
            <a:spAutoFit/>
          </a:bodyPr>
          <a:lstStyle/>
          <a:p>
            <a:r>
              <a:rPr lang="en-US" sz="3600" b="1" dirty="0">
                <a:solidFill>
                  <a:srgbClr val="000000"/>
                </a:solidFill>
                <a:latin typeface="Segoe UI" panose="020B0502040204020203" pitchFamily="34" charset="0"/>
              </a:rPr>
              <a:t>id() Function</a:t>
            </a:r>
            <a:endParaRPr lang="en-US" sz="36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76952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6" y="159429"/>
            <a:ext cx="10974793" cy="646331"/>
          </a:xfrm>
          <a:prstGeom prst="rect">
            <a:avLst/>
          </a:prstGeom>
          <a:noFill/>
        </p:spPr>
        <p:txBody>
          <a:bodyPr wrap="square" rtlCol="0">
            <a:spAutoFit/>
          </a:bodyPr>
          <a:lstStyle/>
          <a:p>
            <a:r>
              <a:rPr lang="en-US" sz="3600" b="1" dirty="0" smtClean="0"/>
              <a:t>Operator Precedence / Priority Level</a:t>
            </a:r>
            <a:endParaRPr lang="en-IN" sz="3600" b="1" dirty="0"/>
          </a:p>
        </p:txBody>
      </p:sp>
      <p:sp>
        <p:nvSpPr>
          <p:cNvPr id="3" name="TextBox 2"/>
          <p:cNvSpPr txBox="1"/>
          <p:nvPr/>
        </p:nvSpPr>
        <p:spPr>
          <a:xfrm>
            <a:off x="43583" y="802038"/>
            <a:ext cx="6576185" cy="5632311"/>
          </a:xfrm>
          <a:prstGeom prst="rect">
            <a:avLst/>
          </a:prstGeom>
          <a:noFill/>
        </p:spPr>
        <p:txBody>
          <a:bodyPr wrap="square" rtlCol="0">
            <a:spAutoFit/>
          </a:bodyPr>
          <a:lstStyle/>
          <a:p>
            <a:r>
              <a:rPr lang="en-IN" sz="2400" dirty="0" smtClean="0"/>
              <a:t>Parenthesis</a:t>
            </a:r>
          </a:p>
          <a:p>
            <a:r>
              <a:rPr lang="en-IN" sz="2400" dirty="0" smtClean="0"/>
              <a:t>Exponential</a:t>
            </a:r>
          </a:p>
          <a:p>
            <a:r>
              <a:rPr lang="en-IN" sz="2400" dirty="0" smtClean="0"/>
              <a:t>Unary minus, bitwise compliment</a:t>
            </a:r>
          </a:p>
          <a:p>
            <a:r>
              <a:rPr lang="en-IN" sz="2400" dirty="0" smtClean="0"/>
              <a:t>Division, multiplication, floor division</a:t>
            </a:r>
          </a:p>
          <a:p>
            <a:r>
              <a:rPr lang="en-IN" sz="2400" dirty="0" smtClean="0"/>
              <a:t>Modulus</a:t>
            </a:r>
          </a:p>
          <a:p>
            <a:r>
              <a:rPr lang="en-IN" sz="2400" dirty="0" smtClean="0"/>
              <a:t>Addition, subtraction</a:t>
            </a:r>
          </a:p>
          <a:p>
            <a:r>
              <a:rPr lang="en-IN" sz="2400" dirty="0" smtClean="0"/>
              <a:t>Bitwise left shift, </a:t>
            </a:r>
            <a:r>
              <a:rPr lang="en-IN" sz="2400" dirty="0"/>
              <a:t>Bitwise </a:t>
            </a:r>
            <a:r>
              <a:rPr lang="en-IN" sz="2400" dirty="0" smtClean="0"/>
              <a:t>right shift</a:t>
            </a:r>
          </a:p>
          <a:p>
            <a:r>
              <a:rPr lang="en-IN" sz="2400" dirty="0" smtClean="0"/>
              <a:t>Bitwise AND</a:t>
            </a:r>
          </a:p>
          <a:p>
            <a:r>
              <a:rPr lang="en-IN" sz="2400" dirty="0"/>
              <a:t>Bitwise </a:t>
            </a:r>
            <a:r>
              <a:rPr lang="en-IN" sz="2400" dirty="0" smtClean="0"/>
              <a:t>XOR</a:t>
            </a:r>
          </a:p>
          <a:p>
            <a:r>
              <a:rPr lang="en-IN" sz="2400" dirty="0"/>
              <a:t>Bitwise </a:t>
            </a:r>
            <a:r>
              <a:rPr lang="en-IN" sz="2400" dirty="0" smtClean="0"/>
              <a:t>OR</a:t>
            </a:r>
          </a:p>
          <a:p>
            <a:r>
              <a:rPr lang="en-IN" sz="2400" dirty="0" smtClean="0"/>
              <a:t>Relational</a:t>
            </a:r>
          </a:p>
          <a:p>
            <a:r>
              <a:rPr lang="en-IN" sz="2400" dirty="0" smtClean="0"/>
              <a:t>Assignment</a:t>
            </a:r>
          </a:p>
          <a:p>
            <a:r>
              <a:rPr lang="en-IN" sz="2400" dirty="0" smtClean="0"/>
              <a:t>Identity</a:t>
            </a:r>
          </a:p>
          <a:p>
            <a:r>
              <a:rPr lang="en-IN" sz="2400" dirty="0" smtClean="0"/>
              <a:t>Membership</a:t>
            </a:r>
          </a:p>
          <a:p>
            <a:r>
              <a:rPr lang="en-IN" sz="2400" dirty="0" smtClean="0"/>
              <a:t>Logical NOT, OR, AND</a:t>
            </a:r>
            <a:endParaRPr lang="en-IN" sz="2400" dirty="0"/>
          </a:p>
        </p:txBody>
      </p:sp>
      <p:sp>
        <p:nvSpPr>
          <p:cNvPr id="10" name="TextBox 9"/>
          <p:cNvSpPr txBox="1"/>
          <p:nvPr/>
        </p:nvSpPr>
        <p:spPr>
          <a:xfrm>
            <a:off x="6241829" y="792456"/>
            <a:ext cx="3350041" cy="5632311"/>
          </a:xfrm>
          <a:prstGeom prst="rect">
            <a:avLst/>
          </a:prstGeom>
          <a:noFill/>
        </p:spPr>
        <p:txBody>
          <a:bodyPr wrap="square" rtlCol="0">
            <a:spAutoFit/>
          </a:bodyPr>
          <a:lstStyle/>
          <a:p>
            <a:r>
              <a:rPr lang="en-IN" sz="2400" dirty="0" smtClean="0"/>
              <a:t>[], {}, ()</a:t>
            </a:r>
          </a:p>
          <a:p>
            <a:r>
              <a:rPr lang="en-IN" sz="2400" dirty="0" smtClean="0"/>
              <a:t>**</a:t>
            </a:r>
          </a:p>
          <a:p>
            <a:r>
              <a:rPr lang="en-IN" sz="2400" dirty="0" smtClean="0"/>
              <a:t>(-), ~</a:t>
            </a:r>
          </a:p>
          <a:p>
            <a:r>
              <a:rPr lang="en-IN" sz="2400" dirty="0" smtClean="0"/>
              <a:t>/, *, //</a:t>
            </a:r>
          </a:p>
          <a:p>
            <a:r>
              <a:rPr lang="en-IN" sz="2400" dirty="0" smtClean="0"/>
              <a:t>%</a:t>
            </a:r>
          </a:p>
          <a:p>
            <a:r>
              <a:rPr lang="en-IN" sz="2400" dirty="0" smtClean="0"/>
              <a:t>+, -</a:t>
            </a:r>
          </a:p>
          <a:p>
            <a:r>
              <a:rPr lang="en-IN" sz="2400" dirty="0" smtClean="0"/>
              <a:t>&lt;&lt;, &gt;&gt;</a:t>
            </a:r>
          </a:p>
          <a:p>
            <a:r>
              <a:rPr lang="en-IN" sz="2400" dirty="0" smtClean="0"/>
              <a:t>&amp;</a:t>
            </a:r>
          </a:p>
          <a:p>
            <a:r>
              <a:rPr lang="en-IN" sz="2400" dirty="0" smtClean="0"/>
              <a:t>^</a:t>
            </a:r>
          </a:p>
          <a:p>
            <a:r>
              <a:rPr lang="en-IN" sz="2400" dirty="0" smtClean="0"/>
              <a:t>|</a:t>
            </a:r>
          </a:p>
          <a:p>
            <a:r>
              <a:rPr lang="en-IN" sz="2400" dirty="0" smtClean="0"/>
              <a:t>&lt;, &lt;=, &gt;, &gt;=, ==, !=</a:t>
            </a:r>
          </a:p>
          <a:p>
            <a:r>
              <a:rPr lang="en-IN" sz="2400" dirty="0" smtClean="0"/>
              <a:t>=</a:t>
            </a:r>
          </a:p>
          <a:p>
            <a:r>
              <a:rPr lang="en-IN" sz="2400" dirty="0" smtClean="0"/>
              <a:t>is, is not</a:t>
            </a:r>
          </a:p>
          <a:p>
            <a:r>
              <a:rPr lang="en-IN" sz="2400" dirty="0" smtClean="0"/>
              <a:t>in, not in</a:t>
            </a:r>
          </a:p>
          <a:p>
            <a:r>
              <a:rPr lang="en-IN" sz="2400" dirty="0" smtClean="0"/>
              <a:t>Not, or, and</a:t>
            </a:r>
            <a:endParaRPr lang="en-IN" sz="2400" dirty="0"/>
          </a:p>
        </p:txBody>
      </p:sp>
      <p:sp>
        <p:nvSpPr>
          <p:cNvPr id="12" name="TextBox 11"/>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Tree>
    <p:extLst>
      <p:ext uri="{BB962C8B-B14F-4D97-AF65-F5344CB8AC3E}">
        <p14:creationId xmlns:p14="http://schemas.microsoft.com/office/powerpoint/2010/main" val="405346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Basics</a:t>
            </a:r>
            <a:endParaRPr lang="en-IN" sz="3600" b="1" dirty="0"/>
          </a:p>
        </p:txBody>
      </p:sp>
      <p:sp>
        <p:nvSpPr>
          <p:cNvPr id="8" name="TextBox 7"/>
          <p:cNvSpPr txBox="1"/>
          <p:nvPr/>
        </p:nvSpPr>
        <p:spPr>
          <a:xfrm>
            <a:off x="184087" y="1829358"/>
            <a:ext cx="11823827" cy="1938992"/>
          </a:xfrm>
          <a:prstGeom prst="rect">
            <a:avLst/>
          </a:prstGeom>
          <a:noFill/>
        </p:spPr>
        <p:txBody>
          <a:bodyPr wrap="square" rtlCol="0">
            <a:spAutoFit/>
          </a:bodyPr>
          <a:lstStyle/>
          <a:p>
            <a:r>
              <a:rPr lang="en-US" sz="2400" dirty="0" smtClean="0"/>
              <a:t>Single(‘’), Double(“”) quotes are used for single lines.</a:t>
            </a:r>
          </a:p>
          <a:p>
            <a:endParaRPr lang="en-US" sz="2400" dirty="0"/>
          </a:p>
          <a:p>
            <a:r>
              <a:rPr lang="en-US" sz="2400" dirty="0" smtClean="0"/>
              <a:t>Tripe single(‘‘‘’’’), double (“““”””) quotes are used for multiple lines display and comments.</a:t>
            </a:r>
          </a:p>
          <a:p>
            <a:endParaRPr lang="en-US" sz="2400" dirty="0"/>
          </a:p>
          <a:p>
            <a:r>
              <a:rPr lang="en-US" sz="2400" dirty="0" smtClean="0"/>
              <a:t># (pound) sign is used for single line comment.</a:t>
            </a:r>
          </a:p>
        </p:txBody>
      </p:sp>
    </p:spTree>
    <p:extLst>
      <p:ext uri="{BB962C8B-B14F-4D97-AF65-F5344CB8AC3E}">
        <p14:creationId xmlns:p14="http://schemas.microsoft.com/office/powerpoint/2010/main" val="255854605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Basics</a:t>
            </a:r>
            <a:endParaRPr lang="en-IN" sz="3600"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803" y="1233842"/>
            <a:ext cx="4709964" cy="4766032"/>
          </a:xfrm>
          <a:prstGeom prst="rect">
            <a:avLst/>
          </a:prstGeom>
        </p:spPr>
      </p:pic>
    </p:spTree>
    <p:extLst>
      <p:ext uri="{BB962C8B-B14F-4D97-AF65-F5344CB8AC3E}">
        <p14:creationId xmlns:p14="http://schemas.microsoft.com/office/powerpoint/2010/main" val="140339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Basics</a:t>
            </a:r>
            <a:endParaRPr lang="en-IN" sz="3600" b="1" dirty="0"/>
          </a:p>
        </p:txBody>
      </p:sp>
      <p:sp>
        <p:nvSpPr>
          <p:cNvPr id="8" name="TextBox 7"/>
          <p:cNvSpPr txBox="1"/>
          <p:nvPr/>
        </p:nvSpPr>
        <p:spPr>
          <a:xfrm>
            <a:off x="199176" y="1209150"/>
            <a:ext cx="11823827" cy="4524315"/>
          </a:xfrm>
          <a:prstGeom prst="rect">
            <a:avLst/>
          </a:prstGeom>
          <a:noFill/>
        </p:spPr>
        <p:txBody>
          <a:bodyPr wrap="square" rtlCol="0">
            <a:spAutoFit/>
          </a:bodyPr>
          <a:lstStyle/>
          <a:p>
            <a:r>
              <a:rPr lang="en-US" sz="2400" b="1" dirty="0" smtClean="0"/>
              <a:t>Escape Characters:</a:t>
            </a:r>
          </a:p>
          <a:p>
            <a:endParaRPr lang="en-US" sz="2400" b="1" dirty="0"/>
          </a:p>
          <a:p>
            <a:r>
              <a:rPr lang="en-US" sz="2400" dirty="0" smtClean="0"/>
              <a:t>\	:	New line continuation</a:t>
            </a:r>
          </a:p>
          <a:p>
            <a:r>
              <a:rPr lang="en-US" sz="2400" dirty="0" smtClean="0"/>
              <a:t>\\	:	Display a single line \</a:t>
            </a:r>
          </a:p>
          <a:p>
            <a:r>
              <a:rPr lang="en-US" sz="2400" dirty="0" smtClean="0"/>
              <a:t>\’	:	Display multiple </a:t>
            </a:r>
            <a:r>
              <a:rPr lang="en-US" sz="2400" dirty="0"/>
              <a:t>line </a:t>
            </a:r>
            <a:r>
              <a:rPr lang="en-US" sz="2400" dirty="0" smtClean="0"/>
              <a:t>quotes</a:t>
            </a:r>
          </a:p>
          <a:p>
            <a:r>
              <a:rPr lang="en-US" sz="2400" dirty="0" smtClean="0"/>
              <a:t>\”	:	Display </a:t>
            </a:r>
            <a:r>
              <a:rPr lang="en-US" sz="2400" dirty="0"/>
              <a:t>a single line quote</a:t>
            </a:r>
            <a:endParaRPr lang="en-US" sz="2400" dirty="0" smtClean="0"/>
          </a:p>
          <a:p>
            <a:r>
              <a:rPr lang="en-US" sz="2400" dirty="0" smtClean="0"/>
              <a:t>\b	:	Backspace</a:t>
            </a:r>
          </a:p>
          <a:p>
            <a:r>
              <a:rPr lang="en-US" sz="2400" dirty="0" smtClean="0"/>
              <a:t>\r	:	Enter</a:t>
            </a:r>
          </a:p>
          <a:p>
            <a:r>
              <a:rPr lang="en-US" sz="2400" dirty="0" smtClean="0"/>
              <a:t>\t	:	Horizontal Tab Space</a:t>
            </a:r>
          </a:p>
          <a:p>
            <a:r>
              <a:rPr lang="en-US" sz="2400" dirty="0" smtClean="0"/>
              <a:t>\v	:	Vertical Tab </a:t>
            </a:r>
            <a:r>
              <a:rPr lang="en-US" sz="2400" dirty="0"/>
              <a:t>Space</a:t>
            </a:r>
            <a:endParaRPr lang="en-US" sz="2400" dirty="0" smtClean="0"/>
          </a:p>
          <a:p>
            <a:r>
              <a:rPr lang="en-US" sz="2400" dirty="0" smtClean="0"/>
              <a:t>\n	:	New Line</a:t>
            </a:r>
          </a:p>
          <a:p>
            <a:endParaRPr lang="en-US" sz="2400" dirty="0" smtClean="0"/>
          </a:p>
        </p:txBody>
      </p:sp>
    </p:spTree>
    <p:extLst>
      <p:ext uri="{BB962C8B-B14F-4D97-AF65-F5344CB8AC3E}">
        <p14:creationId xmlns:p14="http://schemas.microsoft.com/office/powerpoint/2010/main" val="4179282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Basics</a:t>
            </a:r>
            <a:endParaRPr lang="en-IN" sz="3600" b="1" dirty="0"/>
          </a:p>
        </p:txBody>
      </p:sp>
      <p:sp>
        <p:nvSpPr>
          <p:cNvPr id="8" name="TextBox 7"/>
          <p:cNvSpPr txBox="1"/>
          <p:nvPr/>
        </p:nvSpPr>
        <p:spPr>
          <a:xfrm>
            <a:off x="199176" y="1209150"/>
            <a:ext cx="11823827" cy="461665"/>
          </a:xfrm>
          <a:prstGeom prst="rect">
            <a:avLst/>
          </a:prstGeom>
          <a:noFill/>
        </p:spPr>
        <p:txBody>
          <a:bodyPr wrap="square" rtlCol="0">
            <a:spAutoFit/>
          </a:bodyPr>
          <a:lstStyle/>
          <a:p>
            <a:r>
              <a:rPr lang="en-US" sz="2400" b="1" dirty="0" smtClean="0"/>
              <a:t>Namespaces:</a:t>
            </a:r>
          </a:p>
        </p:txBody>
      </p:sp>
      <p:sp>
        <p:nvSpPr>
          <p:cNvPr id="10" name="TextBox 9"/>
          <p:cNvSpPr txBox="1"/>
          <p:nvPr/>
        </p:nvSpPr>
        <p:spPr>
          <a:xfrm>
            <a:off x="199177" y="1843370"/>
            <a:ext cx="647113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A namespace is </a:t>
            </a:r>
            <a:r>
              <a:rPr lang="en-US" sz="2400" dirty="0" smtClean="0"/>
              <a:t>a </a:t>
            </a:r>
            <a:r>
              <a:rPr lang="en-US" sz="2400" dirty="0"/>
              <a:t>system to make sure that all the names in a program are </a:t>
            </a:r>
            <a:r>
              <a:rPr lang="en-US" sz="2400" dirty="0" smtClean="0"/>
              <a:t>unique.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You </a:t>
            </a:r>
            <a:r>
              <a:rPr lang="en-US" sz="2400" dirty="0"/>
              <a:t>might already know that everything in Python—like strings, lists, functions, etc.—is an object.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Python </a:t>
            </a:r>
            <a:r>
              <a:rPr lang="en-US" sz="2400" dirty="0"/>
              <a:t>implements namespaces as dictionaries.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There </a:t>
            </a:r>
            <a:r>
              <a:rPr lang="en-US" sz="2400" dirty="0"/>
              <a:t>is a name-to-object mapping, with the names as keys and the objects as values. </a:t>
            </a:r>
            <a:endParaRPr lang="en-US" sz="2400" b="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3235" y="2005982"/>
            <a:ext cx="4113196" cy="3657168"/>
          </a:xfrm>
          <a:prstGeom prst="rect">
            <a:avLst/>
          </a:prstGeom>
        </p:spPr>
      </p:pic>
    </p:spTree>
    <p:extLst>
      <p:ext uri="{BB962C8B-B14F-4D97-AF65-F5344CB8AC3E}">
        <p14:creationId xmlns:p14="http://schemas.microsoft.com/office/powerpoint/2010/main" val="1177527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83" y="6427960"/>
            <a:ext cx="2725093" cy="369332"/>
          </a:xfrm>
          <a:prstGeom prst="rect">
            <a:avLst/>
          </a:prstGeom>
          <a:noFill/>
        </p:spPr>
        <p:txBody>
          <a:bodyPr wrap="square" rtlCol="0">
            <a:spAutoFit/>
          </a:bodyPr>
          <a:lstStyle/>
          <a:p>
            <a:r>
              <a:rPr lang="en-IN" dirty="0" smtClean="0">
                <a:solidFill>
                  <a:schemeClr val="bg1"/>
                </a:solidFill>
              </a:rPr>
              <a:t>Basics</a:t>
            </a:r>
            <a:endParaRPr lang="en-IN" dirty="0">
              <a:solidFill>
                <a:schemeClr val="bg1"/>
              </a:solidFill>
            </a:endParaRPr>
          </a:p>
        </p:txBody>
      </p:sp>
      <p:sp>
        <p:nvSpPr>
          <p:cNvPr id="6" name="TextBox 5"/>
          <p:cNvSpPr txBox="1"/>
          <p:nvPr/>
        </p:nvSpPr>
        <p:spPr>
          <a:xfrm>
            <a:off x="9297910" y="6434348"/>
            <a:ext cx="2725093" cy="369332"/>
          </a:xfrm>
          <a:prstGeom prst="rect">
            <a:avLst/>
          </a:prstGeom>
          <a:noFill/>
        </p:spPr>
        <p:txBody>
          <a:bodyPr wrap="square" rtlCol="0">
            <a:spAutoFit/>
          </a:bodyPr>
          <a:lstStyle/>
          <a:p>
            <a:r>
              <a:rPr lang="en-IN" dirty="0" smtClean="0">
                <a:solidFill>
                  <a:schemeClr val="bg1"/>
                </a:solidFill>
              </a:rPr>
              <a:t>Presented By : Nitish Vig</a:t>
            </a:r>
            <a:endParaRPr lang="en-IN" dirty="0">
              <a:solidFill>
                <a:schemeClr val="bg1"/>
              </a:solidFill>
            </a:endParaRPr>
          </a:p>
        </p:txBody>
      </p:sp>
      <p:cxnSp>
        <p:nvCxnSpPr>
          <p:cNvPr id="9" name="Straight Connector 8"/>
          <p:cNvCxnSpPr/>
          <p:nvPr/>
        </p:nvCxnSpPr>
        <p:spPr>
          <a:xfrm>
            <a:off x="0" y="805758"/>
            <a:ext cx="12168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99175" y="159429"/>
            <a:ext cx="5133221" cy="646331"/>
          </a:xfrm>
          <a:prstGeom prst="rect">
            <a:avLst/>
          </a:prstGeom>
          <a:noFill/>
        </p:spPr>
        <p:txBody>
          <a:bodyPr wrap="square" rtlCol="0">
            <a:spAutoFit/>
          </a:bodyPr>
          <a:lstStyle/>
          <a:p>
            <a:r>
              <a:rPr lang="en-US" sz="3600" b="1" dirty="0" smtClean="0"/>
              <a:t>Basics</a:t>
            </a:r>
            <a:endParaRPr lang="en-IN" sz="3600" b="1" dirty="0"/>
          </a:p>
        </p:txBody>
      </p:sp>
      <p:sp>
        <p:nvSpPr>
          <p:cNvPr id="8" name="TextBox 7"/>
          <p:cNvSpPr txBox="1"/>
          <p:nvPr/>
        </p:nvSpPr>
        <p:spPr>
          <a:xfrm>
            <a:off x="199176" y="1209150"/>
            <a:ext cx="11823827" cy="461665"/>
          </a:xfrm>
          <a:prstGeom prst="rect">
            <a:avLst/>
          </a:prstGeom>
          <a:noFill/>
        </p:spPr>
        <p:txBody>
          <a:bodyPr wrap="square" rtlCol="0">
            <a:spAutoFit/>
          </a:bodyPr>
          <a:lstStyle/>
          <a:p>
            <a:r>
              <a:rPr lang="en-US" sz="2400" b="1" dirty="0" smtClean="0"/>
              <a:t>Namespaces: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173" y="1585877"/>
            <a:ext cx="4344203" cy="462952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1088" y="1883376"/>
            <a:ext cx="4639683" cy="1121342"/>
          </a:xfrm>
          <a:prstGeom prst="rect">
            <a:avLst/>
          </a:prstGeom>
        </p:spPr>
      </p:pic>
    </p:spTree>
    <p:extLst>
      <p:ext uri="{BB962C8B-B14F-4D97-AF65-F5344CB8AC3E}">
        <p14:creationId xmlns:p14="http://schemas.microsoft.com/office/powerpoint/2010/main" val="3652275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737</TotalTime>
  <Words>1568</Words>
  <Application>Microsoft Office PowerPoint</Application>
  <PresentationFormat>Widescreen</PresentationFormat>
  <Paragraphs>453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Vig</dc:creator>
  <cp:lastModifiedBy>LABI</cp:lastModifiedBy>
  <cp:revision>61</cp:revision>
  <dcterms:created xsi:type="dcterms:W3CDTF">2019-12-02T05:30:39Z</dcterms:created>
  <dcterms:modified xsi:type="dcterms:W3CDTF">2022-09-17T04:11:42Z</dcterms:modified>
</cp:coreProperties>
</file>