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sldIdLst>
    <p:sldId id="305" r:id="rId2"/>
    <p:sldId id="306" r:id="rId3"/>
    <p:sldId id="316" r:id="rId4"/>
    <p:sldId id="319" r:id="rId5"/>
    <p:sldId id="320" r:id="rId6"/>
    <p:sldId id="309" r:id="rId7"/>
    <p:sldId id="318" r:id="rId8"/>
    <p:sldId id="321" r:id="rId9"/>
    <p:sldId id="322" r:id="rId10"/>
    <p:sldId id="317" r:id="rId11"/>
    <p:sldId id="323" r:id="rId12"/>
    <p:sldId id="310" r:id="rId13"/>
    <p:sldId id="311" r:id="rId14"/>
    <p:sldId id="325" r:id="rId15"/>
    <p:sldId id="324" r:id="rId16"/>
    <p:sldId id="312" r:id="rId17"/>
    <p:sldId id="313" r:id="rId18"/>
    <p:sldId id="314" r:id="rId19"/>
    <p:sldId id="3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738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7815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750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106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0267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7219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41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823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1499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9053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975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90E0-7331-4A30-9C64-5DA08B2D6E8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5507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5569" y="950614"/>
            <a:ext cx="11248012" cy="1294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7200" dirty="0" smtClean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Conditional </a:t>
            </a:r>
            <a:r>
              <a:rPr lang="en-IN" sz="72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and Loop Statements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569" y="4787775"/>
            <a:ext cx="11248012" cy="1294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800" dirty="0" smtClean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315" y="6458314"/>
            <a:ext cx="489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Conditional and Loop Statements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66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9585960" cy="583872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Loop Types 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loop</a:t>
            </a:r>
            <a:br>
              <a:rPr lang="en-US" dirty="0" smtClean="0"/>
            </a:br>
            <a:r>
              <a:rPr lang="en-US" dirty="0" smtClean="0"/>
              <a:t>While loop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0732" y="238203"/>
            <a:ext cx="114839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range() Function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 range() function returns a sequence of numbers, starting from 0 by default, and increments by 1 (by default), and ends at a specified number.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 x in range(6):</a:t>
            </a:r>
            <a:b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print(x)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 :- range(6) is not the values of 0 to 6, but the values 0 to 5.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 x in range(2, 6):</a:t>
            </a:r>
            <a:b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print(x)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Note:-which means values from 2 to 6 (but not including 6):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 x in range(2, 30, 3):</a:t>
            </a:r>
            <a:b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print(x)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Note:-Increment the sequence with 3 (default is 1)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68998" y="1044745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8173" y="398414"/>
            <a:ext cx="25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For Loop</a:t>
            </a:r>
            <a:endParaRPr lang="en-IN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8173" y="3433399"/>
            <a:ext cx="4016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checks the condition before implementing a task, </a:t>
            </a:r>
          </a:p>
          <a:p>
            <a:r>
              <a:rPr lang="en-US" sz="2400" dirty="0" smtClean="0"/>
              <a:t>and,</a:t>
            </a:r>
          </a:p>
          <a:p>
            <a:r>
              <a:rPr lang="en-US" sz="2400" dirty="0" smtClean="0"/>
              <a:t>if found TRUE, it repeats in a loop with defined limits.</a:t>
            </a:r>
            <a:endParaRPr lang="en-I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37" y="1317616"/>
            <a:ext cx="5727988" cy="1960076"/>
          </a:xfrm>
          <a:prstGeom prst="rect">
            <a:avLst/>
          </a:prstGeom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93895" y="1519311"/>
            <a:ext cx="5430130" cy="19363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For loops are used for sequential traversal. For example: traversing a list or string or array etc.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Syntax: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for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iterator_var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in sequence: statements(s)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2111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932370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75" y="286039"/>
            <a:ext cx="25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While Loop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087" y="1231410"/>
            <a:ext cx="6099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r>
              <a:rPr lang="en-US" sz="2400" dirty="0" smtClean="0"/>
              <a:t> </a:t>
            </a:r>
            <a:r>
              <a:rPr lang="en-US" sz="2400" i="1" dirty="0" smtClean="0"/>
              <a:t>while expression 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statement</a:t>
            </a:r>
            <a:endParaRPr lang="en-IN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99175" y="2940779"/>
            <a:ext cx="4016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checks the condition before implementing a task, </a:t>
            </a:r>
          </a:p>
          <a:p>
            <a:r>
              <a:rPr lang="en-US" sz="2400" dirty="0" smtClean="0"/>
              <a:t>and,</a:t>
            </a:r>
          </a:p>
          <a:p>
            <a:r>
              <a:rPr lang="en-US" sz="2400" dirty="0" smtClean="0"/>
              <a:t>if found TRUE, it repeats in a loop with defined limits.</a:t>
            </a:r>
            <a:endParaRPr lang="en-I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69" y="2361446"/>
            <a:ext cx="4393786" cy="23584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11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Using else statement with while loops:</a:t>
            </a:r>
            <a:endParaRPr lang="en-US" sz="32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966651" y="1948432"/>
            <a:ext cx="10624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while loop executes the block until a condition is satisfied. When the condition becomes false, the statement immediately after the loop is executed.</a:t>
            </a:r>
            <a:endParaRPr lang="en-US" sz="2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57943" y="3361508"/>
            <a:ext cx="6191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while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condition: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execute these statements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execute these statements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228115" y="3143794"/>
            <a:ext cx="465037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count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while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(count &lt;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  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count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count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+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"Hello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"In Else Block"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647" y="247915"/>
            <a:ext cx="114872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 1: Print First 10 natural numbers using while loop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Q2:WAP to print table of a number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Q3: Calculate the sum of all numbers from 1 to a given number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Q4: Count the total number of digits in a number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Q5: Reverse a given integer number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Q6:Sum of digit of a number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Q7:Armstrong Number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Q8:Palindrome number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Q9: Fibonacci series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Q10:Cube in a range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412578"/>
            <a:ext cx="11209366" cy="2665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/>
              <a:t>Control statements</a:t>
            </a:r>
            <a:endParaRPr lang="en-IN" sz="4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582" y="6427960"/>
            <a:ext cx="475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Conditional and Loop Statements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354" y="3167872"/>
            <a:ext cx="2921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 Statements 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Break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Continue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Pass</a:t>
            </a:r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441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75" y="159427"/>
            <a:ext cx="25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Break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087" y="1104798"/>
            <a:ext cx="4016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r>
              <a:rPr lang="en-US" sz="2400" dirty="0" smtClean="0"/>
              <a:t> </a:t>
            </a:r>
            <a:r>
              <a:rPr lang="en-US" sz="2400" i="1" dirty="0" smtClean="0"/>
              <a:t>if expression 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statements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break</a:t>
            </a:r>
          </a:p>
          <a:p>
            <a:r>
              <a:rPr lang="en-US" sz="2400" i="1" dirty="0" smtClean="0"/>
              <a:t>	else 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 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582" y="6427960"/>
            <a:ext cx="430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Conditional and Loop Statements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75" y="3766379"/>
            <a:ext cx="4016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checks the condition before implementing a task, 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nd, if found True,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t will skip the current statement of loop structure and get of the whole loop.</a:t>
            </a:r>
            <a:endParaRPr lang="en-I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27" y="1104798"/>
            <a:ext cx="7299392" cy="46942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55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75" y="159427"/>
            <a:ext cx="25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Continue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087" y="1104798"/>
            <a:ext cx="4016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r>
              <a:rPr lang="en-US" sz="2400" dirty="0" smtClean="0"/>
              <a:t> </a:t>
            </a:r>
            <a:r>
              <a:rPr lang="en-US" sz="2400" i="1" dirty="0" smtClean="0"/>
              <a:t>if expression 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statements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continue</a:t>
            </a:r>
          </a:p>
          <a:p>
            <a:r>
              <a:rPr lang="en-US" sz="2400" i="1" dirty="0" smtClean="0"/>
              <a:t>	else 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 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582" y="6427960"/>
            <a:ext cx="430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Conditional and Loop Statements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75" y="3766379"/>
            <a:ext cx="4016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checks the condition before implementing a task, </a:t>
            </a:r>
          </a:p>
          <a:p>
            <a:r>
              <a:rPr lang="en-US" sz="2400" dirty="0"/>
              <a:t>and, if found True,</a:t>
            </a:r>
          </a:p>
          <a:p>
            <a:r>
              <a:rPr lang="en-US" sz="2400" dirty="0"/>
              <a:t>it will skip the current statement of loop structure and </a:t>
            </a:r>
            <a:r>
              <a:rPr lang="en-US" sz="2400" dirty="0" smtClean="0"/>
              <a:t>implement other conditions.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31" y="961699"/>
            <a:ext cx="7290058" cy="51699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55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75" y="159427"/>
            <a:ext cx="25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Pass 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087" y="1104798"/>
            <a:ext cx="4016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r>
              <a:rPr lang="en-US" sz="2400" dirty="0" smtClean="0"/>
              <a:t> </a:t>
            </a:r>
            <a:r>
              <a:rPr lang="en-US" sz="2400" i="1" dirty="0" smtClean="0"/>
              <a:t>if expression 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statements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pass</a:t>
            </a:r>
          </a:p>
          <a:p>
            <a:r>
              <a:rPr lang="en-US" sz="2400" i="1" dirty="0" smtClean="0"/>
              <a:t>	else 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 statements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3072348"/>
            <a:ext cx="57255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 </a:t>
            </a:r>
            <a:r>
              <a:rPr lang="en-US" sz="2400" b="1" dirty="0" smtClean="0"/>
              <a:t>pass</a:t>
            </a:r>
            <a:r>
              <a:rPr lang="en-US" sz="2400" dirty="0" smtClean="0"/>
              <a:t> statement is a null statement. But the difference between pass and comment is that comment is ignored by the interpreter whereas pass is not ignored.</a:t>
            </a:r>
          </a:p>
          <a:p>
            <a:r>
              <a:rPr lang="en-US" sz="2400" dirty="0" smtClean="0"/>
              <a:t> It </a:t>
            </a:r>
            <a:r>
              <a:rPr lang="en-US" sz="2400" dirty="0"/>
              <a:t>will </a:t>
            </a:r>
            <a:r>
              <a:rPr lang="en-US" sz="2400" dirty="0" smtClean="0"/>
              <a:t>do nothing. </a:t>
            </a:r>
          </a:p>
          <a:p>
            <a:endParaRPr lang="en-US" sz="2400" dirty="0"/>
          </a:p>
          <a:p>
            <a:r>
              <a:rPr lang="en-US" sz="2400" dirty="0" smtClean="0"/>
              <a:t>It is used by programmer to acknowledge that the program is running correct.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88397" y="1067384"/>
          <a:ext cx="4451690" cy="3680460"/>
        </p:xfrm>
        <a:graphic>
          <a:graphicData uri="http://schemas.openxmlformats.org/drawingml/2006/table">
            <a:tbl>
              <a:tblPr/>
              <a:tblGrid>
                <a:gridCol w="4451690"/>
              </a:tblGrid>
              <a:tr h="146480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sz="3200" b="0" i="0" dirty="0">
                          <a:latin typeface="Times New Roman" pitchFamily="18" charset="0"/>
                          <a:cs typeface="Times New Roman" pitchFamily="18" charset="0"/>
                        </a:rPr>
                        <a:t>= 10</a:t>
                      </a:r>
                    </a:p>
                    <a:p>
                      <a:pPr algn="l" rtl="0" fontAlgn="base"/>
                      <a:r>
                        <a:rPr lang="en-US" sz="3200" b="0" i="0" dirty="0">
                          <a:latin typeface="Times New Roman" pitchFamily="18" charset="0"/>
                          <a:cs typeface="Times New Roman" pitchFamily="18" charset="0"/>
                        </a:rPr>
                        <a:t>b = 20</a:t>
                      </a:r>
                    </a:p>
                    <a:p>
                      <a:pPr algn="l" rtl="0" fontAlgn="base"/>
                      <a:r>
                        <a:rPr lang="en-US" sz="3200" b="0" i="0" dirty="0"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3200" b="0" i="0" dirty="0">
                          <a:latin typeface="Times New Roman" pitchFamily="18" charset="0"/>
                          <a:cs typeface="Times New Roman" pitchFamily="18" charset="0"/>
                        </a:rPr>
                        <a:t>if(a&lt;b):</a:t>
                      </a:r>
                    </a:p>
                    <a:p>
                      <a:pPr algn="l" rtl="0" fontAlgn="base"/>
                      <a:r>
                        <a:rPr lang="en-US" sz="3200" b="0" i="0" dirty="0">
                          <a:latin typeface="Times New Roman" pitchFamily="18" charset="0"/>
                          <a:cs typeface="Times New Roman" pitchFamily="18" charset="0"/>
                        </a:rPr>
                        <a:t>  pass</a:t>
                      </a:r>
                    </a:p>
                    <a:p>
                      <a:pPr algn="l" rtl="0" fontAlgn="base"/>
                      <a:r>
                        <a:rPr lang="en-US" sz="3200" b="0" i="0" dirty="0">
                          <a:latin typeface="Times New Roman" pitchFamily="18" charset="0"/>
                          <a:cs typeface="Times New Roman" pitchFamily="18" charset="0"/>
                        </a:rPr>
                        <a:t>else:</a:t>
                      </a:r>
                    </a:p>
                    <a:p>
                      <a:pPr algn="l" rtl="0" fontAlgn="base"/>
                      <a:r>
                        <a:rPr lang="en-US" sz="3200" b="0" i="0" dirty="0">
                          <a:latin typeface="Times New Roman" pitchFamily="18" charset="0"/>
                          <a:cs typeface="Times New Roman" pitchFamily="18" charset="0"/>
                        </a:rPr>
                        <a:t>  print("b&lt;a")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357188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</a:b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273239"/>
              </a:solidFill>
              <a:effectLst/>
              <a:latin typeface="urw-din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00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75" y="159427"/>
            <a:ext cx="25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Basics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086" y="1104798"/>
            <a:ext cx="5999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Every programming language have </a:t>
            </a:r>
            <a:r>
              <a:rPr lang="en-US" sz="2400" dirty="0" smtClean="0"/>
              <a:t>Conditional </a:t>
            </a:r>
            <a:r>
              <a:rPr lang="en-US" sz="2400" dirty="0"/>
              <a:t>and Loop </a:t>
            </a:r>
            <a:r>
              <a:rPr lang="en-US" sz="2400" dirty="0" smtClean="0"/>
              <a:t>Statements.</a:t>
            </a:r>
          </a:p>
          <a:p>
            <a:endParaRPr lang="en-US" sz="2400" dirty="0"/>
          </a:p>
          <a:p>
            <a:r>
              <a:rPr lang="en-US" sz="2400" dirty="0" smtClean="0"/>
              <a:t>It helps to evaluate various conditions check before implementing a task.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IN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6582" y="6427960"/>
            <a:ext cx="430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Conditional and Loop Statements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076" y="1358255"/>
            <a:ext cx="4007666" cy="43225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5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895" y="337626"/>
            <a:ext cx="114088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 Python we can achieve decision making by using the following statements: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statements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if-else statements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Nested if and if-else statements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ladder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625" y="562706"/>
            <a:ext cx="10789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If Statement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if Statement is used to run a statement conditionally i.e. if given condition is true then only the statement given in if block will be executed. </a:t>
            </a:r>
          </a:p>
          <a:p>
            <a:pPr algn="just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lvl="8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if &lt;expression&gt;:</a:t>
            </a:r>
          </a:p>
          <a:p>
            <a:pPr lvl="8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&lt;statement&gt;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347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if-else statements:-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statement itself says if a given condition is true then execute the statements present inside the “if block” and if the condition is false then execute the “else” block.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(EXPRESSION ):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Statement (Body of the block)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Statement (Body of the block)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75" y="159427"/>
            <a:ext cx="258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If-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 Else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087" y="1104798"/>
            <a:ext cx="4016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 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if expression :</a:t>
            </a: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statements</a:t>
            </a: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expression :</a:t>
            </a: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statements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else :</a:t>
            </a: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74" y="3766379"/>
            <a:ext cx="4907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checks the condition before implementing a task,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and,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is implemented once.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44" y="1486455"/>
            <a:ext cx="6952812" cy="2880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62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17" y="309490"/>
            <a:ext cx="10515600" cy="592249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Nested if-else statements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Nested “if-else” statements mean that an “if” statement or “if-else” statement is present inside another if or if-else block. 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if Syntax: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if(condition):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#Statements to execute if condition is true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if(condition):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         #Statements to execute if condition is true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#end of nested if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#end of if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6292" cy="604974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if-else Syntax:</a:t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if(condition):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          #Statements to execute if condition is true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          if(condition):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                    #Statements to execute if condition is true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          else: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                   #Statements to execute if condition is false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           #Statements to execute if condition is false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17" y="266651"/>
            <a:ext cx="2875671" cy="102757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b="1" dirty="0" err="1" smtClean="0">
                <a:solidFill>
                  <a:srgbClr val="FF0000"/>
                </a:solidFill>
              </a:rPr>
              <a:t>elif</a:t>
            </a:r>
            <a:r>
              <a:rPr lang="en-US" b="1" dirty="0" smtClean="0">
                <a:solidFill>
                  <a:srgbClr val="FF0000"/>
                </a:solidFill>
              </a:rPr>
              <a:t> Ladder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5422" y="977664"/>
          <a:ext cx="11507372" cy="4677548"/>
        </p:xfrm>
        <a:graphic>
          <a:graphicData uri="http://schemas.openxmlformats.org/drawingml/2006/table">
            <a:tbl>
              <a:tblPr/>
              <a:tblGrid>
                <a:gridCol w="11507372"/>
              </a:tblGrid>
              <a:tr h="467754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i="0" dirty="0">
                          <a:latin typeface="Times New Roman" pitchFamily="18" charset="0"/>
                          <a:cs typeface="Times New Roman" pitchFamily="18" charset="0"/>
                        </a:rPr>
                        <a:t>if (condition):</a:t>
                      </a:r>
                    </a:p>
                    <a:p>
                      <a:pPr algn="l" rtl="0" fontAlgn="base"/>
                      <a:r>
                        <a:rPr lang="en-US" sz="2400" b="0" i="0" dirty="0">
                          <a:latin typeface="Times New Roman" pitchFamily="18" charset="0"/>
                          <a:cs typeface="Times New Roman" pitchFamily="18" charset="0"/>
                        </a:rPr>
                        <a:t>           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#Set of statement to execute if condition is true</a:t>
                      </a:r>
                    </a:p>
                    <a:p>
                      <a:pPr algn="l" rtl="0" fontAlgn="base"/>
                      <a:r>
                        <a:rPr lang="en-US" sz="2400" b="0" i="0" dirty="0" err="1">
                          <a:latin typeface="Times New Roman" pitchFamily="18" charset="0"/>
                          <a:cs typeface="Times New Roman" pitchFamily="18" charset="0"/>
                        </a:rPr>
                        <a:t>elif</a:t>
                      </a:r>
                      <a:r>
                        <a:rPr lang="en-US" sz="2400" b="0" i="0" dirty="0">
                          <a:latin typeface="Times New Roman" pitchFamily="18" charset="0"/>
                          <a:cs typeface="Times New Roman" pitchFamily="18" charset="0"/>
                        </a:rPr>
                        <a:t> (condition):</a:t>
                      </a:r>
                    </a:p>
                    <a:p>
                      <a:pPr algn="l" rtl="0" fontAlgn="base"/>
                      <a:r>
                        <a:rPr lang="en-US" sz="2400" b="0" i="0" dirty="0">
                          <a:latin typeface="Times New Roman" pitchFamily="18" charset="0"/>
                          <a:cs typeface="Times New Roman" pitchFamily="18" charset="0"/>
                        </a:rPr>
                        <a:t>            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#Set of statements to be executed when if condition is false and </a:t>
                      </a:r>
                      <a:r>
                        <a:rPr lang="en-US" sz="2400" b="0" i="0" dirty="0" err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elif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condition is true</a:t>
                      </a:r>
                    </a:p>
                    <a:p>
                      <a:pPr algn="l" rtl="0" fontAlgn="base"/>
                      <a:r>
                        <a:rPr lang="en-US" sz="2400" b="0" i="0" dirty="0" err="1">
                          <a:latin typeface="Times New Roman" pitchFamily="18" charset="0"/>
                          <a:cs typeface="Times New Roman" pitchFamily="18" charset="0"/>
                        </a:rPr>
                        <a:t>elif</a:t>
                      </a:r>
                      <a:r>
                        <a:rPr lang="en-US" sz="2400" b="0" i="0" dirty="0">
                          <a:latin typeface="Times New Roman" pitchFamily="18" charset="0"/>
                          <a:cs typeface="Times New Roman" pitchFamily="18" charset="0"/>
                        </a:rPr>
                        <a:t> (condition):</a:t>
                      </a:r>
                    </a:p>
                    <a:p>
                      <a:pPr algn="l" rtl="0" fontAlgn="base"/>
                      <a:r>
                        <a:rPr lang="en-US" sz="2400" b="0" i="0" dirty="0">
                          <a:latin typeface="Times New Roman" pitchFamily="18" charset="0"/>
                          <a:cs typeface="Times New Roman" pitchFamily="18" charset="0"/>
                        </a:rPr>
                        <a:t>            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#Set of statements to be executed when both if and first </a:t>
                      </a:r>
                      <a:r>
                        <a:rPr lang="en-US" sz="2400" b="0" i="0" dirty="0" err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elif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condition is false and second </a:t>
                      </a:r>
                      <a:r>
                        <a:rPr lang="en-US" sz="2400" b="0" i="0" dirty="0" err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elif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condition is true</a:t>
                      </a:r>
                    </a:p>
                    <a:p>
                      <a:pPr algn="l" rtl="0" fontAlgn="base"/>
                      <a:r>
                        <a:rPr lang="en-US" sz="2400" b="0" i="0" dirty="0" err="1">
                          <a:latin typeface="Times New Roman" pitchFamily="18" charset="0"/>
                          <a:cs typeface="Times New Roman" pitchFamily="18" charset="0"/>
                        </a:rPr>
                        <a:t>elif</a:t>
                      </a:r>
                      <a:r>
                        <a:rPr lang="en-US" sz="2400" b="0" i="0" dirty="0">
                          <a:latin typeface="Times New Roman" pitchFamily="18" charset="0"/>
                          <a:cs typeface="Times New Roman" pitchFamily="18" charset="0"/>
                        </a:rPr>
                        <a:t> (condition):</a:t>
                      </a:r>
                    </a:p>
                    <a:p>
                      <a:pPr algn="l" rtl="0" fontAlgn="base"/>
                      <a:r>
                        <a:rPr lang="en-US" sz="2400" b="0" i="0" dirty="0">
                          <a:latin typeface="Times New Roman" pitchFamily="18" charset="0"/>
                          <a:cs typeface="Times New Roman" pitchFamily="18" charset="0"/>
                        </a:rPr>
                        <a:t>              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#Set of statements to be executed when if, first </a:t>
                      </a:r>
                      <a:r>
                        <a:rPr lang="en-US" sz="2400" b="0" i="0" dirty="0" err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elif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second </a:t>
                      </a:r>
                      <a:r>
                        <a:rPr lang="en-US" sz="2400" b="0" i="0" dirty="0" err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elif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conditions are false and third </a:t>
                      </a:r>
                      <a:r>
                        <a:rPr lang="en-US" sz="2400" b="0" i="0" dirty="0" err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elif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statement is true</a:t>
                      </a:r>
                    </a:p>
                    <a:p>
                      <a:pPr algn="l" rtl="0" fontAlgn="base"/>
                      <a:r>
                        <a:rPr lang="en-US" sz="2400" b="0" i="0" dirty="0">
                          <a:latin typeface="Times New Roman" pitchFamily="18" charset="0"/>
                          <a:cs typeface="Times New Roman" pitchFamily="18" charset="0"/>
                        </a:rPr>
                        <a:t>else:</a:t>
                      </a:r>
                    </a:p>
                    <a:p>
                      <a:pPr algn="l" rtl="0" fontAlgn="base"/>
                      <a:r>
                        <a:rPr lang="en-US" sz="2400" b="0" i="0" dirty="0">
                          <a:latin typeface="Times New Roman" pitchFamily="18" charset="0"/>
                          <a:cs typeface="Times New Roman" pitchFamily="18" charset="0"/>
                        </a:rPr>
                        <a:t>      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#Set of statement to be executed when all if and </a:t>
                      </a:r>
                      <a:r>
                        <a:rPr lang="en-US" sz="2400" b="0" i="0" dirty="0" err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elif</a:t>
                      </a:r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conditions are false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480</Words>
  <Application>Microsoft Office PowerPoint</Application>
  <PresentationFormat>Custom</PresentationFormat>
  <Paragraphs>145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 if-else statements:- The statement itself says if a given condition is true then execute the statements present inside the “if block” and if the condition is false then execute the “else” block.  Syntax:  If (EXPRESSION ):         Statement (Body of the block) else:         Statement (Body of the block)  </vt:lpstr>
      <vt:lpstr>Slide 6</vt:lpstr>
      <vt:lpstr>Nested if-else statements  Nested “if-else” statements mean that an “if” statement or “if-else” statement is present inside another if or if-else block.   Nested if Syntax: if(condition):            #Statements to execute if condition is true            if(condition):                     #Statements to execute if condition is true            #end of nested if #end of if    </vt:lpstr>
      <vt:lpstr>Nested if-else Syntax:  if(condition):            #Statements to execute if condition is true            if(condition):                      #Statements to execute if condition is true            else:                     #Statements to execute if condition is false else:             #Statements to execute if condition is false </vt:lpstr>
      <vt:lpstr> elif Ladder </vt:lpstr>
      <vt:lpstr>Loop Types :  For loop While loop </vt:lpstr>
      <vt:lpstr>Slide 11</vt:lpstr>
      <vt:lpstr>Slide 12</vt:lpstr>
      <vt:lpstr>Slide 13</vt:lpstr>
      <vt:lpstr>Using else statement with while loops: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Vig</dc:creator>
  <cp:lastModifiedBy>Administrator</cp:lastModifiedBy>
  <cp:revision>60</cp:revision>
  <dcterms:created xsi:type="dcterms:W3CDTF">2019-12-02T05:30:39Z</dcterms:created>
  <dcterms:modified xsi:type="dcterms:W3CDTF">2022-09-26T04:17:43Z</dcterms:modified>
</cp:coreProperties>
</file>