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notesMasterIdLst>
    <p:notesMasterId r:id="rId36"/>
  </p:notesMasterIdLst>
  <p:sldIdLst>
    <p:sldId id="256" r:id="rId2"/>
    <p:sldId id="306" r:id="rId3"/>
    <p:sldId id="307" r:id="rId4"/>
    <p:sldId id="309" r:id="rId5"/>
    <p:sldId id="308" r:id="rId6"/>
    <p:sldId id="346" r:id="rId7"/>
    <p:sldId id="347" r:id="rId8"/>
    <p:sldId id="310" r:id="rId9"/>
    <p:sldId id="348" r:id="rId10"/>
    <p:sldId id="349" r:id="rId11"/>
    <p:sldId id="311" r:id="rId12"/>
    <p:sldId id="314" r:id="rId13"/>
    <p:sldId id="312" r:id="rId14"/>
    <p:sldId id="350" r:id="rId15"/>
    <p:sldId id="351" r:id="rId16"/>
    <p:sldId id="313" r:id="rId17"/>
    <p:sldId id="315" r:id="rId18"/>
    <p:sldId id="316" r:id="rId19"/>
    <p:sldId id="317" r:id="rId20"/>
    <p:sldId id="332" r:id="rId21"/>
    <p:sldId id="333" r:id="rId22"/>
    <p:sldId id="334" r:id="rId23"/>
    <p:sldId id="318" r:id="rId24"/>
    <p:sldId id="336" r:id="rId25"/>
    <p:sldId id="338" r:id="rId26"/>
    <p:sldId id="339" r:id="rId27"/>
    <p:sldId id="340" r:id="rId28"/>
    <p:sldId id="341" r:id="rId29"/>
    <p:sldId id="335" r:id="rId30"/>
    <p:sldId id="343" r:id="rId31"/>
    <p:sldId id="342" r:id="rId32"/>
    <p:sldId id="344" r:id="rId33"/>
    <p:sldId id="345" r:id="rId34"/>
    <p:sldId id="32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E0DBB-B96A-4B80-9FC2-E042F979EEA2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0D21B-BCE6-47FF-960F-E562E05024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0D21B-BCE6-47FF-960F-E562E05024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3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815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750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106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267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21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41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823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499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05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975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90E0-7331-4A30-9C64-5DA08B2D6E8C}" type="datetimeFigureOut">
              <a:rPr lang="en-IN" smtClean="0"/>
              <a:pPr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E98F-646F-43D2-AE54-16BEA714B2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507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8357" y="2114769"/>
            <a:ext cx="11209366" cy="266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IN" sz="960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and Characters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5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799" y="324787"/>
            <a:ext cx="113432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start: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Starting index where the slicing of object starts.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Ending index where the slicing of object stops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It is an optional argument that determines the increment between each index for slicing.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467" y="3245509"/>
            <a:ext cx="58662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“Programming with Python”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solidFill>
                  <a:srgbClr val="F793D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("String slicing")</a:t>
            </a:r>
          </a:p>
          <a:p>
            <a:r>
              <a:rPr lang="en-US" sz="2800" dirty="0" smtClean="0">
                <a:solidFill>
                  <a:srgbClr val="F793D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(String[slice(3)])</a:t>
            </a:r>
          </a:p>
          <a:p>
            <a:r>
              <a:rPr lang="en-US" sz="2800" dirty="0" smtClean="0">
                <a:solidFill>
                  <a:srgbClr val="F793D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(String[slice(1, 5, 2)])</a:t>
            </a:r>
          </a:p>
          <a:p>
            <a:r>
              <a:rPr lang="en-US" sz="2800" dirty="0" smtClean="0">
                <a:solidFill>
                  <a:srgbClr val="F793D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(String[slice(-1, -12, -2)])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39152" y="2166425"/>
            <a:ext cx="6105378" cy="445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Python”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itchFamily="18" charset="0"/>
                <a:cs typeface="Times New Roman" pitchFamily="18" charset="0"/>
              </a:rPr>
              <a:t># Using slice constructor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slice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slice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s3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slice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(“String slicing”)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(String[s1])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(String[s2])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(String[s3])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4" y="1749370"/>
            <a:ext cx="5200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trims the string between starting and ending points.</a:t>
            </a:r>
          </a:p>
          <a:p>
            <a:endParaRPr lang="en-US" sz="2400" dirty="0"/>
          </a:p>
          <a:p>
            <a:r>
              <a:rPr lang="en-US" sz="2400" dirty="0" err="1" smtClean="0"/>
              <a:t>Stepsize</a:t>
            </a:r>
            <a:r>
              <a:rPr lang="en-US" sz="2400" dirty="0" smtClean="0"/>
              <a:t> default value is 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Slicing the 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</a:t>
            </a:r>
            <a:r>
              <a:rPr lang="en-US" sz="2400" i="1" dirty="0" smtClean="0"/>
              <a:t>[start : end : </a:t>
            </a:r>
            <a:r>
              <a:rPr lang="en-US" sz="2400" i="1" dirty="0" err="1" smtClean="0"/>
              <a:t>stepSize</a:t>
            </a:r>
            <a:r>
              <a:rPr lang="en-US" sz="2400" i="1" dirty="0" smtClean="0"/>
              <a:t>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27" y="1063907"/>
            <a:ext cx="5903212" cy="2435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27" y="3792938"/>
            <a:ext cx="5087022" cy="2341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1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548" y="2873564"/>
            <a:ext cx="3956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helps to check if substring is in </a:t>
            </a:r>
            <a:r>
              <a:rPr lang="en-US" sz="2400" dirty="0" err="1" smtClean="0"/>
              <a:t>mainString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 </a:t>
            </a:r>
            <a:r>
              <a:rPr lang="en-US" sz="2400" dirty="0" smtClean="0"/>
              <a:t>in ” and “ not in ” Operator.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8"/>
            <a:ext cx="975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Checking membership in  Strings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439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substring ‘in’ </a:t>
            </a:r>
            <a:r>
              <a:rPr lang="en-US" sz="2400" i="1" dirty="0" err="1" smtClean="0"/>
              <a:t>mainString</a:t>
            </a:r>
            <a:r>
              <a:rPr lang="en-US" sz="2400" i="1" dirty="0"/>
              <a:t>;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/>
              <a:t> </a:t>
            </a:r>
            <a:r>
              <a:rPr lang="en-US" sz="2400" i="1" dirty="0" smtClean="0"/>
              <a:t>      substring ‘not in</a:t>
            </a:r>
            <a:r>
              <a:rPr lang="en-US" sz="2400" i="1" dirty="0"/>
              <a:t>’ </a:t>
            </a:r>
            <a:r>
              <a:rPr lang="en-US" sz="2400" i="1" dirty="0" err="1"/>
              <a:t>mainString</a:t>
            </a:r>
            <a:endParaRPr lang="en-US" sz="2400" i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80" y="1170583"/>
            <a:ext cx="7698820" cy="2518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80" y="4140397"/>
            <a:ext cx="4806836" cy="12044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35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4" y="1749370"/>
            <a:ext cx="52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repeats the strings with respect to integer value.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Repeating the 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</a:t>
            </a:r>
            <a:r>
              <a:rPr lang="en-US" sz="2400" i="1" dirty="0" smtClean="0"/>
              <a:t> * integer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71" y="1748619"/>
            <a:ext cx="6600024" cy="1444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50" y="3795366"/>
            <a:ext cx="6631520" cy="9659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3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379828" y="436097"/>
            <a:ext cx="11338560" cy="2154436"/>
          </a:xfrm>
          <a:prstGeom prst="rect">
            <a:avLst/>
          </a:prstGeom>
          <a:solidFill>
            <a:srgbClr val="F4F7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  <a:cs typeface="Arial" pitchFamily="34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  <a:cs typeface="Arial" pitchFamily="34" charset="0"/>
              </a:rPr>
              <a:t>count()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  <a:cs typeface="Arial" pitchFamily="34" charset="0"/>
              </a:rPr>
              <a:t> method returns the number of occurrences of a substring in the given string.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800" dirty="0" smtClean="0"/>
              <a:t>The syntax of count() method is:</a:t>
            </a:r>
          </a:p>
          <a:p>
            <a:r>
              <a:rPr lang="en-US" sz="2800" dirty="0" err="1" smtClean="0">
                <a:solidFill>
                  <a:srgbClr val="00B050"/>
                </a:solidFill>
              </a:rPr>
              <a:t>string.count</a:t>
            </a:r>
            <a:r>
              <a:rPr lang="en-US" sz="2800" dirty="0" smtClean="0">
                <a:solidFill>
                  <a:srgbClr val="00B050"/>
                </a:solidFill>
              </a:rPr>
              <a:t>(substring, start=..., end</a:t>
            </a:r>
            <a:r>
              <a:rPr lang="en-US" sz="2800" dirty="0" smtClean="0">
                <a:solidFill>
                  <a:srgbClr val="00B050"/>
                </a:solidFill>
              </a:rPr>
              <a:t>=...)</a:t>
            </a:r>
          </a:p>
          <a:p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22029" y="2700996"/>
            <a:ext cx="11197885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  <a:cs typeface="Arial" pitchFamily="34" charset="0"/>
              </a:rPr>
              <a:t>message = “python is popular programming language”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  <a:cs typeface="Arial" pitchFamily="34" charset="0"/>
              </a:rPr>
              <a:t>print('Number of occurrence of p:',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  <a:cs typeface="Arial" pitchFamily="34" charset="0"/>
              </a:rPr>
              <a:t>message.count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  <a:cs typeface="Arial" pitchFamily="34" charset="0"/>
              </a:rPr>
              <a:t>('p'))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65760" y="3840480"/>
            <a:ext cx="11197883" cy="2585323"/>
          </a:xfrm>
          <a:prstGeom prst="rect">
            <a:avLst/>
          </a:prstGeom>
          <a:solidFill>
            <a:srgbClr val="F9FA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count() method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only requires a single parameter for execution.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However, it also has two optional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substring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- string whose count is to be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 (Optional)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- starting index within the string where search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 (Optional)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- ending index within the string where search 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0899" y="594248"/>
            <a:ext cx="10738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txt =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“Python is popular programming language I like Python”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txt.count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(“Python”,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5,55)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print(x)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4" y="3008702"/>
            <a:ext cx="351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adds two strings and show a single statement.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Concatenation of Strings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6" y="939751"/>
            <a:ext cx="351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mainString1 </a:t>
            </a:r>
            <a:r>
              <a:rPr lang="en-US" sz="2400" i="1" dirty="0"/>
              <a:t>+ </a:t>
            </a:r>
            <a:r>
              <a:rPr lang="en-US" sz="2400" i="1" dirty="0" smtClean="0"/>
              <a:t>	mainString2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2" y="1139305"/>
            <a:ext cx="8008308" cy="20511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80" y="3893041"/>
            <a:ext cx="8059752" cy="1832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56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5" y="2703979"/>
            <a:ext cx="10864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helps remove black spaces either from left side,</a:t>
            </a:r>
          </a:p>
          <a:p>
            <a:r>
              <a:rPr lang="en-US" sz="2400" dirty="0" smtClean="0"/>
              <a:t>or, from right side,</a:t>
            </a:r>
          </a:p>
          <a:p>
            <a:r>
              <a:rPr lang="en-US" sz="2400" dirty="0" smtClean="0"/>
              <a:t>or, from both sides of the string.</a:t>
            </a:r>
          </a:p>
          <a:p>
            <a:endParaRPr lang="en-US" sz="2400" dirty="0"/>
          </a:p>
          <a:p>
            <a:r>
              <a:rPr lang="en-US" sz="2400" dirty="0" smtClean="0"/>
              <a:t>It don’t remove spaces between the strings.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8"/>
            <a:ext cx="975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Removing spaces in  Strings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429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mainString.lstrip</a:t>
            </a:r>
            <a:r>
              <a:rPr lang="en-US" sz="2400" i="1" dirty="0" smtClean="0"/>
              <a:t>()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mainString.rstrip</a:t>
            </a:r>
            <a:r>
              <a:rPr lang="en-US" sz="2400" i="1" dirty="0" smtClean="0"/>
              <a:t>()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mainString.strip</a:t>
            </a:r>
            <a:r>
              <a:rPr lang="en-US" sz="2400" i="1" dirty="0"/>
              <a:t>()</a:t>
            </a:r>
            <a:endParaRPr lang="en-US" sz="24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13560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8"/>
            <a:ext cx="975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Removing spaces in  Strings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4" y="1054325"/>
            <a:ext cx="11373828" cy="1996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4" y="3877550"/>
            <a:ext cx="10028452" cy="19646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3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656" y="2033350"/>
            <a:ext cx="1049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returns the first occurrence of substring in </a:t>
            </a:r>
            <a:r>
              <a:rPr lang="en-US" sz="2400" dirty="0" err="1" smtClean="0"/>
              <a:t>mainString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 output is an integer number or Error (if, not found)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8"/>
            <a:ext cx="832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Finding sub-Strings in </a:t>
            </a:r>
            <a:r>
              <a:rPr lang="en-US" sz="3600" b="1" dirty="0" err="1" smtClean="0"/>
              <a:t>mainString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mainString.find</a:t>
            </a:r>
            <a:r>
              <a:rPr lang="en-US" sz="2400" i="1" dirty="0" smtClean="0"/>
              <a:t>(substring, Beginning, Ending)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mainString.index</a:t>
            </a:r>
            <a:r>
              <a:rPr lang="en-US" sz="2400" i="1" dirty="0" smtClean="0"/>
              <a:t>(substring</a:t>
            </a:r>
            <a:r>
              <a:rPr lang="en-US" sz="2400" i="1" dirty="0"/>
              <a:t>, Beginning, Ending)</a:t>
            </a:r>
            <a:endParaRPr lang="en-US" sz="24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13425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2086" y="1258989"/>
            <a:ext cx="11823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Single(‘’), Double(“”) quotes are used for single lines.</a:t>
            </a:r>
          </a:p>
          <a:p>
            <a:endParaRPr lang="en-US" sz="2400" dirty="0"/>
          </a:p>
          <a:p>
            <a:r>
              <a:rPr lang="en-US" sz="2400" dirty="0" smtClean="0"/>
              <a:t>Tripe single(‘‘‘’’’), double (“““”””) quotes are used for multiple lines display and comments.</a:t>
            </a:r>
          </a:p>
          <a:p>
            <a:endParaRPr lang="en-US" sz="2400" dirty="0"/>
          </a:p>
          <a:p>
            <a:r>
              <a:rPr lang="en-US" sz="2400" dirty="0" smtClean="0"/>
              <a:t># (pound) sign is used for single line comment.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Basics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3" y="4035737"/>
            <a:ext cx="3355034" cy="1025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95" y="4035737"/>
            <a:ext cx="2079212" cy="924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2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8"/>
            <a:ext cx="832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Finding sub-Strings in </a:t>
            </a:r>
            <a:r>
              <a:rPr lang="en-US" sz="3600" b="1" dirty="0" err="1" smtClean="0"/>
              <a:t>mainString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5" y="1009462"/>
            <a:ext cx="9815500" cy="2503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5" y="3730029"/>
            <a:ext cx="9122728" cy="2494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27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656" y="2033350"/>
            <a:ext cx="1049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returns the number of times of occurrence of </a:t>
            </a:r>
            <a:r>
              <a:rPr lang="en-US" sz="2400" dirty="0" err="1" smtClean="0"/>
              <a:t>subString</a:t>
            </a:r>
            <a:r>
              <a:rPr lang="en-US" sz="2400" dirty="0" smtClean="0"/>
              <a:t> in </a:t>
            </a:r>
            <a:r>
              <a:rPr lang="en-US" sz="2400" dirty="0" err="1" smtClean="0"/>
              <a:t>mainString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 output is an integer number or Error (if, not found)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8"/>
            <a:ext cx="832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Counting sub-Strings in </a:t>
            </a:r>
            <a:r>
              <a:rPr lang="en-US" sz="3600" b="1" dirty="0" err="1" smtClean="0"/>
              <a:t>mainString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mainString.count</a:t>
            </a:r>
            <a:r>
              <a:rPr lang="en-US" sz="2400" i="1" dirty="0" smtClean="0"/>
              <a:t>(substring, Beginning, Ending)</a:t>
            </a:r>
          </a:p>
        </p:txBody>
      </p:sp>
    </p:spTree>
    <p:extLst>
      <p:ext uri="{BB962C8B-B14F-4D97-AF65-F5344CB8AC3E}">
        <p14:creationId xmlns="" xmlns:p14="http://schemas.microsoft.com/office/powerpoint/2010/main" val="41492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8"/>
            <a:ext cx="832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Counting sub-Strings in </a:t>
            </a:r>
            <a:r>
              <a:rPr lang="en-US" sz="3600" b="1" dirty="0" err="1" smtClean="0"/>
              <a:t>mainString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7" y="1208536"/>
            <a:ext cx="11906366" cy="2479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7" y="4090417"/>
            <a:ext cx="6603430" cy="14068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79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5" y="1535408"/>
            <a:ext cx="1100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replaces the old string with new one in the entire string.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89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Replacing  one string with another 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mainString.replace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oldString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newString</a:t>
            </a:r>
            <a:r>
              <a:rPr lang="en-US" sz="2400" i="1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8" y="2751314"/>
            <a:ext cx="11726064" cy="1163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4180327"/>
            <a:ext cx="11714100" cy="699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49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4" y="2784901"/>
            <a:ext cx="9714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Upper() converts string to the UPPERCASE string</a:t>
            </a:r>
          </a:p>
          <a:p>
            <a:endParaRPr lang="en-US" sz="2400" dirty="0" smtClean="0"/>
          </a:p>
          <a:p>
            <a:r>
              <a:rPr lang="en-US" sz="2400" dirty="0" smtClean="0"/>
              <a:t>lower() </a:t>
            </a:r>
            <a:r>
              <a:rPr lang="en-US" sz="2400" dirty="0"/>
              <a:t>converts string to the </a:t>
            </a:r>
            <a:r>
              <a:rPr lang="en-US" sz="2400" dirty="0" smtClean="0"/>
              <a:t>LOWERCASE </a:t>
            </a:r>
            <a:r>
              <a:rPr lang="en-US" sz="2400" dirty="0"/>
              <a:t>string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swapcase</a:t>
            </a:r>
            <a:r>
              <a:rPr lang="en-US" sz="2400" dirty="0" smtClean="0"/>
              <a:t>() converts lowercase characters to uppercase and vice-versa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title() </a:t>
            </a:r>
            <a:r>
              <a:rPr lang="en-US" sz="2400" dirty="0"/>
              <a:t>converts </a:t>
            </a:r>
            <a:r>
              <a:rPr lang="en-US" sz="2400" dirty="0" smtClean="0"/>
              <a:t>every first character of the word in entire string to uppercase and rest are lowercase.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89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Changing cases of the 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4173" y="923382"/>
            <a:ext cx="11823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mainString.upper</a:t>
            </a:r>
            <a:r>
              <a:rPr lang="en-US" sz="2400" i="1" dirty="0" smtClean="0"/>
              <a:t>()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mainString.lower</a:t>
            </a:r>
            <a:r>
              <a:rPr lang="en-US" sz="2400" i="1" dirty="0" smtClean="0"/>
              <a:t>()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mainString.swapcase</a:t>
            </a:r>
            <a:r>
              <a:rPr lang="en-US" sz="2400" i="1" dirty="0" smtClean="0"/>
              <a:t>()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mainString.title</a:t>
            </a:r>
            <a:r>
              <a:rPr lang="en-US" sz="2400" i="1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9282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7"/>
            <a:ext cx="89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Changing cases of the String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7" y="1018514"/>
            <a:ext cx="6946188" cy="23222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7" y="3783192"/>
            <a:ext cx="6443588" cy="19748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9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0656" y="2206528"/>
            <a:ext cx="11506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Splitting operation breaks the strings into pieces on the basis of separator and returns list.</a:t>
            </a:r>
          </a:p>
          <a:p>
            <a:endParaRPr lang="en-US" sz="2400" dirty="0"/>
          </a:p>
          <a:p>
            <a:r>
              <a:rPr lang="en-US" sz="2400" dirty="0" smtClean="0"/>
              <a:t>Joining operation fill the gap between elements on the basis of separator.</a:t>
            </a:r>
          </a:p>
          <a:p>
            <a:endParaRPr lang="en-US" sz="2400" dirty="0"/>
          </a:p>
          <a:p>
            <a:r>
              <a:rPr lang="en-US" sz="2400" dirty="0" smtClean="0"/>
              <a:t>Separator can be any alphabet, number, special character…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1004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Splitting and Joining of Strings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mainString.split</a:t>
            </a:r>
            <a:r>
              <a:rPr lang="en-US" sz="2400" i="1" dirty="0" smtClean="0"/>
              <a:t>(“separator”)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“</a:t>
            </a:r>
            <a:r>
              <a:rPr lang="en-US" sz="2400" i="1" dirty="0" err="1" smtClean="0"/>
              <a:t>separator”.join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mainString</a:t>
            </a:r>
            <a:r>
              <a:rPr lang="en-US" sz="2400" i="1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1025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7"/>
            <a:ext cx="1004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Splitting and Joining of Strings</a:t>
            </a:r>
            <a:endParaRPr lang="en-IN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3" y="1452089"/>
            <a:ext cx="4756088" cy="41813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370" y="2937059"/>
            <a:ext cx="6348632" cy="1359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75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7"/>
            <a:ext cx="1004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Splitting and Joining of Strings</a:t>
            </a:r>
            <a:endParaRPr lang="en-IN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6" y="2082297"/>
            <a:ext cx="5875754" cy="30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60" y="3087232"/>
            <a:ext cx="5730042" cy="1407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87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6870" y="2206528"/>
            <a:ext cx="80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startswith</a:t>
            </a:r>
            <a:r>
              <a:rPr lang="en-US" sz="2400" dirty="0" smtClean="0"/>
              <a:t>() check if </a:t>
            </a:r>
            <a:r>
              <a:rPr lang="en-US" sz="2400" dirty="0" err="1" smtClean="0"/>
              <a:t>mainString</a:t>
            </a:r>
            <a:r>
              <a:rPr lang="en-US" sz="2400" dirty="0" smtClean="0"/>
              <a:t> is starting with </a:t>
            </a:r>
            <a:r>
              <a:rPr lang="en-US" sz="2400" dirty="0" err="1" smtClean="0"/>
              <a:t>subString</a:t>
            </a:r>
            <a:r>
              <a:rPr lang="en-US" sz="24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9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Checking starting and ending in </a:t>
            </a:r>
            <a:r>
              <a:rPr lang="en-US" sz="3600" b="1" dirty="0"/>
              <a:t>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mainString.startswith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subString</a:t>
            </a:r>
            <a:r>
              <a:rPr lang="en-US" sz="2400" i="1" dirty="0" smtClean="0"/>
              <a:t>)</a:t>
            </a:r>
          </a:p>
          <a:p>
            <a:r>
              <a:rPr lang="en-US" sz="2400" i="1" dirty="0"/>
              <a:t>	 </a:t>
            </a:r>
            <a:r>
              <a:rPr lang="en-US" sz="2400" i="1" dirty="0" err="1" smtClean="0"/>
              <a:t>mainString.endswith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subString</a:t>
            </a:r>
            <a:r>
              <a:rPr lang="en-US" sz="2400" i="1" dirty="0"/>
              <a:t>)</a:t>
            </a:r>
            <a:endParaRPr lang="en-US" sz="2400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6870" y="2958134"/>
            <a:ext cx="80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endswith</a:t>
            </a:r>
            <a:r>
              <a:rPr lang="en-US" sz="2400" dirty="0" smtClean="0"/>
              <a:t>() check if </a:t>
            </a:r>
            <a:r>
              <a:rPr lang="en-US" sz="2400" dirty="0" err="1" smtClean="0"/>
              <a:t>mainString</a:t>
            </a:r>
            <a:r>
              <a:rPr lang="en-US" sz="2400" dirty="0" smtClean="0"/>
              <a:t> is ending with </a:t>
            </a:r>
            <a:r>
              <a:rPr lang="en-US" sz="2400" dirty="0" err="1" smtClean="0"/>
              <a:t>subString</a:t>
            </a:r>
            <a:r>
              <a:rPr lang="en-US" sz="24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870" y="3941441"/>
            <a:ext cx="80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returns True or False.</a:t>
            </a:r>
          </a:p>
        </p:txBody>
      </p:sp>
    </p:spTree>
    <p:extLst>
      <p:ext uri="{BB962C8B-B14F-4D97-AF65-F5344CB8AC3E}">
        <p14:creationId xmlns="" xmlns:p14="http://schemas.microsoft.com/office/powerpoint/2010/main" val="11810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80" y="1529093"/>
            <a:ext cx="5476336" cy="2237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2" y="1233842"/>
            <a:ext cx="4709964" cy="4766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Basics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4998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7"/>
            <a:ext cx="909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Checking starting and ending in </a:t>
            </a:r>
            <a:r>
              <a:rPr lang="en-US" sz="3600" b="1" dirty="0"/>
              <a:t>String</a:t>
            </a:r>
            <a:endParaRPr lang="en-IN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" y="1079604"/>
            <a:ext cx="10799586" cy="2537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" y="4069532"/>
            <a:ext cx="7068142" cy="1543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58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5" y="1535408"/>
            <a:ext cx="10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will return sorted string in the form of list.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Sorting of </a:t>
            </a:r>
            <a:r>
              <a:rPr lang="en-US" sz="3600" b="1" dirty="0"/>
              <a:t>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sorted(</a:t>
            </a:r>
            <a:r>
              <a:rPr lang="en-US" sz="2400" i="1" dirty="0" err="1"/>
              <a:t>mainString</a:t>
            </a:r>
            <a:r>
              <a:rPr lang="en-US" sz="2400" i="1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4" y="2413478"/>
            <a:ext cx="6671982" cy="20679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4" y="4937827"/>
            <a:ext cx="11081470" cy="824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93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Format of </a:t>
            </a:r>
            <a:r>
              <a:rPr lang="en-US" sz="3600" b="1" dirty="0"/>
              <a:t>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helps to display the message with respect to value placed in output(print) message.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4" y="1588176"/>
            <a:ext cx="7747534" cy="29378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4" y="4628233"/>
            <a:ext cx="5310202" cy="1697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20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String Test Methods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224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</a:t>
            </a:r>
            <a:r>
              <a:rPr lang="en-US" sz="2400" b="1" i="1" dirty="0"/>
              <a:t>:</a:t>
            </a:r>
            <a:endParaRPr lang="en-US" sz="24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2086" y="1452089"/>
            <a:ext cx="27974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mainString.isalnum</a:t>
            </a:r>
            <a:r>
              <a:rPr lang="en-US" sz="2400" i="1" dirty="0" smtClean="0"/>
              <a:t>()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mainString.isalpha</a:t>
            </a:r>
            <a:r>
              <a:rPr lang="en-US" sz="2400" i="1" dirty="0" smtClean="0"/>
              <a:t>()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mainString.isdigit</a:t>
            </a:r>
            <a:r>
              <a:rPr lang="en-US" sz="2400" i="1" dirty="0" smtClean="0"/>
              <a:t>()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mainString.islower</a:t>
            </a:r>
            <a:r>
              <a:rPr lang="en-US" sz="2400" i="1" dirty="0" smtClean="0"/>
              <a:t>()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mainString.isupper</a:t>
            </a:r>
            <a:r>
              <a:rPr lang="en-US" sz="2400" i="1" dirty="0" smtClean="0"/>
              <a:t>()</a:t>
            </a:r>
          </a:p>
          <a:p>
            <a:endParaRPr lang="en-US" sz="2400" i="1" dirty="0" smtClean="0"/>
          </a:p>
          <a:p>
            <a:r>
              <a:rPr lang="en-US" sz="2400" i="1" dirty="0" err="1" smtClean="0"/>
              <a:t>mainString.istitle</a:t>
            </a:r>
            <a:r>
              <a:rPr lang="en-US" sz="2400" i="1" dirty="0" smtClean="0"/>
              <a:t>()</a:t>
            </a:r>
          </a:p>
          <a:p>
            <a:endParaRPr lang="en-US" sz="2400" i="1" dirty="0"/>
          </a:p>
          <a:p>
            <a:r>
              <a:rPr lang="en-US" sz="2400" i="1" dirty="0" err="1" smtClean="0"/>
              <a:t>mainString.isspace</a:t>
            </a:r>
            <a:r>
              <a:rPr lang="en-US" sz="2400" i="1" dirty="0" smtClean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5380" y="1452088"/>
            <a:ext cx="8900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Returns True, if all characters are alphanumeric (0-1, a-z, A-Z).</a:t>
            </a:r>
          </a:p>
          <a:p>
            <a:endParaRPr lang="en-US" sz="2400" i="1" dirty="0"/>
          </a:p>
          <a:p>
            <a:r>
              <a:rPr lang="en-US" sz="2400" i="1" dirty="0" smtClean="0"/>
              <a:t> </a:t>
            </a:r>
            <a:r>
              <a:rPr lang="en-US" sz="2400" i="1" dirty="0"/>
              <a:t>Returns True, if all characters </a:t>
            </a:r>
            <a:r>
              <a:rPr lang="en-US" sz="2400" i="1" dirty="0" smtClean="0"/>
              <a:t>are alphabets (a-z, A-Z).</a:t>
            </a:r>
          </a:p>
          <a:p>
            <a:endParaRPr lang="en-US" sz="2400" i="1" dirty="0"/>
          </a:p>
          <a:p>
            <a:r>
              <a:rPr lang="en-US" sz="2400" i="1" dirty="0"/>
              <a:t>Returns True, if all characters </a:t>
            </a:r>
            <a:r>
              <a:rPr lang="en-US" sz="2400" i="1" dirty="0" smtClean="0"/>
              <a:t>are numbers (0-9).</a:t>
            </a:r>
          </a:p>
          <a:p>
            <a:endParaRPr lang="en-US" sz="2400" i="1" dirty="0"/>
          </a:p>
          <a:p>
            <a:r>
              <a:rPr lang="en-US" sz="2400" i="1" dirty="0"/>
              <a:t>Returns True, if all characters </a:t>
            </a:r>
            <a:r>
              <a:rPr lang="en-US" sz="2400" i="1" dirty="0" smtClean="0"/>
              <a:t>are in lowercase (a-z).</a:t>
            </a:r>
          </a:p>
          <a:p>
            <a:endParaRPr lang="en-US" sz="2400" i="1" dirty="0"/>
          </a:p>
          <a:p>
            <a:r>
              <a:rPr lang="en-US" sz="2400" i="1" dirty="0"/>
              <a:t>Returns True, if all characters </a:t>
            </a:r>
            <a:r>
              <a:rPr lang="en-US" sz="2400" i="1" dirty="0" smtClean="0"/>
              <a:t>are in uppercase (A-Z).</a:t>
            </a:r>
          </a:p>
          <a:p>
            <a:endParaRPr lang="en-US" sz="2400" i="1" dirty="0"/>
          </a:p>
          <a:p>
            <a:r>
              <a:rPr lang="en-US" sz="2400" i="1" dirty="0"/>
              <a:t>Returns True, if all characters </a:t>
            </a:r>
            <a:r>
              <a:rPr lang="en-US" sz="2400" i="1" dirty="0" smtClean="0"/>
              <a:t>are in title.</a:t>
            </a:r>
          </a:p>
          <a:p>
            <a:endParaRPr lang="en-US" sz="2400" i="1" dirty="0"/>
          </a:p>
          <a:p>
            <a:r>
              <a:rPr lang="en-US" sz="2400" i="1" dirty="0"/>
              <a:t>Returns True, if </a:t>
            </a:r>
            <a:r>
              <a:rPr lang="en-US" sz="2400" i="1" dirty="0" smtClean="0"/>
              <a:t>only spaces are there.</a:t>
            </a:r>
          </a:p>
        </p:txBody>
      </p:sp>
    </p:spTree>
    <p:extLst>
      <p:ext uri="{BB962C8B-B14F-4D97-AF65-F5344CB8AC3E}">
        <p14:creationId xmlns="" xmlns:p14="http://schemas.microsoft.com/office/powerpoint/2010/main" val="7422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660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8357" y="2114769"/>
            <a:ext cx="11209366" cy="266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6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operations</a:t>
            </a:r>
            <a:endParaRPr lang="en-IN" sz="960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4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5" y="1535408"/>
            <a:ext cx="429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tells the total number of characters in the string(including space, of present).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</a:t>
            </a:r>
            <a:r>
              <a:rPr lang="en-US" sz="3600" b="1" dirty="0"/>
              <a:t>ength </a:t>
            </a:r>
            <a:r>
              <a:rPr lang="en-US" sz="3600" b="1" dirty="0" smtClean="0"/>
              <a:t>of </a:t>
            </a:r>
            <a:r>
              <a:rPr lang="en-US" sz="3600" b="1" dirty="0"/>
              <a:t>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len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mainString</a:t>
            </a:r>
            <a:r>
              <a:rPr lang="en-US" sz="2400" i="1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26" y="1315028"/>
            <a:ext cx="5986014" cy="1180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29" y="3189565"/>
            <a:ext cx="2894704" cy="1188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29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732" y="270693"/>
            <a:ext cx="1151206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Indexing in Python?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Indexing in Python is a way to refer the individual items within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its position.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Python, objects are “zero-indexed” meaning the position count starts at zero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if there are 5 elements present within a list. Then the first element (i.e. the leftmost element) holds the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zeroth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place, followed by the elements in first, second, third, and fourth positions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Python Index Operator is represented by opening and closing square brackets: [].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syntax, however, requires you to put a number inside the brackets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algn="just" fontAlgn="base"/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ObjectName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[n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#Where n is just an integer number that represents the position of the element we want to access.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018" y="318255"/>
            <a:ext cx="11733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Negative Indexing 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just" fontAlgn="base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 of indexing from the opposite end is called Negative Indexing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Note: In negative Indexing, the last element is represented by -1 and not -0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da-DK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da-DK" sz="2800" dirty="0" smtClean="0">
                <a:latin typeface="Times New Roman" pitchFamily="18" charset="0"/>
                <a:cs typeface="Times New Roman" pitchFamily="18" charset="0"/>
              </a:rPr>
              <a:t>letters </a:t>
            </a:r>
            <a:r>
              <a:rPr lang="da-DK" sz="2800" dirty="0" smtClean="0">
                <a:latin typeface="Times New Roman" pitchFamily="18" charset="0"/>
                <a:cs typeface="Times New Roman" pitchFamily="18" charset="0"/>
              </a:rPr>
              <a:t>= ['a', 's', 'd', 'f</a:t>
            </a:r>
            <a:r>
              <a:rPr lang="da-DK" sz="2800" dirty="0" smtClean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algn="just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print(letters[-1])</a:t>
            </a:r>
            <a:endParaRPr lang="da-DK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print(letters[-2])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582" y="6427960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String and Characters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909" y="6434347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Presented By : Nitish Vig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5758"/>
            <a:ext cx="1216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75" y="1535408"/>
            <a:ext cx="520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takes position number and displays the element in the string.</a:t>
            </a:r>
          </a:p>
          <a:p>
            <a:endParaRPr lang="en-US" sz="2400" dirty="0"/>
          </a:p>
          <a:p>
            <a:r>
              <a:rPr lang="en-US" sz="2400" dirty="0" smtClean="0"/>
              <a:t>It can take both positive and negative value.</a:t>
            </a:r>
          </a:p>
          <a:p>
            <a:endParaRPr lang="en-US" sz="2400" dirty="0"/>
          </a:p>
          <a:p>
            <a:r>
              <a:rPr lang="en-US" sz="2400" dirty="0" smtClean="0"/>
              <a:t>Positive sign means from left to right</a:t>
            </a:r>
          </a:p>
          <a:p>
            <a:endParaRPr lang="en-US" sz="2400" dirty="0"/>
          </a:p>
          <a:p>
            <a:r>
              <a:rPr lang="en-US" sz="2400" dirty="0" smtClean="0"/>
              <a:t>Negative </a:t>
            </a:r>
            <a:r>
              <a:rPr lang="en-US" sz="2400" dirty="0"/>
              <a:t>sign means from </a:t>
            </a:r>
            <a:r>
              <a:rPr lang="en-US" sz="2400" dirty="0" smtClean="0"/>
              <a:t>right </a:t>
            </a:r>
            <a:r>
              <a:rPr lang="en-US" sz="2400" dirty="0"/>
              <a:t>to </a:t>
            </a:r>
            <a:r>
              <a:rPr lang="en-US" sz="2400" dirty="0" smtClean="0"/>
              <a:t>left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9174" y="159427"/>
            <a:ext cx="51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Indexing in </a:t>
            </a:r>
            <a:r>
              <a:rPr lang="en-US" sz="3600" b="1" dirty="0"/>
              <a:t>String</a:t>
            </a:r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75" y="939751"/>
            <a:ext cx="1182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Syntax :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mainString</a:t>
            </a:r>
            <a:r>
              <a:rPr lang="en-US" sz="2400" i="1" dirty="0" smtClean="0"/>
              <a:t>[position]</a:t>
            </a:r>
            <a:endParaRPr lang="en-US" sz="2400" i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15" y="894095"/>
            <a:ext cx="5176146" cy="5479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82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90843" y="2156599"/>
            <a:ext cx="10657728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slice()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function returns a slice object.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slice object is used to specify how to slice a sequence. You can specify where to start the slicing, and where to end. You can also specify the step, which allows you to e.g. slice only every other item.</a:t>
            </a:r>
          </a:p>
          <a:p>
            <a:pPr fontAlgn="base"/>
            <a:r>
              <a:rPr lang="en-US" sz="2800" b="1" i="1" dirty="0" smtClean="0"/>
              <a:t>Syntax:</a:t>
            </a:r>
            <a:endParaRPr lang="en-US" sz="2800" i="1" dirty="0" smtClean="0"/>
          </a:p>
          <a:p>
            <a:pPr fontAlgn="base"/>
            <a:r>
              <a:rPr lang="en-US" sz="2800" i="1" dirty="0" smtClean="0"/>
              <a:t>slice(stop)</a:t>
            </a:r>
          </a:p>
          <a:p>
            <a:pPr fontAlgn="base"/>
            <a:r>
              <a:rPr lang="en-US" sz="2800" i="1" dirty="0" smtClean="0"/>
              <a:t>slice(start, stop, step)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291" y="276051"/>
            <a:ext cx="111099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Slicing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fontAlgn="base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Python slicing can be done in two ways: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a slice() method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array slicing  [ : : ] method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1166</Words>
  <Application>Microsoft Office PowerPoint</Application>
  <PresentationFormat>Custom</PresentationFormat>
  <Paragraphs>242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Vig</dc:creator>
  <cp:lastModifiedBy>Leena Gupta</cp:lastModifiedBy>
  <cp:revision>62</cp:revision>
  <dcterms:created xsi:type="dcterms:W3CDTF">2019-12-02T05:30:39Z</dcterms:created>
  <dcterms:modified xsi:type="dcterms:W3CDTF">2022-09-27T06:50:32Z</dcterms:modified>
</cp:coreProperties>
</file>