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8" r:id="rId11"/>
    <p:sldId id="269" r:id="rId12"/>
  </p:sldIdLst>
  <p:sldSz cx="12192000" cy="6858000"/>
  <p:notesSz cx="6858000" cy="9144000"/>
  <p:embeddedFontLst>
    <p:embeddedFont>
      <p:font typeface="Garamond" panose="02020404030301010803" pitchFamily="18" charset="0"/>
      <p:regular r:id="rId14"/>
      <p:bold r:id="rId15"/>
      <p:italic r:id="rId16"/>
      <p:boldItalic r:id="rId17"/>
    </p:embeddedFont>
    <p:embeddedFont>
      <p:font typeface="Georgia" panose="02040502050405020303" pitchFamily="18" charset="0"/>
      <p:regular r:id="rId18"/>
      <p:bold r:id="rId19"/>
      <p:italic r:id="rId20"/>
      <p:boldItalic r:id="rId21"/>
    </p:embeddedFont>
    <p:embeddedFont>
      <p:font typeface="Merriweather"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bPRRB5zbhzuqj/7unTGpo/ia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nsh Khandelwal" userId="cce5ee44393d88f4" providerId="LiveId" clId="{B99E036C-D98E-4D10-8B52-AE9AFF961F1D}"/>
    <pc:docChg chg="custSel modSld">
      <pc:chgData name="Divyansh Khandelwal" userId="cce5ee44393d88f4" providerId="LiveId" clId="{B99E036C-D98E-4D10-8B52-AE9AFF961F1D}" dt="2021-08-03T11:52:15.688" v="11" actId="20577"/>
      <pc:docMkLst>
        <pc:docMk/>
      </pc:docMkLst>
      <pc:sldChg chg="modSp mod">
        <pc:chgData name="Divyansh Khandelwal" userId="cce5ee44393d88f4" providerId="LiveId" clId="{B99E036C-D98E-4D10-8B52-AE9AFF961F1D}" dt="2021-08-03T11:52:15.688" v="11" actId="20577"/>
        <pc:sldMkLst>
          <pc:docMk/>
          <pc:sldMk cId="0" sldId="256"/>
        </pc:sldMkLst>
        <pc:spChg chg="mod">
          <ac:chgData name="Divyansh Khandelwal" userId="cce5ee44393d88f4" providerId="LiveId" clId="{B99E036C-D98E-4D10-8B52-AE9AFF961F1D}" dt="2021-08-03T11:52:15.688" v="11" actId="20577"/>
          <ac:spMkLst>
            <pc:docMk/>
            <pc:sldMk cId="0" sldId="256"/>
            <ac:spMk id="15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cdf2802f3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cdf2802f31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2369072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2369072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2369072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23690721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236907211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23690721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236907211_1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23690721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df2802f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cdf2802f3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cdf2802f3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cdf2802f3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20"/>
          <p:cNvGrpSpPr/>
          <p:nvPr/>
        </p:nvGrpSpPr>
        <p:grpSpPr>
          <a:xfrm>
            <a:off x="-16934" y="0"/>
            <a:ext cx="12231160" cy="6856214"/>
            <a:chOff x="-16934" y="0"/>
            <a:chExt cx="12231160" cy="6856214"/>
          </a:xfrm>
        </p:grpSpPr>
        <p:pic>
          <p:nvPicPr>
            <p:cNvPr id="18" name="Google Shape;18;p20"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20"/>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0"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20"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20"/>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20"/>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20"/>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29"/>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9"/>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29"/>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2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30"/>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0"/>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3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8" name="Google Shape;98;p30"/>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31"/>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1"/>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31"/>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3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31"/>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31"/>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31"/>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32"/>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2"/>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3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33"/>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3"/>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33"/>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3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33"/>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33"/>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33"/>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34"/>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4"/>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34"/>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3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2" name="Google Shape;132;p34"/>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3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5"/>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3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9" name="Google Shape;139;p3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36"/>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6"/>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3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6" name="Google Shape;146;p36"/>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21"/>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2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2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cxnSp>
        <p:nvCxnSpPr>
          <p:cNvPr id="36" name="Google Shape;36;p22"/>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7" name="Google Shape;37;p2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9" name="Google Shape;39;p22"/>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0" name="Google Shape;40;p2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2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2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50" name="Google Shape;50;p2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3" name="Google Shape;53;p2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7" name="Google Shape;57;p25"/>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8" name="Google Shape;58;p25"/>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9" name="Google Shape;59;p25"/>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0" name="Google Shape;60;p2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3" name="Google Shape;63;p2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2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9" name="Google Shape;69;p2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7"/>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27"/>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2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27"/>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8"/>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28"/>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2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9"/>
          <p:cNvGrpSpPr/>
          <p:nvPr/>
        </p:nvGrpSpPr>
        <p:grpSpPr>
          <a:xfrm>
            <a:off x="-15736" y="0"/>
            <a:ext cx="12229962" cy="6856214"/>
            <a:chOff x="-15736" y="0"/>
            <a:chExt cx="12229962" cy="6856214"/>
          </a:xfrm>
        </p:grpSpPr>
        <p:pic>
          <p:nvPicPr>
            <p:cNvPr id="7" name="Google Shape;7;p19"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9"/>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9"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9"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9"/>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kaggle.com/tanishgupta26/traffic-signs-detection-by-yolo-v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2688165" y="1516024"/>
            <a:ext cx="6815669" cy="1515533"/>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800"/>
              <a:buFont typeface="Arial"/>
              <a:buNone/>
            </a:pPr>
            <a:r>
              <a:rPr lang="en-US" sz="1800" b="0" i="0" u="none" strike="noStrike">
                <a:solidFill>
                  <a:srgbClr val="000000"/>
                </a:solidFill>
                <a:latin typeface="Arial"/>
                <a:ea typeface="Arial"/>
                <a:cs typeface="Arial"/>
                <a:sym typeface="Arial"/>
              </a:rPr>
              <a:t> </a:t>
            </a:r>
            <a:r>
              <a:rPr lang="en-US" sz="3600" b="0" i="0" u="none" strike="noStrike">
                <a:solidFill>
                  <a:srgbClr val="000000"/>
                </a:solidFill>
                <a:latin typeface="Arial"/>
                <a:ea typeface="Arial"/>
                <a:cs typeface="Arial"/>
                <a:sym typeface="Arial"/>
              </a:rPr>
              <a:t>Traffic Sign Classifier</a:t>
            </a:r>
            <a:endParaRPr sz="6600"/>
          </a:p>
        </p:txBody>
      </p:sp>
      <p:sp>
        <p:nvSpPr>
          <p:cNvPr id="152" name="Google Shape;152;p1"/>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415"/>
              <a:buNone/>
            </a:pPr>
            <a:endParaRPr dirty="0"/>
          </a:p>
          <a:p>
            <a:pPr marL="0" lvl="0" indent="0" algn="ctr" rtl="0">
              <a:spcBef>
                <a:spcPts val="1020"/>
              </a:spcBef>
              <a:spcAft>
                <a:spcPts val="0"/>
              </a:spcAft>
              <a:buSzPts val="2415"/>
              <a:buNone/>
            </a:pPr>
            <a:r>
              <a:rPr lang="en-US" dirty="0"/>
              <a:t>   </a:t>
            </a:r>
            <a:r>
              <a:rPr lang="en-US" dirty="0">
                <a:latin typeface="Merriweather"/>
                <a:ea typeface="Merriweather"/>
                <a:cs typeface="Merriweather"/>
                <a:sym typeface="Merriweather"/>
              </a:rPr>
              <a:t>Divyansh Khandelwal  -11840440</a:t>
            </a:r>
            <a:endParaRPr dirty="0">
              <a:latin typeface="Merriweather"/>
              <a:ea typeface="Merriweather"/>
              <a:cs typeface="Merriweather"/>
              <a:sym typeface="Merriweather"/>
            </a:endParaRPr>
          </a:p>
          <a:p>
            <a:pPr marL="0" lvl="0" indent="0" algn="ctr" rtl="0">
              <a:spcBef>
                <a:spcPts val="1020"/>
              </a:spcBef>
              <a:spcAft>
                <a:spcPts val="0"/>
              </a:spcAft>
              <a:buSzPts val="2415"/>
              <a:buNone/>
            </a:pPr>
            <a:r>
              <a:rPr lang="en-US" dirty="0">
                <a:latin typeface="Merriweather"/>
                <a:ea typeface="Merriweather"/>
                <a:cs typeface="Merriweather"/>
                <a:sym typeface="Merriweather"/>
              </a:rPr>
              <a:t>     </a:t>
            </a:r>
            <a:endParaRPr dirty="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cdf2802f31_0_26"/>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Clr>
                <a:srgbClr val="262626"/>
              </a:buClr>
              <a:buSzPts val="3800"/>
              <a:buFont typeface="Garamond"/>
              <a:buNone/>
            </a:pPr>
            <a:r>
              <a:rPr lang="en-US" sz="3800"/>
              <a:t>                 </a:t>
            </a:r>
            <a:r>
              <a:rPr lang="en-US" sz="3800">
                <a:solidFill>
                  <a:srgbClr val="000000"/>
                </a:solidFill>
              </a:rPr>
              <a:t>Research Paper Referred</a:t>
            </a:r>
            <a:r>
              <a:rPr lang="en-US" sz="3800"/>
              <a:t>	</a:t>
            </a:r>
            <a:endParaRPr sz="3800"/>
          </a:p>
        </p:txBody>
      </p:sp>
      <p:pic>
        <p:nvPicPr>
          <p:cNvPr id="231" name="Google Shape;231;gcdf2802f31_0_26"/>
          <p:cNvPicPr preferRelativeResize="0"/>
          <p:nvPr/>
        </p:nvPicPr>
        <p:blipFill>
          <a:blip r:embed="rId3">
            <a:alphaModFix/>
          </a:blip>
          <a:stretch>
            <a:fillRect/>
          </a:stretch>
        </p:blipFill>
        <p:spPr>
          <a:xfrm>
            <a:off x="1019175" y="2564548"/>
            <a:ext cx="10153651" cy="2463250"/>
          </a:xfrm>
          <a:prstGeom prst="rect">
            <a:avLst/>
          </a:prstGeom>
          <a:noFill/>
          <a:ln>
            <a:noFill/>
          </a:ln>
        </p:spPr>
      </p:pic>
      <p:sp>
        <p:nvSpPr>
          <p:cNvPr id="232" name="Google Shape;232;gcdf2802f31_0_26"/>
          <p:cNvSpPr txBox="1"/>
          <p:nvPr/>
        </p:nvSpPr>
        <p:spPr>
          <a:xfrm>
            <a:off x="1571625" y="5139025"/>
            <a:ext cx="9601200" cy="1308300"/>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100"/>
              <a:buFont typeface="Arial"/>
              <a:buNone/>
            </a:pPr>
            <a:r>
              <a:rPr lang="en-US" sz="2200">
                <a:solidFill>
                  <a:schemeClr val="dk1"/>
                </a:solidFill>
                <a:latin typeface="Merriweather"/>
                <a:ea typeface="Merriweather"/>
                <a:cs typeface="Merriweather"/>
                <a:sym typeface="Merriweather"/>
              </a:rPr>
              <a:t>Link to notebook--</a:t>
            </a:r>
            <a:endParaRPr sz="2200">
              <a:solidFill>
                <a:schemeClr val="dk1"/>
              </a:solidFill>
              <a:latin typeface="Merriweather"/>
              <a:ea typeface="Merriweather"/>
              <a:cs typeface="Merriweather"/>
              <a:sym typeface="Merriweather"/>
            </a:endParaRPr>
          </a:p>
          <a:p>
            <a:pPr marL="0" marR="0" lvl="0" indent="0" algn="just" rtl="0">
              <a:spcBef>
                <a:spcPts val="0"/>
              </a:spcBef>
              <a:spcAft>
                <a:spcPts val="0"/>
              </a:spcAft>
              <a:buClr>
                <a:schemeClr val="dk1"/>
              </a:buClr>
              <a:buSzPts val="1100"/>
              <a:buFont typeface="Arial"/>
              <a:buNone/>
            </a:pPr>
            <a:r>
              <a:rPr lang="en-US" sz="2100" u="sng">
                <a:solidFill>
                  <a:srgbClr val="1155CC"/>
                </a:solidFill>
                <a:latin typeface="Merriweather"/>
                <a:ea typeface="Merriweather"/>
                <a:cs typeface="Merriweather"/>
                <a:sym typeface="Merriweather"/>
                <a:hlinkClick r:id="rId4">
                  <a:extLst>
                    <a:ext uri="{A12FA001-AC4F-418D-AE19-62706E023703}">
                      <ahyp:hlinkClr xmlns:ahyp="http://schemas.microsoft.com/office/drawing/2018/hyperlinkcolor" val="tx"/>
                    </a:ext>
                  </a:extLst>
                </a:hlinkClick>
              </a:rPr>
              <a:t>https://www.kaggle.com/tanishgupta26/traffic-signs-detection-by-yolo-v3</a:t>
            </a:r>
            <a:endParaRPr sz="2200">
              <a:solidFill>
                <a:schemeClr val="dk1"/>
              </a:solidFill>
              <a:latin typeface="Merriweather"/>
              <a:ea typeface="Merriweather"/>
              <a:cs typeface="Merriweather"/>
              <a:sym typeface="Merriweather"/>
            </a:endParaRPr>
          </a:p>
          <a:p>
            <a:pPr marL="0" marR="0" lvl="0" indent="0" algn="just" rtl="0">
              <a:spcBef>
                <a:spcPts val="0"/>
              </a:spcBef>
              <a:spcAft>
                <a:spcPts val="0"/>
              </a:spcAft>
              <a:buClr>
                <a:schemeClr val="dk1"/>
              </a:buClr>
              <a:buSzPts val="1100"/>
              <a:buFont typeface="Arial"/>
              <a:buNone/>
            </a:pPr>
            <a:endParaRPr sz="1500">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sz="15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18"/>
          <p:cNvPicPr preferRelativeResize="0"/>
          <p:nvPr/>
        </p:nvPicPr>
        <p:blipFill rotWithShape="1">
          <a:blip r:embed="rId3">
            <a:alphaModFix/>
          </a:blip>
          <a:srcRect/>
          <a:stretch/>
        </p:blipFill>
        <p:spPr>
          <a:xfrm>
            <a:off x="2780517" y="871930"/>
            <a:ext cx="6422198" cy="4790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d236907211_0_5"/>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                  </a:t>
            </a:r>
            <a:r>
              <a:rPr lang="en-US">
                <a:solidFill>
                  <a:srgbClr val="000000"/>
                </a:solidFill>
              </a:rPr>
              <a:t>What I </a:t>
            </a:r>
            <a:r>
              <a:rPr lang="en-US" dirty="0">
                <a:solidFill>
                  <a:srgbClr val="000000"/>
                </a:solidFill>
              </a:rPr>
              <a:t>did  Further ??</a:t>
            </a:r>
            <a:endParaRPr dirty="0">
              <a:solidFill>
                <a:srgbClr val="000000"/>
              </a:solidFill>
            </a:endParaRPr>
          </a:p>
        </p:txBody>
      </p:sp>
      <p:sp>
        <p:nvSpPr>
          <p:cNvPr id="158" name="Google Shape;158;gd236907211_0_5"/>
          <p:cNvSpPr txBox="1">
            <a:spLocks noGrp="1"/>
          </p:cNvSpPr>
          <p:nvPr>
            <p:ph type="body" idx="1"/>
          </p:nvPr>
        </p:nvSpPr>
        <p:spPr>
          <a:xfrm>
            <a:off x="1295401" y="2556932"/>
            <a:ext cx="9601200" cy="3318900"/>
          </a:xfrm>
          <a:prstGeom prst="rect">
            <a:avLst/>
          </a:prstGeom>
        </p:spPr>
        <p:txBody>
          <a:bodyPr spcFirstLastPara="1" wrap="square" lIns="91425" tIns="45700" rIns="91425" bIns="45700" anchor="t" anchorCtr="0">
            <a:normAutofit/>
          </a:bodyPr>
          <a:lstStyle/>
          <a:p>
            <a:pPr marL="457200" lvl="0" indent="-360045" algn="l" rtl="0">
              <a:spcBef>
                <a:spcPts val="360"/>
              </a:spcBef>
              <a:spcAft>
                <a:spcPts val="0"/>
              </a:spcAft>
              <a:buClr>
                <a:srgbClr val="000000"/>
              </a:buClr>
              <a:buSzPts val="2070"/>
              <a:buChar char="●"/>
            </a:pPr>
            <a:r>
              <a:rPr lang="en-US">
                <a:solidFill>
                  <a:srgbClr val="000000"/>
                </a:solidFill>
              </a:rPr>
              <a:t>We worked on improvement of our model accuracy further.</a:t>
            </a:r>
            <a:endParaRPr>
              <a:solidFill>
                <a:srgbClr val="000000"/>
              </a:solidFill>
            </a:endParaRPr>
          </a:p>
          <a:p>
            <a:pPr marL="457200" lvl="0" indent="-360045" algn="l" rtl="0">
              <a:spcBef>
                <a:spcPts val="0"/>
              </a:spcBef>
              <a:spcAft>
                <a:spcPts val="0"/>
              </a:spcAft>
              <a:buClr>
                <a:srgbClr val="000000"/>
              </a:buClr>
              <a:buSzPts val="2070"/>
              <a:buChar char="●"/>
            </a:pPr>
            <a:r>
              <a:rPr lang="en-US">
                <a:solidFill>
                  <a:srgbClr val="000000"/>
                </a:solidFill>
              </a:rPr>
              <a:t>For the task-2 of the project, we implemented a live video capturing feature to our model.</a:t>
            </a:r>
            <a:endParaRPr>
              <a:solidFill>
                <a:srgbClr val="000000"/>
              </a:solidFill>
            </a:endParaRPr>
          </a:p>
          <a:p>
            <a:pPr marL="457200" lvl="0" indent="-360045" algn="l" rtl="0">
              <a:spcBef>
                <a:spcPts val="0"/>
              </a:spcBef>
              <a:spcAft>
                <a:spcPts val="0"/>
              </a:spcAft>
              <a:buClr>
                <a:srgbClr val="000000"/>
              </a:buClr>
              <a:buSzPts val="2070"/>
              <a:buChar char="●"/>
            </a:pPr>
            <a:r>
              <a:rPr lang="en-US">
                <a:solidFill>
                  <a:srgbClr val="000000"/>
                </a:solidFill>
              </a:rPr>
              <a:t>Also we have implemented an traffic sign object detection model using YOLO v3 framework.</a:t>
            </a:r>
            <a:endParaRPr>
              <a:solidFill>
                <a:srgbClr val="000000"/>
              </a:solidFill>
            </a:endParaRPr>
          </a:p>
          <a:p>
            <a:pPr marL="457200" lvl="0" indent="-360045" algn="l" rtl="0">
              <a:spcBef>
                <a:spcPts val="0"/>
              </a:spcBef>
              <a:spcAft>
                <a:spcPts val="0"/>
              </a:spcAft>
              <a:buClr>
                <a:srgbClr val="000000"/>
              </a:buClr>
              <a:buSzPts val="2070"/>
              <a:buChar char="●"/>
            </a:pPr>
            <a:r>
              <a:rPr lang="en-US">
                <a:solidFill>
                  <a:srgbClr val="000000"/>
                </a:solidFill>
              </a:rPr>
              <a:t>Added the audio part also in our app which we did using the streamlit library.</a:t>
            </a:r>
            <a:endParaRPr>
              <a:solidFill>
                <a:srgbClr val="000000"/>
              </a:solidFill>
            </a:endParaRPr>
          </a:p>
          <a:p>
            <a:pPr marL="457200" lvl="0" indent="0" algn="l" rtl="0">
              <a:spcBef>
                <a:spcPts val="600"/>
              </a:spcBef>
              <a:spcAft>
                <a:spcPts val="600"/>
              </a:spcAft>
              <a:buNone/>
            </a:pP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d236907211_0_10"/>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HOW I IMPROVED OUR MODEL ACCURACY</a:t>
            </a:r>
            <a:endParaRPr dirty="0"/>
          </a:p>
        </p:txBody>
      </p:sp>
      <p:sp>
        <p:nvSpPr>
          <p:cNvPr id="164" name="Google Shape;164;gd236907211_0_10"/>
          <p:cNvSpPr txBox="1">
            <a:spLocks noGrp="1"/>
          </p:cNvSpPr>
          <p:nvPr>
            <p:ph type="body" idx="1"/>
          </p:nvPr>
        </p:nvSpPr>
        <p:spPr>
          <a:xfrm>
            <a:off x="1295401" y="2556932"/>
            <a:ext cx="9601200" cy="3318900"/>
          </a:xfrm>
          <a:prstGeom prst="rect">
            <a:avLst/>
          </a:prstGeom>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endParaRPr sz="1800">
              <a:solidFill>
                <a:schemeClr val="dk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800">
                <a:solidFill>
                  <a:schemeClr val="dk1"/>
                </a:solidFill>
                <a:latin typeface="Merriweather"/>
                <a:ea typeface="Merriweather"/>
                <a:cs typeface="Merriweather"/>
                <a:sym typeface="Merriweather"/>
              </a:rPr>
              <a:t>We worked on various model architectures to improve our model accuracy and     performance, like by changing filters or varying dense layers or dropouts ,and then   observed our model performance .</a:t>
            </a:r>
            <a:endParaRPr sz="1800">
              <a:solidFill>
                <a:schemeClr val="dk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800">
                <a:solidFill>
                  <a:schemeClr val="dk1"/>
                </a:solidFill>
                <a:latin typeface="Merriweather"/>
                <a:ea typeface="Merriweather"/>
                <a:cs typeface="Merriweather"/>
                <a:sym typeface="Merriweather"/>
              </a:rPr>
              <a:t>          </a:t>
            </a:r>
            <a:endParaRPr sz="1800">
              <a:solidFill>
                <a:schemeClr val="dk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800">
                <a:solidFill>
                  <a:schemeClr val="dk1"/>
                </a:solidFill>
                <a:latin typeface="Merriweather"/>
                <a:ea typeface="Merriweather"/>
                <a:cs typeface="Merriweather"/>
                <a:sym typeface="Merriweather"/>
              </a:rPr>
              <a:t> After working on various model architectures we found that our model was giving good   accuracy when we are </a:t>
            </a:r>
            <a:r>
              <a:rPr lang="en-US" sz="1800" b="1">
                <a:solidFill>
                  <a:schemeClr val="dk1"/>
                </a:solidFill>
                <a:latin typeface="Merriweather"/>
                <a:ea typeface="Merriweather"/>
                <a:cs typeface="Merriweather"/>
                <a:sym typeface="Merriweather"/>
              </a:rPr>
              <a:t>increasing the dense layer and decreasing the filter sizes</a:t>
            </a:r>
            <a:r>
              <a:rPr lang="en-US" sz="1800">
                <a:solidFill>
                  <a:schemeClr val="dk1"/>
                </a:solidFill>
                <a:latin typeface="Merriweather"/>
                <a:ea typeface="Merriweather"/>
                <a:cs typeface="Merriweather"/>
                <a:sym typeface="Merriweather"/>
              </a:rPr>
              <a:t>.</a:t>
            </a:r>
            <a:endParaRPr sz="1800" b="1">
              <a:solidFill>
                <a:schemeClr val="dk1"/>
              </a:solidFill>
              <a:latin typeface="Merriweather"/>
              <a:ea typeface="Merriweather"/>
              <a:cs typeface="Merriweather"/>
              <a:sym typeface="Merriweather"/>
            </a:endParaRPr>
          </a:p>
          <a:p>
            <a:pPr marL="0" lvl="0" indent="0" algn="l" rtl="0">
              <a:spcBef>
                <a:spcPts val="360"/>
              </a:spcBef>
              <a:spcAft>
                <a:spcPts val="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d236907211_0_15"/>
          <p:cNvSpPr txBox="1">
            <a:spLocks noGrp="1"/>
          </p:cNvSpPr>
          <p:nvPr>
            <p:ph type="title"/>
          </p:nvPr>
        </p:nvSpPr>
        <p:spPr>
          <a:xfrm>
            <a:off x="1295402" y="982132"/>
            <a:ext cx="9601200" cy="1303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000"/>
              <a:t>REASON FOR THE IMPROVEMENT OF OUR MODEL ACCURACY IS :</a:t>
            </a:r>
            <a:endParaRPr sz="3000"/>
          </a:p>
        </p:txBody>
      </p:sp>
      <p:sp>
        <p:nvSpPr>
          <p:cNvPr id="170" name="Google Shape;170;gd236907211_0_15"/>
          <p:cNvSpPr txBox="1">
            <a:spLocks noGrp="1"/>
          </p:cNvSpPr>
          <p:nvPr>
            <p:ph type="body" idx="1"/>
          </p:nvPr>
        </p:nvSpPr>
        <p:spPr>
          <a:xfrm>
            <a:off x="1295401" y="2556932"/>
            <a:ext cx="9601200" cy="3318900"/>
          </a:xfrm>
          <a:prstGeom prst="rect">
            <a:avLst/>
          </a:prstGeom>
        </p:spPr>
        <p:txBody>
          <a:bodyPr spcFirstLastPara="1" wrap="square" lIns="91425" tIns="45700" rIns="91425" bIns="45700" anchor="t" anchorCtr="0">
            <a:normAutofit/>
          </a:bodyPr>
          <a:lstStyle/>
          <a:p>
            <a:pPr marL="457200" marR="0" lvl="0" indent="-355600" algn="l" rtl="0">
              <a:lnSpc>
                <a:spcPct val="115000"/>
              </a:lnSpc>
              <a:spcBef>
                <a:spcPts val="1371"/>
              </a:spcBef>
              <a:spcAft>
                <a:spcPts val="0"/>
              </a:spcAft>
              <a:buSzPts val="2000"/>
              <a:buFont typeface="Merriweather"/>
              <a:buChar char="●"/>
            </a:pPr>
            <a:r>
              <a:rPr lang="en-US" sz="2000">
                <a:solidFill>
                  <a:schemeClr val="dk1"/>
                </a:solidFill>
                <a:latin typeface="Merriweather"/>
                <a:ea typeface="Merriweather"/>
                <a:cs typeface="Merriweather"/>
                <a:sym typeface="Merriweather"/>
              </a:rPr>
              <a:t>when we were using the</a:t>
            </a:r>
            <a:r>
              <a:rPr lang="en-US" sz="2000">
                <a:solidFill>
                  <a:srgbClr val="242729"/>
                </a:solidFill>
                <a:highlight>
                  <a:srgbClr val="FFFFFF"/>
                </a:highlight>
                <a:latin typeface="Merriweather"/>
                <a:ea typeface="Merriweather"/>
                <a:cs typeface="Merriweather"/>
                <a:sym typeface="Merriweather"/>
              </a:rPr>
              <a:t> larger kernel size we were losing some details in the smaller features while when we used a 3x3 filter it detected those features and thus resulted in better accuracy .    </a:t>
            </a:r>
            <a:endParaRPr sz="2000">
              <a:solidFill>
                <a:srgbClr val="242729"/>
              </a:solidFill>
              <a:highlight>
                <a:srgbClr val="FFFFFF"/>
              </a:highlight>
              <a:latin typeface="Merriweather"/>
              <a:ea typeface="Merriweather"/>
              <a:cs typeface="Merriweather"/>
              <a:sym typeface="Merriweather"/>
            </a:endParaRPr>
          </a:p>
          <a:p>
            <a:pPr marL="457200" marR="0" lvl="0" indent="-355600" algn="l" rtl="0">
              <a:lnSpc>
                <a:spcPct val="115000"/>
              </a:lnSpc>
              <a:spcBef>
                <a:spcPts val="0"/>
              </a:spcBef>
              <a:spcAft>
                <a:spcPts val="0"/>
              </a:spcAft>
              <a:buSzPts val="2000"/>
              <a:buFont typeface="Merriweather"/>
              <a:buChar char="●"/>
            </a:pPr>
            <a:r>
              <a:rPr lang="en-US" sz="2000">
                <a:solidFill>
                  <a:srgbClr val="242729"/>
                </a:solidFill>
                <a:highlight>
                  <a:srgbClr val="FFFFFF"/>
                </a:highlight>
                <a:latin typeface="Merriweather"/>
                <a:ea typeface="Merriweather"/>
                <a:cs typeface="Merriweather"/>
                <a:sym typeface="Merriweather"/>
              </a:rPr>
              <a:t>And also</a:t>
            </a:r>
            <a:r>
              <a:rPr lang="en-US" sz="2000">
                <a:solidFill>
                  <a:schemeClr val="dk1"/>
                </a:solidFill>
                <a:highlight>
                  <a:srgbClr val="FFFFFF"/>
                </a:highlight>
                <a:latin typeface="Merriweather"/>
                <a:ea typeface="Merriweather"/>
                <a:cs typeface="Merriweather"/>
                <a:sym typeface="Merriweather"/>
              </a:rPr>
              <a:t> a model with more layers and more hidden units per layer has higher representational capacity i.e it is capable of representing more complicated functions. Thus , increasing the model capacity leads to improving our model performance.</a:t>
            </a:r>
            <a:endParaRPr sz="2000">
              <a:solidFill>
                <a:schemeClr val="dk1"/>
              </a:solidFill>
              <a:highlight>
                <a:srgbClr val="FFFFFF"/>
              </a:highlight>
              <a:latin typeface="Merriweather"/>
              <a:ea typeface="Merriweather"/>
              <a:cs typeface="Merriweather"/>
              <a:sym typeface="Merriweather"/>
            </a:endParaRPr>
          </a:p>
          <a:p>
            <a:pPr marL="0" lvl="0" indent="0" algn="l" rtl="0">
              <a:spcBef>
                <a:spcPts val="360"/>
              </a:spcBef>
              <a:spcAft>
                <a:spcPts val="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000"/>
              <a:buFont typeface="Garamond"/>
              <a:buNone/>
            </a:pPr>
            <a:br>
              <a:rPr lang="en-US" sz="3000" b="1"/>
            </a:br>
            <a:r>
              <a:rPr lang="en-US" sz="3000" b="1"/>
              <a:t>MODEL PERFORMANCE; COMPARISON USING PLOTS :</a:t>
            </a:r>
            <a:endParaRPr sz="3000"/>
          </a:p>
          <a:p>
            <a:pPr marL="0" lvl="0" indent="0" algn="ctr" rtl="0">
              <a:spcBef>
                <a:spcPts val="0"/>
              </a:spcBef>
              <a:spcAft>
                <a:spcPts val="0"/>
              </a:spcAft>
              <a:buClr>
                <a:srgbClr val="262626"/>
              </a:buClr>
              <a:buSzPts val="4400"/>
              <a:buFont typeface="Garamond"/>
              <a:buNone/>
            </a:pPr>
            <a:endParaRPr/>
          </a:p>
        </p:txBody>
      </p:sp>
      <p:pic>
        <p:nvPicPr>
          <p:cNvPr id="176" name="Google Shape;176;p15"/>
          <p:cNvPicPr preferRelativeResize="0">
            <a:picLocks noGrp="1"/>
          </p:cNvPicPr>
          <p:nvPr>
            <p:ph type="body" idx="1"/>
          </p:nvPr>
        </p:nvPicPr>
        <p:blipFill rotWithShape="1">
          <a:blip r:embed="rId3">
            <a:alphaModFix/>
          </a:blip>
          <a:srcRect l="-2101" b="51735"/>
          <a:stretch/>
        </p:blipFill>
        <p:spPr>
          <a:xfrm>
            <a:off x="1673356" y="2685580"/>
            <a:ext cx="4365187" cy="2912865"/>
          </a:xfrm>
          <a:prstGeom prst="rect">
            <a:avLst/>
          </a:prstGeom>
          <a:noFill/>
          <a:ln>
            <a:noFill/>
          </a:ln>
        </p:spPr>
      </p:pic>
      <p:pic>
        <p:nvPicPr>
          <p:cNvPr id="177" name="Google Shape;177;p15"/>
          <p:cNvPicPr preferRelativeResize="0">
            <a:picLocks noGrp="1"/>
          </p:cNvPicPr>
          <p:nvPr>
            <p:ph type="body" idx="2"/>
          </p:nvPr>
        </p:nvPicPr>
        <p:blipFill rotWithShape="1">
          <a:blip r:embed="rId4">
            <a:alphaModFix/>
          </a:blip>
          <a:srcRect l="-244" t="181" r="2683" b="50597"/>
          <a:stretch/>
        </p:blipFill>
        <p:spPr>
          <a:xfrm>
            <a:off x="6733541" y="2748210"/>
            <a:ext cx="4166990" cy="28435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457200" algn="ctr" rtl="0">
              <a:spcBef>
                <a:spcPts val="0"/>
              </a:spcBef>
              <a:spcAft>
                <a:spcPts val="0"/>
              </a:spcAft>
              <a:buClr>
                <a:srgbClr val="262626"/>
              </a:buClr>
              <a:buSzPts val="3800"/>
              <a:buFont typeface="Garamond"/>
              <a:buNone/>
            </a:pPr>
            <a:r>
              <a:rPr lang="en-US" sz="3800"/>
              <a:t>UPDATED RESULTS :</a:t>
            </a:r>
            <a:endParaRPr sz="3800"/>
          </a:p>
        </p:txBody>
      </p:sp>
      <p:sp>
        <p:nvSpPr>
          <p:cNvPr id="183" name="Google Shape;183;p16"/>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fontScale="25000" lnSpcReduction="20000"/>
          </a:bodyPr>
          <a:lstStyle/>
          <a:p>
            <a:pPr marL="285750" lvl="0" indent="-262890" algn="just" rtl="0">
              <a:spcBef>
                <a:spcPts val="0"/>
              </a:spcBef>
              <a:spcAft>
                <a:spcPts val="0"/>
              </a:spcAft>
              <a:buSzPct val="100000"/>
              <a:buChar char="•"/>
            </a:pPr>
            <a:r>
              <a:rPr lang="en-US" sz="9600"/>
              <a:t>The testing accuracy on our test Dataset after model improvement is </a:t>
            </a:r>
            <a:r>
              <a:rPr lang="en-US" sz="9600">
                <a:solidFill>
                  <a:schemeClr val="dk1"/>
                </a:solidFill>
              </a:rPr>
              <a:t> </a:t>
            </a:r>
            <a:r>
              <a:rPr lang="en-US" sz="9600" b="1">
                <a:solidFill>
                  <a:schemeClr val="dk1"/>
                </a:solidFill>
              </a:rPr>
              <a:t>97.7355 % </a:t>
            </a:r>
            <a:r>
              <a:rPr lang="en-US" sz="9600">
                <a:solidFill>
                  <a:schemeClr val="dk1"/>
                </a:solidFill>
              </a:rPr>
              <a:t> while before the changes it was 96 % .</a:t>
            </a:r>
            <a:endParaRPr sz="9600">
              <a:solidFill>
                <a:schemeClr val="dk1"/>
              </a:solidFill>
            </a:endParaRPr>
          </a:p>
          <a:p>
            <a:pPr marL="285750" lvl="0" indent="0" algn="just" rtl="0">
              <a:spcBef>
                <a:spcPts val="0"/>
              </a:spcBef>
              <a:spcAft>
                <a:spcPts val="0"/>
              </a:spcAft>
              <a:buNone/>
            </a:pPr>
            <a:endParaRPr sz="9600">
              <a:solidFill>
                <a:schemeClr val="dk1"/>
              </a:solidFill>
            </a:endParaRPr>
          </a:p>
          <a:p>
            <a:pPr marL="285750" lvl="0" indent="-262891" algn="just" rtl="0">
              <a:spcBef>
                <a:spcPts val="1080"/>
              </a:spcBef>
              <a:spcAft>
                <a:spcPts val="0"/>
              </a:spcAft>
              <a:buSzPct val="100000"/>
              <a:buChar char="•"/>
            </a:pPr>
            <a:r>
              <a:rPr lang="en-US" sz="9600"/>
              <a:t>After Epoch=15 , Following is the </a:t>
            </a:r>
            <a:r>
              <a:rPr lang="en-US" sz="9600" b="1"/>
              <a:t>model performance</a:t>
            </a:r>
            <a:r>
              <a:rPr lang="en-US" sz="9600"/>
              <a:t> which we have observed :  After /Before</a:t>
            </a:r>
            <a:endParaRPr sz="9600"/>
          </a:p>
          <a:p>
            <a:pPr marL="285750" marR="0" lvl="0" indent="-306705" algn="just" rtl="0">
              <a:spcBef>
                <a:spcPts val="1200"/>
              </a:spcBef>
              <a:spcAft>
                <a:spcPts val="0"/>
              </a:spcAft>
              <a:buSzPct val="100000"/>
              <a:buFont typeface="Garamond"/>
              <a:buChar char="•"/>
            </a:pPr>
            <a:r>
              <a:rPr lang="en-US" sz="9600">
                <a:solidFill>
                  <a:schemeClr val="dk1"/>
                </a:solidFill>
              </a:rPr>
              <a:t>Training loss: 0.0892 / </a:t>
            </a:r>
            <a:r>
              <a:rPr lang="en-US" sz="9600"/>
              <a:t>0.1020</a:t>
            </a:r>
            <a:r>
              <a:rPr lang="en-US" sz="9600">
                <a:solidFill>
                  <a:schemeClr val="dk1"/>
                </a:solidFill>
              </a:rPr>
              <a:t>          Training accuracy: 0.9738 /</a:t>
            </a:r>
            <a:r>
              <a:rPr lang="en-US" sz="9600"/>
              <a:t>0.9706 </a:t>
            </a:r>
            <a:endParaRPr sz="9600">
              <a:solidFill>
                <a:schemeClr val="dk1"/>
              </a:solidFill>
            </a:endParaRPr>
          </a:p>
          <a:p>
            <a:pPr marL="285750" marR="0" lvl="0" indent="-306705" algn="just" rtl="0">
              <a:spcBef>
                <a:spcPts val="1200"/>
              </a:spcBef>
              <a:spcAft>
                <a:spcPts val="0"/>
              </a:spcAft>
              <a:buSzPct val="100000"/>
              <a:buFont typeface="Garamond"/>
              <a:buChar char="•"/>
            </a:pPr>
            <a:r>
              <a:rPr lang="en-US" sz="9600">
                <a:solidFill>
                  <a:schemeClr val="dk1"/>
                </a:solidFill>
              </a:rPr>
              <a:t>Validation loss: 0.0059/ 0.0097       Validation Accuracy: </a:t>
            </a:r>
            <a:r>
              <a:rPr lang="en-US" sz="9600">
                <a:solidFill>
                  <a:schemeClr val="dk1"/>
                </a:solidFill>
                <a:highlight>
                  <a:srgbClr val="FFFFFF"/>
                </a:highlight>
              </a:rPr>
              <a:t> 0.9985 /0.9976</a:t>
            </a:r>
            <a:endParaRPr sz="9600">
              <a:solidFill>
                <a:schemeClr val="dk1"/>
              </a:solidFill>
              <a:highlight>
                <a:srgbClr val="FFFFFF"/>
              </a:highlight>
            </a:endParaRPr>
          </a:p>
          <a:p>
            <a:pPr marL="0" lvl="0" indent="0" algn="just" rtl="0">
              <a:spcBef>
                <a:spcPts val="120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d236907211_1_3"/>
          <p:cNvSpPr txBox="1">
            <a:spLocks noGrp="1"/>
          </p:cNvSpPr>
          <p:nvPr>
            <p:ph type="title"/>
          </p:nvPr>
        </p:nvSpPr>
        <p:spPr>
          <a:xfrm>
            <a:off x="1371601" y="982125"/>
            <a:ext cx="4698600" cy="1303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400"/>
              <a:buFont typeface="Garamond"/>
              <a:buNone/>
            </a:pPr>
            <a:r>
              <a:rPr lang="en-US"/>
              <a:t>Final Output</a:t>
            </a:r>
            <a:endParaRPr/>
          </a:p>
        </p:txBody>
      </p:sp>
      <p:sp>
        <p:nvSpPr>
          <p:cNvPr id="189" name="Google Shape;189;gd236907211_1_3"/>
          <p:cNvSpPr txBox="1">
            <a:spLocks noGrp="1"/>
          </p:cNvSpPr>
          <p:nvPr>
            <p:ph type="body" idx="1"/>
          </p:nvPr>
        </p:nvSpPr>
        <p:spPr>
          <a:xfrm>
            <a:off x="1295400" y="2556925"/>
            <a:ext cx="4989600" cy="3318900"/>
          </a:xfrm>
          <a:prstGeom prst="rect">
            <a:avLst/>
          </a:prstGeom>
        </p:spPr>
        <p:txBody>
          <a:bodyPr spcFirstLastPara="1" wrap="square" lIns="91425" tIns="45700" rIns="91425" bIns="45700" anchor="t" anchorCtr="0">
            <a:normAutofit/>
          </a:bodyPr>
          <a:lstStyle/>
          <a:p>
            <a:pPr marL="457200" lvl="0" indent="0" algn="just" rtl="0">
              <a:spcBef>
                <a:spcPts val="0"/>
              </a:spcBef>
              <a:spcAft>
                <a:spcPts val="0"/>
              </a:spcAft>
              <a:buNone/>
            </a:pPr>
            <a:endParaRPr sz="1800">
              <a:solidFill>
                <a:schemeClr val="dk1"/>
              </a:solidFill>
              <a:latin typeface="Merriweather"/>
              <a:ea typeface="Merriweather"/>
              <a:cs typeface="Merriweather"/>
              <a:sym typeface="Merriweather"/>
            </a:endParaRPr>
          </a:p>
          <a:p>
            <a:pPr marL="457200" lvl="0" indent="-342900" algn="just" rtl="0">
              <a:spcBef>
                <a:spcPts val="0"/>
              </a:spcBef>
              <a:spcAft>
                <a:spcPts val="0"/>
              </a:spcAft>
              <a:buClr>
                <a:schemeClr val="dk1"/>
              </a:buClr>
              <a:buSzPts val="1800"/>
              <a:buFont typeface="Merriweather"/>
              <a:buChar char="●"/>
            </a:pPr>
            <a:r>
              <a:rPr lang="en-US" sz="1800">
                <a:solidFill>
                  <a:schemeClr val="dk1"/>
                </a:solidFill>
                <a:latin typeface="Merriweather"/>
                <a:ea typeface="Merriweather"/>
                <a:cs typeface="Merriweather"/>
                <a:sym typeface="Merriweather"/>
              </a:rPr>
              <a:t>In this interface we just need to upload an image and it will predict the class of  that image and also generates an audio which will tell us what is the class of the image and from which class it belongs to.</a:t>
            </a:r>
            <a:endParaRPr sz="1800">
              <a:solidFill>
                <a:schemeClr val="dk1"/>
              </a:solidFill>
              <a:latin typeface="Merriweather"/>
              <a:ea typeface="Merriweather"/>
              <a:cs typeface="Merriweather"/>
              <a:sym typeface="Merriweather"/>
            </a:endParaRPr>
          </a:p>
          <a:p>
            <a:pPr marL="0" lvl="0" indent="0" algn="l" rtl="0">
              <a:spcBef>
                <a:spcPts val="360"/>
              </a:spcBef>
              <a:spcAft>
                <a:spcPts val="600"/>
              </a:spcAft>
              <a:buNone/>
            </a:pPr>
            <a:endParaRPr/>
          </a:p>
        </p:txBody>
      </p:sp>
      <p:pic>
        <p:nvPicPr>
          <p:cNvPr id="190" name="Google Shape;190;gd236907211_1_3"/>
          <p:cNvPicPr preferRelativeResize="0"/>
          <p:nvPr/>
        </p:nvPicPr>
        <p:blipFill rotWithShape="1">
          <a:blip r:embed="rId3">
            <a:alphaModFix/>
          </a:blip>
          <a:srcRect/>
          <a:stretch/>
        </p:blipFill>
        <p:spPr>
          <a:xfrm>
            <a:off x="6377350" y="1499950"/>
            <a:ext cx="4561225" cy="42863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cdf2802f31_0_0"/>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rmAutofit/>
          </a:bodyPr>
          <a:lstStyle/>
          <a:p>
            <a:pPr marL="0" lvl="0" indent="457200" algn="ctr" rtl="0">
              <a:spcBef>
                <a:spcPts val="0"/>
              </a:spcBef>
              <a:spcAft>
                <a:spcPts val="0"/>
              </a:spcAft>
              <a:buClr>
                <a:srgbClr val="262626"/>
              </a:buClr>
              <a:buSzPts val="3800"/>
              <a:buFont typeface="Garamond"/>
              <a:buNone/>
            </a:pPr>
            <a:r>
              <a:rPr lang="en-US" sz="3800">
                <a:solidFill>
                  <a:srgbClr val="000000"/>
                </a:solidFill>
              </a:rPr>
              <a:t>Task-2 Traffic Sign Object Detection</a:t>
            </a:r>
            <a:endParaRPr sz="3800">
              <a:solidFill>
                <a:srgbClr val="000000"/>
              </a:solidFill>
            </a:endParaRPr>
          </a:p>
        </p:txBody>
      </p:sp>
      <p:sp>
        <p:nvSpPr>
          <p:cNvPr id="196" name="Google Shape;196;gcdf2802f31_0_0"/>
          <p:cNvSpPr txBox="1">
            <a:spLocks noGrp="1"/>
          </p:cNvSpPr>
          <p:nvPr>
            <p:ph type="body" idx="1"/>
          </p:nvPr>
        </p:nvSpPr>
        <p:spPr>
          <a:xfrm>
            <a:off x="1295400" y="5300181"/>
            <a:ext cx="9601200" cy="5757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spcBef>
                <a:spcPts val="0"/>
              </a:spcBef>
              <a:spcAft>
                <a:spcPts val="0"/>
              </a:spcAft>
              <a:buNone/>
            </a:pPr>
            <a:endParaRPr sz="7050">
              <a:solidFill>
                <a:srgbClr val="292929"/>
              </a:solidFill>
              <a:highlight>
                <a:srgbClr val="FFFFFF"/>
              </a:highlight>
              <a:latin typeface="Georgia"/>
              <a:ea typeface="Georgia"/>
              <a:cs typeface="Georgia"/>
              <a:sym typeface="Georgia"/>
            </a:endParaRPr>
          </a:p>
          <a:p>
            <a:pPr marL="0" lvl="0" indent="0" algn="just" rtl="0">
              <a:spcBef>
                <a:spcPts val="0"/>
              </a:spcBef>
              <a:spcAft>
                <a:spcPts val="0"/>
              </a:spcAft>
              <a:buNone/>
            </a:pPr>
            <a:endParaRPr sz="7050">
              <a:solidFill>
                <a:srgbClr val="292929"/>
              </a:solidFill>
              <a:highlight>
                <a:srgbClr val="FFFFFF"/>
              </a:highlight>
              <a:latin typeface="Georgia"/>
              <a:ea typeface="Georgia"/>
              <a:cs typeface="Georgia"/>
              <a:sym typeface="Georgia"/>
            </a:endParaRPr>
          </a:p>
          <a:p>
            <a:pPr marL="285750" lvl="0" indent="0" algn="just" rtl="0">
              <a:spcBef>
                <a:spcPts val="0"/>
              </a:spcBef>
              <a:spcAft>
                <a:spcPts val="0"/>
              </a:spcAft>
              <a:buNone/>
            </a:pPr>
            <a:endParaRPr sz="9600">
              <a:solidFill>
                <a:schemeClr val="dk1"/>
              </a:solidFill>
            </a:endParaRPr>
          </a:p>
          <a:p>
            <a:pPr marL="0" lvl="0" indent="0"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p:txBody>
      </p:sp>
      <p:pic>
        <p:nvPicPr>
          <p:cNvPr id="197" name="Google Shape;197;gcdf2802f31_0_0"/>
          <p:cNvPicPr preferRelativeResize="0"/>
          <p:nvPr/>
        </p:nvPicPr>
        <p:blipFill>
          <a:blip r:embed="rId3">
            <a:alphaModFix/>
          </a:blip>
          <a:stretch>
            <a:fillRect/>
          </a:stretch>
        </p:blipFill>
        <p:spPr>
          <a:xfrm>
            <a:off x="827250" y="3435125"/>
            <a:ext cx="3395844" cy="2709450"/>
          </a:xfrm>
          <a:prstGeom prst="rect">
            <a:avLst/>
          </a:prstGeom>
          <a:noFill/>
          <a:ln>
            <a:noFill/>
          </a:ln>
        </p:spPr>
      </p:pic>
      <p:pic>
        <p:nvPicPr>
          <p:cNvPr id="198" name="Google Shape;198;gcdf2802f31_0_0"/>
          <p:cNvPicPr preferRelativeResize="0"/>
          <p:nvPr/>
        </p:nvPicPr>
        <p:blipFill>
          <a:blip r:embed="rId4">
            <a:alphaModFix/>
          </a:blip>
          <a:stretch>
            <a:fillRect/>
          </a:stretch>
        </p:blipFill>
        <p:spPr>
          <a:xfrm>
            <a:off x="4367907" y="3435125"/>
            <a:ext cx="3432719" cy="2709450"/>
          </a:xfrm>
          <a:prstGeom prst="rect">
            <a:avLst/>
          </a:prstGeom>
          <a:noFill/>
          <a:ln>
            <a:noFill/>
          </a:ln>
        </p:spPr>
      </p:pic>
      <p:pic>
        <p:nvPicPr>
          <p:cNvPr id="199" name="Google Shape;199;gcdf2802f31_0_0"/>
          <p:cNvPicPr preferRelativeResize="0"/>
          <p:nvPr/>
        </p:nvPicPr>
        <p:blipFill>
          <a:blip r:embed="rId5">
            <a:alphaModFix/>
          </a:blip>
          <a:stretch>
            <a:fillRect/>
          </a:stretch>
        </p:blipFill>
        <p:spPr>
          <a:xfrm>
            <a:off x="7945439" y="3435125"/>
            <a:ext cx="3419310" cy="2709450"/>
          </a:xfrm>
          <a:prstGeom prst="rect">
            <a:avLst/>
          </a:prstGeom>
          <a:noFill/>
          <a:ln>
            <a:noFill/>
          </a:ln>
        </p:spPr>
      </p:pic>
      <p:sp>
        <p:nvSpPr>
          <p:cNvPr id="200" name="Google Shape;200;gcdf2802f31_0_0"/>
          <p:cNvSpPr txBox="1"/>
          <p:nvPr/>
        </p:nvSpPr>
        <p:spPr>
          <a:xfrm>
            <a:off x="1002725" y="2511725"/>
            <a:ext cx="103620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latin typeface="Merriweather"/>
                <a:ea typeface="Merriweather"/>
                <a:cs typeface="Merriweather"/>
                <a:sym typeface="Merriweather"/>
              </a:rPr>
              <a:t>At first, using OpenCV we added a live video capturing feature to our previous image classification model.</a:t>
            </a:r>
            <a:endParaRPr sz="23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cdf2802f31_0_33"/>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rmAutofit/>
          </a:bodyPr>
          <a:lstStyle/>
          <a:p>
            <a:pPr marL="0" lvl="0" indent="457200" algn="ctr" rtl="0">
              <a:spcBef>
                <a:spcPts val="0"/>
              </a:spcBef>
              <a:spcAft>
                <a:spcPts val="0"/>
              </a:spcAft>
              <a:buClr>
                <a:srgbClr val="262626"/>
              </a:buClr>
              <a:buSzPts val="3800"/>
              <a:buFont typeface="Garamond"/>
              <a:buNone/>
            </a:pPr>
            <a:r>
              <a:rPr lang="en-US" sz="3800">
                <a:solidFill>
                  <a:srgbClr val="000000"/>
                </a:solidFill>
              </a:rPr>
              <a:t>Traffic Sign Object Detection</a:t>
            </a:r>
            <a:endParaRPr sz="3800">
              <a:solidFill>
                <a:srgbClr val="000000"/>
              </a:solidFill>
            </a:endParaRPr>
          </a:p>
        </p:txBody>
      </p:sp>
      <p:sp>
        <p:nvSpPr>
          <p:cNvPr id="206" name="Google Shape;206;gcdf2802f31_0_33"/>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rmAutofit fontScale="25000" lnSpcReduction="20000"/>
          </a:bodyPr>
          <a:lstStyle/>
          <a:p>
            <a:pPr marL="285750" lvl="0" indent="-256540" algn="just" rtl="0">
              <a:spcBef>
                <a:spcPts val="0"/>
              </a:spcBef>
              <a:spcAft>
                <a:spcPts val="0"/>
              </a:spcAft>
              <a:buClr>
                <a:srgbClr val="000000"/>
              </a:buClr>
              <a:buSzPct val="100000"/>
              <a:buFont typeface="Merriweather"/>
              <a:buChar char="●"/>
            </a:pPr>
            <a:r>
              <a:rPr lang="en-US" sz="9200">
                <a:solidFill>
                  <a:srgbClr val="000000"/>
                </a:solidFill>
                <a:highlight>
                  <a:srgbClr val="FFFFFF"/>
                </a:highlight>
                <a:latin typeface="Merriweather"/>
                <a:ea typeface="Merriweather"/>
                <a:cs typeface="Merriweather"/>
                <a:sym typeface="Merriweather"/>
              </a:rPr>
              <a:t>Traffic sign object detection is still a challenging real-world problem of high industrial relevance.</a:t>
            </a:r>
            <a:endParaRPr sz="9200">
              <a:solidFill>
                <a:srgbClr val="000000"/>
              </a:solidFill>
              <a:highlight>
                <a:srgbClr val="FFFFFF"/>
              </a:highlight>
              <a:latin typeface="Merriweather"/>
              <a:ea typeface="Merriweather"/>
              <a:cs typeface="Merriweather"/>
              <a:sym typeface="Merriweather"/>
            </a:endParaRPr>
          </a:p>
          <a:p>
            <a:pPr marL="285750" lvl="0" indent="0" algn="just" rtl="0">
              <a:spcBef>
                <a:spcPts val="0"/>
              </a:spcBef>
              <a:spcAft>
                <a:spcPts val="0"/>
              </a:spcAft>
              <a:buNone/>
            </a:pPr>
            <a:endParaRPr sz="9200">
              <a:solidFill>
                <a:srgbClr val="000000"/>
              </a:solidFill>
              <a:highlight>
                <a:srgbClr val="FFFFFF"/>
              </a:highlight>
              <a:latin typeface="Merriweather"/>
              <a:ea typeface="Merriweather"/>
              <a:cs typeface="Merriweather"/>
              <a:sym typeface="Merriweather"/>
            </a:endParaRPr>
          </a:p>
          <a:p>
            <a:pPr marL="285750" lvl="0" indent="-256540" algn="just" rtl="0">
              <a:spcBef>
                <a:spcPts val="0"/>
              </a:spcBef>
              <a:spcAft>
                <a:spcPts val="0"/>
              </a:spcAft>
              <a:buClr>
                <a:srgbClr val="000000"/>
              </a:buClr>
              <a:buSzPct val="100000"/>
              <a:buFont typeface="Georgia"/>
              <a:buChar char="●"/>
            </a:pPr>
            <a:r>
              <a:rPr lang="en-US" sz="9200">
                <a:solidFill>
                  <a:srgbClr val="000000"/>
                </a:solidFill>
                <a:highlight>
                  <a:srgbClr val="FFFFFF"/>
                </a:highlight>
                <a:latin typeface="Merriweather"/>
                <a:ea typeface="Merriweather"/>
                <a:cs typeface="Merriweather"/>
                <a:sym typeface="Merriweather"/>
              </a:rPr>
              <a:t>Dataset used-- GTSDB (</a:t>
            </a:r>
            <a:r>
              <a:rPr lang="en-US" sz="9200">
                <a:solidFill>
                  <a:srgbClr val="000000"/>
                </a:solidFill>
                <a:latin typeface="Merriweather"/>
                <a:ea typeface="Merriweather"/>
                <a:cs typeface="Merriweather"/>
                <a:sym typeface="Merriweather"/>
              </a:rPr>
              <a:t>The German Traffic Sign Detection Benchmark</a:t>
            </a:r>
            <a:r>
              <a:rPr lang="en-US" sz="9200">
                <a:solidFill>
                  <a:srgbClr val="000000"/>
                </a:solidFill>
                <a:highlight>
                  <a:srgbClr val="FFFFFF"/>
                </a:highlight>
                <a:latin typeface="Merriweather"/>
                <a:ea typeface="Merriweather"/>
                <a:cs typeface="Merriweather"/>
                <a:sym typeface="Merriweather"/>
              </a:rPr>
              <a:t>). Contains 900 Images (divided in 600 training images and 300 evaluation images).</a:t>
            </a:r>
            <a:endParaRPr sz="9200">
              <a:solidFill>
                <a:srgbClr val="000000"/>
              </a:solidFill>
              <a:highlight>
                <a:srgbClr val="FFFFFF"/>
              </a:highlight>
              <a:latin typeface="Merriweather"/>
              <a:ea typeface="Merriweather"/>
              <a:cs typeface="Merriweather"/>
              <a:sym typeface="Merriweather"/>
            </a:endParaRPr>
          </a:p>
          <a:p>
            <a:pPr marL="285750" lvl="0" indent="0" algn="just" rtl="0">
              <a:spcBef>
                <a:spcPts val="0"/>
              </a:spcBef>
              <a:spcAft>
                <a:spcPts val="0"/>
              </a:spcAft>
              <a:buNone/>
            </a:pPr>
            <a:endParaRPr sz="9200">
              <a:solidFill>
                <a:srgbClr val="000000"/>
              </a:solidFill>
              <a:highlight>
                <a:srgbClr val="FFFFFF"/>
              </a:highlight>
              <a:latin typeface="Merriweather"/>
              <a:ea typeface="Merriweather"/>
              <a:cs typeface="Merriweather"/>
              <a:sym typeface="Merriweather"/>
            </a:endParaRPr>
          </a:p>
          <a:p>
            <a:pPr marL="285750" lvl="0" indent="-256540" algn="just" rtl="0">
              <a:spcBef>
                <a:spcPts val="0"/>
              </a:spcBef>
              <a:spcAft>
                <a:spcPts val="0"/>
              </a:spcAft>
              <a:buClr>
                <a:srgbClr val="000000"/>
              </a:buClr>
              <a:buSzPct val="100000"/>
              <a:buFont typeface="Merriweather"/>
              <a:buChar char="●"/>
            </a:pPr>
            <a:r>
              <a:rPr lang="en-US" sz="9200">
                <a:solidFill>
                  <a:srgbClr val="000000"/>
                </a:solidFill>
                <a:highlight>
                  <a:srgbClr val="FFFFFF"/>
                </a:highlight>
                <a:latin typeface="Merriweather"/>
                <a:ea typeface="Merriweather"/>
                <a:cs typeface="Merriweather"/>
                <a:sym typeface="Merriweather"/>
              </a:rPr>
              <a:t>Framework used--YOLO v3</a:t>
            </a:r>
            <a:endParaRPr sz="9200">
              <a:solidFill>
                <a:srgbClr val="000000"/>
              </a:solidFill>
              <a:highlight>
                <a:srgbClr val="FFFFFF"/>
              </a:highlight>
              <a:latin typeface="Merriweather"/>
              <a:ea typeface="Merriweather"/>
              <a:cs typeface="Merriweather"/>
              <a:sym typeface="Merriweather"/>
            </a:endParaRPr>
          </a:p>
          <a:p>
            <a:pPr marL="0" lvl="0" indent="0" algn="just" rtl="0">
              <a:spcBef>
                <a:spcPts val="0"/>
              </a:spcBef>
              <a:spcAft>
                <a:spcPts val="0"/>
              </a:spcAft>
              <a:buNone/>
            </a:pPr>
            <a:endParaRPr sz="7050">
              <a:solidFill>
                <a:srgbClr val="292929"/>
              </a:solidFill>
              <a:highlight>
                <a:srgbClr val="FFFFFF"/>
              </a:highlight>
              <a:latin typeface="Georgia"/>
              <a:ea typeface="Georgia"/>
              <a:cs typeface="Georgia"/>
              <a:sym typeface="Georgia"/>
            </a:endParaRPr>
          </a:p>
          <a:p>
            <a:pPr marL="0" lvl="0" indent="0" algn="just" rtl="0">
              <a:spcBef>
                <a:spcPts val="0"/>
              </a:spcBef>
              <a:spcAft>
                <a:spcPts val="0"/>
              </a:spcAft>
              <a:buNone/>
            </a:pPr>
            <a:endParaRPr sz="7050">
              <a:solidFill>
                <a:srgbClr val="292929"/>
              </a:solidFill>
              <a:highlight>
                <a:srgbClr val="FFFFFF"/>
              </a:highlight>
              <a:latin typeface="Georgia"/>
              <a:ea typeface="Georgia"/>
              <a:cs typeface="Georgia"/>
              <a:sym typeface="Georgia"/>
            </a:endParaRPr>
          </a:p>
          <a:p>
            <a:pPr marL="285750" lvl="0" indent="0" algn="just" rtl="0">
              <a:spcBef>
                <a:spcPts val="0"/>
              </a:spcBef>
              <a:spcAft>
                <a:spcPts val="0"/>
              </a:spcAft>
              <a:buNone/>
            </a:pPr>
            <a:endParaRPr sz="9600">
              <a:solidFill>
                <a:schemeClr val="dk1"/>
              </a:solidFill>
            </a:endParaRPr>
          </a:p>
          <a:p>
            <a:pPr marL="0" lvl="0" indent="0"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a:p>
            <a:pPr marL="285750" lvl="0" indent="-110491" algn="just" rtl="0">
              <a:spcBef>
                <a:spcPts val="1080"/>
              </a:spcBef>
              <a:spcAft>
                <a:spcPts val="0"/>
              </a:spcAft>
              <a:buSzPct val="114999"/>
              <a:buNone/>
            </a:pPr>
            <a:endParaRPr/>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448</Words>
  <Application>Microsoft Office PowerPoint</Application>
  <PresentationFormat>Widescreen</PresentationFormat>
  <Paragraphs>65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Georgia</vt:lpstr>
      <vt:lpstr>Arial</vt:lpstr>
      <vt:lpstr>Merriweather</vt:lpstr>
      <vt:lpstr>Garamond</vt:lpstr>
      <vt:lpstr>Organic</vt:lpstr>
      <vt:lpstr> Traffic Sign Classifier</vt:lpstr>
      <vt:lpstr>                  What I did  Further ??</vt:lpstr>
      <vt:lpstr>HOW I IMPROVED OUR MODEL ACCURACY</vt:lpstr>
      <vt:lpstr>REASON FOR THE IMPROVEMENT OF OUR MODEL ACCURACY IS :</vt:lpstr>
      <vt:lpstr> MODEL PERFORMANCE; COMPARISON USING PLOTS : </vt:lpstr>
      <vt:lpstr>UPDATED RESULTS :</vt:lpstr>
      <vt:lpstr>Final Output</vt:lpstr>
      <vt:lpstr>Task-2 Traffic Sign Object Detection</vt:lpstr>
      <vt:lpstr>Traffic Sign Object Detection</vt:lpstr>
      <vt:lpstr>                 Research Paper Referred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Traffic Sign Classifier</dc:title>
  <dc:creator>Divyansh Khandelwal</dc:creator>
  <cp:lastModifiedBy>Divyansh Khandelwal</cp:lastModifiedBy>
  <cp:revision>2</cp:revision>
  <dcterms:created xsi:type="dcterms:W3CDTF">2021-03-08T11:40:22Z</dcterms:created>
  <dcterms:modified xsi:type="dcterms:W3CDTF">2021-08-03T19:38:50Z</dcterms:modified>
</cp:coreProperties>
</file>