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journals.plos.org/plosone/article?id=10.1371/journal.pone.0199435"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cs229.stanford.edu/proj2017/final-reports/5244398.pdf"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D29876-3C28-4AD0-8390-08676D249BDF}"/>
              </a:ext>
            </a:extLst>
          </p:cNvPr>
          <p:cNvSpPr>
            <a:spLocks noGrp="1"/>
          </p:cNvSpPr>
          <p:nvPr>
            <p:ph type="subTitle" idx="1"/>
          </p:nvPr>
        </p:nvSpPr>
        <p:spPr>
          <a:xfrm>
            <a:off x="371061" y="2835967"/>
            <a:ext cx="11979965" cy="2966279"/>
          </a:xfrm>
        </p:spPr>
        <p:txBody>
          <a:bodyPr/>
          <a:lstStyle/>
          <a:p>
            <a:r>
              <a:rPr lang="en-US" b="1" dirty="0"/>
              <a:t> </a:t>
            </a:r>
            <a:r>
              <a:rPr lang="en-US" sz="4800" b="1" dirty="0"/>
              <a:t>Infer New Disease-Gene Association  					Model</a:t>
            </a:r>
          </a:p>
          <a:p>
            <a:endParaRPr lang="hi-IN" dirty="0"/>
          </a:p>
        </p:txBody>
      </p:sp>
    </p:spTree>
    <p:extLst>
      <p:ext uri="{BB962C8B-B14F-4D97-AF65-F5344CB8AC3E}">
        <p14:creationId xmlns:p14="http://schemas.microsoft.com/office/powerpoint/2010/main" val="113507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1048C0-C447-4926-B21E-6D456834C099}"/>
              </a:ext>
            </a:extLst>
          </p:cNvPr>
          <p:cNvSpPr txBox="1"/>
          <p:nvPr/>
        </p:nvSpPr>
        <p:spPr>
          <a:xfrm>
            <a:off x="231912" y="1668909"/>
            <a:ext cx="11728175" cy="954107"/>
          </a:xfrm>
          <a:prstGeom prst="rect">
            <a:avLst/>
          </a:prstGeom>
          <a:noFill/>
        </p:spPr>
        <p:txBody>
          <a:bodyPr wrap="square" rtlCol="0">
            <a:spAutoFit/>
          </a:bodyPr>
          <a:lstStyle/>
          <a:p>
            <a:pPr algn="ctr"/>
            <a:r>
              <a:rPr lang="en-US" sz="2000" b="1" u="sng" dirty="0"/>
              <a:t>Problem Statement </a:t>
            </a:r>
            <a:r>
              <a:rPr lang="en-US" sz="2000" b="1" dirty="0"/>
              <a:t>:</a:t>
            </a:r>
            <a:r>
              <a:rPr lang="en-US" sz="2000" b="1" i="1" dirty="0"/>
              <a:t>-</a:t>
            </a:r>
            <a:r>
              <a:rPr lang="en-US" dirty="0"/>
              <a:t> Network-based association analysis to infer new disease-gene relationships using       different models like SVM , K-Nearest </a:t>
            </a:r>
            <a:r>
              <a:rPr lang="en-US" dirty="0" err="1"/>
              <a:t>Neighbours</a:t>
            </a:r>
            <a:r>
              <a:rPr lang="en-US" dirty="0"/>
              <a:t> , Regression .</a:t>
            </a:r>
          </a:p>
          <a:p>
            <a:endParaRPr lang="hi-IN" dirty="0"/>
          </a:p>
        </p:txBody>
      </p:sp>
      <p:sp>
        <p:nvSpPr>
          <p:cNvPr id="3" name="TextBox 2">
            <a:extLst>
              <a:ext uri="{FF2B5EF4-FFF2-40B4-BE49-F238E27FC236}">
                <a16:creationId xmlns:a16="http://schemas.microsoft.com/office/drawing/2014/main" id="{E4BDCE07-BB5B-497C-8FC4-CA692F500C98}"/>
              </a:ext>
            </a:extLst>
          </p:cNvPr>
          <p:cNvSpPr txBox="1"/>
          <p:nvPr/>
        </p:nvSpPr>
        <p:spPr>
          <a:xfrm>
            <a:off x="371061" y="2782957"/>
            <a:ext cx="11198087" cy="3416320"/>
          </a:xfrm>
          <a:prstGeom prst="rect">
            <a:avLst/>
          </a:prstGeom>
          <a:noFill/>
        </p:spPr>
        <p:txBody>
          <a:bodyPr wrap="square" rtlCol="0">
            <a:spAutoFit/>
          </a:bodyPr>
          <a:lstStyle/>
          <a:p>
            <a:r>
              <a:rPr lang="en-US" dirty="0"/>
              <a:t>In human cells, proteins and the interactions between them can sometimes be disturbed or altered via viruses, genetic mutations, or other processes. For a given disease, there exists a set of proteins that when altered or otherwise disturbed are responsible for causing the disease’s manifestation. The problem of disease protein discovery is that of identifying this set of genes(proteins); such a prediction deepens our understanding of the disease and facilitates drug and treatment discovery. Disease protein discovery can be framed as a prediction problem: armed with existing data on human disease and proteins, for a particular disease compute the probability that a given gene(proteins) is involved in that disease.</a:t>
            </a:r>
          </a:p>
          <a:p>
            <a:endParaRPr lang="en-US" dirty="0"/>
          </a:p>
          <a:p>
            <a:r>
              <a:rPr lang="en-US" dirty="0"/>
              <a:t>Thus, based on currently available data and knowledge, computational methods have served as alternatives to provide more possible associations to increase our understanding of disease mechanisms. Here, a new network-based algorithm, namely, Disease-Gene Association (DGA), </a:t>
            </a:r>
            <a:endParaRPr lang="hi-IN" dirty="0"/>
          </a:p>
        </p:txBody>
      </p:sp>
    </p:spTree>
    <p:extLst>
      <p:ext uri="{BB962C8B-B14F-4D97-AF65-F5344CB8AC3E}">
        <p14:creationId xmlns:p14="http://schemas.microsoft.com/office/powerpoint/2010/main" val="286749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FD12F1-1280-47B0-B882-BBA8CB2D7C3E}"/>
              </a:ext>
            </a:extLst>
          </p:cNvPr>
          <p:cNvSpPr txBox="1"/>
          <p:nvPr/>
        </p:nvSpPr>
        <p:spPr>
          <a:xfrm>
            <a:off x="516834" y="410817"/>
            <a:ext cx="9197009" cy="1477328"/>
          </a:xfrm>
          <a:prstGeom prst="rect">
            <a:avLst/>
          </a:prstGeom>
          <a:noFill/>
        </p:spPr>
        <p:txBody>
          <a:bodyPr wrap="square" rtlCol="0">
            <a:spAutoFit/>
          </a:bodyPr>
          <a:lstStyle/>
          <a:p>
            <a:r>
              <a:rPr lang="en-US" dirty="0"/>
              <a:t>We refer two research papers for our projects which are mentioned below:-</a:t>
            </a:r>
          </a:p>
          <a:p>
            <a:endParaRPr lang="en-US" dirty="0"/>
          </a:p>
          <a:p>
            <a:pPr marL="342900" indent="-342900" algn="r">
              <a:buFont typeface="+mj-lt"/>
              <a:buAutoNum type="arabicPeriod"/>
            </a:pPr>
            <a:r>
              <a:rPr lang="en-IN" dirty="0">
                <a:solidFill>
                  <a:srgbClr val="00B0F0"/>
                </a:solidFill>
                <a:hlinkClick r:id="rId2">
                  <a:extLst>
                    <a:ext uri="{A12FA001-AC4F-418D-AE19-62706E023703}">
                      <ahyp:hlinkClr xmlns:ahyp="http://schemas.microsoft.com/office/drawing/2018/hyperlinkcolor" val="tx"/>
                    </a:ext>
                  </a:extLst>
                </a:hlinkClick>
              </a:rPr>
              <a:t>https://journals.plos.org/plosone/article?id=10.1371/journal.pone.0199435</a:t>
            </a:r>
            <a:endParaRPr lang="en-IN" dirty="0">
              <a:solidFill>
                <a:srgbClr val="00B0F0"/>
              </a:solidFill>
            </a:endParaRPr>
          </a:p>
          <a:p>
            <a:pPr marL="342900" indent="-342900">
              <a:buFont typeface="+mj-lt"/>
              <a:buAutoNum type="arabicPeriod"/>
            </a:pPr>
            <a:endParaRPr lang="en-IN" dirty="0"/>
          </a:p>
          <a:p>
            <a:endParaRPr lang="hi-IN" dirty="0"/>
          </a:p>
        </p:txBody>
      </p:sp>
      <p:sp>
        <p:nvSpPr>
          <p:cNvPr id="3" name="TextBox 2">
            <a:extLst>
              <a:ext uri="{FF2B5EF4-FFF2-40B4-BE49-F238E27FC236}">
                <a16:creationId xmlns:a16="http://schemas.microsoft.com/office/drawing/2014/main" id="{A3366164-0BEF-40F0-8498-E504D6CDF93D}"/>
              </a:ext>
            </a:extLst>
          </p:cNvPr>
          <p:cNvSpPr txBox="1"/>
          <p:nvPr/>
        </p:nvSpPr>
        <p:spPr>
          <a:xfrm>
            <a:off x="397564" y="1696278"/>
            <a:ext cx="11198087" cy="5724644"/>
          </a:xfrm>
          <a:prstGeom prst="rect">
            <a:avLst/>
          </a:prstGeom>
          <a:noFill/>
        </p:spPr>
        <p:txBody>
          <a:bodyPr wrap="square" rtlCol="0">
            <a:spAutoFit/>
          </a:bodyPr>
          <a:lstStyle/>
          <a:p>
            <a:pPr marL="285750" indent="-285750">
              <a:buFont typeface="Arial" panose="020B0604020202020204" pitchFamily="34" charset="0"/>
              <a:buChar char="•"/>
            </a:pPr>
            <a:r>
              <a:rPr lang="en-US" dirty="0"/>
              <a:t>Methods Used:-</a:t>
            </a:r>
          </a:p>
          <a:p>
            <a:r>
              <a:rPr lang="en-US" dirty="0"/>
              <a:t>    1. </a:t>
            </a:r>
            <a:r>
              <a:rPr lang="en-US" sz="1600" dirty="0"/>
              <a:t>KNN – For finding K-Nearest </a:t>
            </a:r>
            <a:r>
              <a:rPr lang="en-US" sz="1600" dirty="0" err="1"/>
              <a:t>Neighbouring</a:t>
            </a:r>
            <a:r>
              <a:rPr lang="en-US" sz="1600" dirty="0"/>
              <a:t> Proteins based on PPI score of STRING database. </a:t>
            </a:r>
          </a:p>
          <a:p>
            <a:pPr marL="342900" indent="-342900" algn="ctr">
              <a:buFont typeface="+mj-lt"/>
              <a:buAutoNum type="arabicPeriod"/>
            </a:pPr>
            <a:endParaRPr lang="en-US" sz="1600" dirty="0"/>
          </a:p>
          <a:p>
            <a:r>
              <a:rPr lang="en-US" sz="1600" dirty="0"/>
              <a:t>    2. DGA(Disease-Gene Association)-This algorithm is used to calculate association score between       										 given gene and </a:t>
            </a:r>
            <a:r>
              <a:rPr lang="en-US" sz="1600" dirty="0" err="1"/>
              <a:t>disease.This</a:t>
            </a:r>
            <a:r>
              <a:rPr lang="en-US" sz="1600" dirty="0"/>
              <a:t> score shows the predication 										     	          probability of disease will occur by given gene.</a:t>
            </a:r>
          </a:p>
          <a:p>
            <a:endParaRPr lang="en-US" dirty="0"/>
          </a:p>
          <a:p>
            <a:pPr marL="342900" indent="-342900">
              <a:buFont typeface="Arial" panose="020B0604020202020204" pitchFamily="34" charset="0"/>
              <a:buChar char="•"/>
            </a:pPr>
            <a:r>
              <a:rPr lang="en-US" dirty="0"/>
              <a:t>Performance According To Research Paper:</a:t>
            </a:r>
          </a:p>
          <a:p>
            <a:r>
              <a:rPr lang="en-US" dirty="0"/>
              <a:t>       </a:t>
            </a:r>
            <a:r>
              <a:rPr lang="en-US" sz="1600" dirty="0"/>
              <a:t>The results yielded high performance for disease-gene prediction, with an F-measure of 0.78 	  	 and an   	AUC of 0.86.</a:t>
            </a:r>
          </a:p>
          <a:p>
            <a:endParaRPr lang="en-US" dirty="0"/>
          </a:p>
          <a:p>
            <a:pPr marL="285750" indent="-285750">
              <a:buFont typeface="Arial" panose="020B0604020202020204" pitchFamily="34" charset="0"/>
              <a:buChar char="•"/>
            </a:pPr>
            <a:r>
              <a:rPr lang="en-US" dirty="0"/>
              <a:t>Limitations:</a:t>
            </a:r>
          </a:p>
          <a:p>
            <a:pPr algn="ctr"/>
            <a:r>
              <a:rPr lang="en-US" dirty="0"/>
              <a:t>  </a:t>
            </a:r>
            <a:r>
              <a:rPr lang="en-US" sz="1600" dirty="0"/>
              <a:t>We found that our algorithm produced low association score and coverage values either for genes or      diseases. Based on the distributions of these values and statistical values, we found that most of scores and values were near zero. Mean association score and association coverage of genes and diseases values were 1.19, 6.01, and 1.94, respectively. This situation could have occurred due to the small number of known disease-gene associations. As demonstrated in the Materials and Methods section, our algorithm calculated the relationship in terms of disease involvement. In cases wherein two genes were not associated with each other, it is reasonable that the association score was zero</a:t>
            </a:r>
          </a:p>
          <a:p>
            <a:endParaRPr lang="en-US" dirty="0"/>
          </a:p>
          <a:p>
            <a:endParaRPr lang="hi-IN" dirty="0"/>
          </a:p>
        </p:txBody>
      </p:sp>
    </p:spTree>
    <p:extLst>
      <p:ext uri="{BB962C8B-B14F-4D97-AF65-F5344CB8AC3E}">
        <p14:creationId xmlns:p14="http://schemas.microsoft.com/office/powerpoint/2010/main" val="352154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21D6F-2F41-4921-823B-7D3B03B2F8CB}"/>
              </a:ext>
            </a:extLst>
          </p:cNvPr>
          <p:cNvSpPr txBox="1"/>
          <p:nvPr/>
        </p:nvSpPr>
        <p:spPr>
          <a:xfrm>
            <a:off x="3239069" y="696036"/>
            <a:ext cx="8952931" cy="369332"/>
          </a:xfrm>
          <a:prstGeom prst="rect">
            <a:avLst/>
          </a:prstGeom>
          <a:noFill/>
        </p:spPr>
        <p:txBody>
          <a:bodyPr wrap="square" rtlCol="0">
            <a:spAutoFit/>
          </a:bodyPr>
          <a:lstStyle/>
          <a:p>
            <a:r>
              <a:rPr lang="en-IN" dirty="0">
                <a:solidFill>
                  <a:srgbClr val="00B0F0"/>
                </a:solidFill>
                <a:hlinkClick r:id="rId2">
                  <a:extLst>
                    <a:ext uri="{A12FA001-AC4F-418D-AE19-62706E023703}">
                      <ahyp:hlinkClr xmlns:ahyp="http://schemas.microsoft.com/office/drawing/2018/hyperlinkcolor" val="tx"/>
                    </a:ext>
                  </a:extLst>
                </a:hlinkClick>
              </a:rPr>
              <a:t>http://cs229.stanford.edu/proj2017/final-reports/5244398.pdf</a:t>
            </a:r>
            <a:endParaRPr lang="hi-IN" dirty="0">
              <a:solidFill>
                <a:srgbClr val="00B0F0"/>
              </a:solidFill>
            </a:endParaRPr>
          </a:p>
        </p:txBody>
      </p:sp>
      <p:sp>
        <p:nvSpPr>
          <p:cNvPr id="3" name="TextBox 2">
            <a:extLst>
              <a:ext uri="{FF2B5EF4-FFF2-40B4-BE49-F238E27FC236}">
                <a16:creationId xmlns:a16="http://schemas.microsoft.com/office/drawing/2014/main" id="{008632F8-AA06-486F-AB9D-86E88E869346}"/>
              </a:ext>
            </a:extLst>
          </p:cNvPr>
          <p:cNvSpPr txBox="1"/>
          <p:nvPr/>
        </p:nvSpPr>
        <p:spPr>
          <a:xfrm>
            <a:off x="368490" y="1637731"/>
            <a:ext cx="11682483" cy="3847207"/>
          </a:xfrm>
          <a:prstGeom prst="rect">
            <a:avLst/>
          </a:prstGeom>
          <a:noFill/>
        </p:spPr>
        <p:txBody>
          <a:bodyPr wrap="square" rtlCol="0">
            <a:spAutoFit/>
          </a:bodyPr>
          <a:lstStyle/>
          <a:p>
            <a:r>
              <a:rPr lang="en-US" dirty="0"/>
              <a:t>Methods Used:-</a:t>
            </a:r>
          </a:p>
          <a:p>
            <a:r>
              <a:rPr lang="en-US" dirty="0"/>
              <a:t>  </a:t>
            </a:r>
            <a:r>
              <a:rPr lang="en-US" sz="1600" dirty="0"/>
              <a:t>Regression: fits a linear separator in our feature space by maximizing the likelihood of observing the training set data. We chose this model because it of its simplicity and also because it outputs probabilities very naturally.</a:t>
            </a:r>
          </a:p>
          <a:p>
            <a:r>
              <a:rPr lang="en-US" sz="1600" dirty="0"/>
              <a:t> </a:t>
            </a:r>
          </a:p>
          <a:p>
            <a:r>
              <a:rPr lang="en-US" sz="1600" dirty="0"/>
              <a:t>SVM- The reason being that SVMs can learn separators nonlinear in our feature space via the use of kernel’s. Specifically, we applied the Radial Basis Function kernel as well as linear kernel for comparison.</a:t>
            </a:r>
          </a:p>
          <a:p>
            <a:endParaRPr lang="en-US" sz="1600" dirty="0"/>
          </a:p>
          <a:p>
            <a:r>
              <a:rPr lang="en-IN" sz="1600" dirty="0"/>
              <a:t>Neural Network:-</a:t>
            </a:r>
            <a:r>
              <a:rPr lang="en-US" sz="1600" dirty="0"/>
              <a:t>Our neural network is fully connected with </a:t>
            </a:r>
            <a:r>
              <a:rPr lang="en-US" sz="1600" dirty="0" err="1"/>
              <a:t>ReLU</a:t>
            </a:r>
            <a:r>
              <a:rPr lang="en-US" sz="1600" dirty="0"/>
              <a:t> activation and a sigmoid output layer. In a way, this model presents a sort of best-of-worlds between SVMs and Logistic Regression.</a:t>
            </a:r>
          </a:p>
          <a:p>
            <a:endParaRPr lang="en-US" sz="1600" dirty="0"/>
          </a:p>
          <a:p>
            <a:r>
              <a:rPr lang="en-US" sz="1600" dirty="0"/>
              <a:t>Performance:</a:t>
            </a:r>
          </a:p>
          <a:p>
            <a:r>
              <a:rPr lang="en-US" sz="1600" dirty="0"/>
              <a:t>  	After performing grid-search to find the optimal hyperparameters for each model, we analyzed the 	performance 	on the test set of 20 diseases. The most apt performance metric for the disease protein prediction 	problem is recall-at-100.</a:t>
            </a:r>
          </a:p>
          <a:p>
            <a:endParaRPr lang="hi-IN" sz="1600" dirty="0"/>
          </a:p>
        </p:txBody>
      </p:sp>
      <p:graphicFrame>
        <p:nvGraphicFramePr>
          <p:cNvPr id="4" name="Table 4">
            <a:extLst>
              <a:ext uri="{FF2B5EF4-FFF2-40B4-BE49-F238E27FC236}">
                <a16:creationId xmlns:a16="http://schemas.microsoft.com/office/drawing/2014/main" id="{A9B7607A-E835-4EE1-A6C7-1E137B96B969}"/>
              </a:ext>
            </a:extLst>
          </p:cNvPr>
          <p:cNvGraphicFramePr>
            <a:graphicFrameLocks noGrp="1"/>
          </p:cNvGraphicFramePr>
          <p:nvPr>
            <p:extLst>
              <p:ext uri="{D42A27DB-BD31-4B8C-83A1-F6EECF244321}">
                <p14:modId xmlns:p14="http://schemas.microsoft.com/office/powerpoint/2010/main" val="1798529930"/>
              </p:ext>
            </p:extLst>
          </p:nvPr>
        </p:nvGraphicFramePr>
        <p:xfrm>
          <a:off x="1787858" y="5220269"/>
          <a:ext cx="8952930" cy="1483360"/>
        </p:xfrm>
        <a:graphic>
          <a:graphicData uri="http://schemas.openxmlformats.org/drawingml/2006/table">
            <a:tbl>
              <a:tblPr firstRow="1" bandRow="1">
                <a:tableStyleId>{073A0DAA-6AF3-43AB-8588-CEC1D06C72B9}</a:tableStyleId>
              </a:tblPr>
              <a:tblGrid>
                <a:gridCol w="2984310">
                  <a:extLst>
                    <a:ext uri="{9D8B030D-6E8A-4147-A177-3AD203B41FA5}">
                      <a16:colId xmlns:a16="http://schemas.microsoft.com/office/drawing/2014/main" val="3161956819"/>
                    </a:ext>
                  </a:extLst>
                </a:gridCol>
                <a:gridCol w="2984310">
                  <a:extLst>
                    <a:ext uri="{9D8B030D-6E8A-4147-A177-3AD203B41FA5}">
                      <a16:colId xmlns:a16="http://schemas.microsoft.com/office/drawing/2014/main" val="1694671581"/>
                    </a:ext>
                  </a:extLst>
                </a:gridCol>
                <a:gridCol w="2984310">
                  <a:extLst>
                    <a:ext uri="{9D8B030D-6E8A-4147-A177-3AD203B41FA5}">
                      <a16:colId xmlns:a16="http://schemas.microsoft.com/office/drawing/2014/main" val="4198916563"/>
                    </a:ext>
                  </a:extLst>
                </a:gridCol>
              </a:tblGrid>
              <a:tr h="370840">
                <a:tc>
                  <a:txBody>
                    <a:bodyPr/>
                    <a:lstStyle/>
                    <a:p>
                      <a:endParaRPr lang="hi-IN" dirty="0"/>
                    </a:p>
                  </a:txBody>
                  <a:tcPr/>
                </a:tc>
                <a:tc>
                  <a:txBody>
                    <a:bodyPr/>
                    <a:lstStyle/>
                    <a:p>
                      <a:r>
                        <a:rPr lang="en-IN" dirty="0"/>
                        <a:t>Dev. Recall-at-100</a:t>
                      </a:r>
                      <a:endParaRPr lang="hi-IN" dirty="0"/>
                    </a:p>
                  </a:txBody>
                  <a:tcPr/>
                </a:tc>
                <a:tc>
                  <a:txBody>
                    <a:bodyPr/>
                    <a:lstStyle/>
                    <a:p>
                      <a:r>
                        <a:rPr lang="en-US" dirty="0"/>
                        <a:t> </a:t>
                      </a:r>
                      <a:r>
                        <a:rPr lang="en-IN" dirty="0"/>
                        <a:t>Test Recall</a:t>
                      </a:r>
                      <a:endParaRPr lang="hi-IN" dirty="0"/>
                    </a:p>
                  </a:txBody>
                  <a:tcPr/>
                </a:tc>
                <a:extLst>
                  <a:ext uri="{0D108BD9-81ED-4DB2-BD59-A6C34878D82A}">
                    <a16:rowId xmlns:a16="http://schemas.microsoft.com/office/drawing/2014/main" val="2490023106"/>
                  </a:ext>
                </a:extLst>
              </a:tr>
              <a:tr h="370840">
                <a:tc>
                  <a:txBody>
                    <a:bodyPr/>
                    <a:lstStyle/>
                    <a:p>
                      <a:r>
                        <a:rPr lang="en-US" dirty="0"/>
                        <a:t>Regression</a:t>
                      </a:r>
                      <a:endParaRPr lang="hi-IN" dirty="0"/>
                    </a:p>
                  </a:txBody>
                  <a:tcPr/>
                </a:tc>
                <a:tc>
                  <a:txBody>
                    <a:bodyPr/>
                    <a:lstStyle/>
                    <a:p>
                      <a:r>
                        <a:rPr lang="en-US" dirty="0"/>
                        <a:t>0.230 </a:t>
                      </a:r>
                      <a:endParaRPr lang="hi-IN" dirty="0"/>
                    </a:p>
                  </a:txBody>
                  <a:tcPr/>
                </a:tc>
                <a:tc>
                  <a:txBody>
                    <a:bodyPr/>
                    <a:lstStyle/>
                    <a:p>
                      <a:r>
                        <a:rPr lang="en-US" dirty="0"/>
                        <a:t>0.247 </a:t>
                      </a:r>
                      <a:endParaRPr lang="hi-IN" dirty="0"/>
                    </a:p>
                  </a:txBody>
                  <a:tcPr/>
                </a:tc>
                <a:extLst>
                  <a:ext uri="{0D108BD9-81ED-4DB2-BD59-A6C34878D82A}">
                    <a16:rowId xmlns:a16="http://schemas.microsoft.com/office/drawing/2014/main" val="1438322092"/>
                  </a:ext>
                </a:extLst>
              </a:tr>
              <a:tr h="370840">
                <a:tc>
                  <a:txBody>
                    <a:bodyPr/>
                    <a:lstStyle/>
                    <a:p>
                      <a:r>
                        <a:rPr lang="en-US" dirty="0"/>
                        <a:t>SVM</a:t>
                      </a:r>
                      <a:endParaRPr lang="hi-IN" dirty="0"/>
                    </a:p>
                  </a:txBody>
                  <a:tcPr/>
                </a:tc>
                <a:tc>
                  <a:txBody>
                    <a:bodyPr/>
                    <a:lstStyle/>
                    <a:p>
                      <a:r>
                        <a:rPr lang="en-US" dirty="0"/>
                        <a:t>0.193</a:t>
                      </a:r>
                      <a:endParaRPr lang="hi-IN" dirty="0"/>
                    </a:p>
                  </a:txBody>
                  <a:tcPr/>
                </a:tc>
                <a:tc>
                  <a:txBody>
                    <a:bodyPr/>
                    <a:lstStyle/>
                    <a:p>
                      <a:r>
                        <a:rPr lang="en-US" dirty="0"/>
                        <a:t>0.183</a:t>
                      </a:r>
                      <a:endParaRPr lang="hi-IN" dirty="0"/>
                    </a:p>
                  </a:txBody>
                  <a:tcPr/>
                </a:tc>
                <a:extLst>
                  <a:ext uri="{0D108BD9-81ED-4DB2-BD59-A6C34878D82A}">
                    <a16:rowId xmlns:a16="http://schemas.microsoft.com/office/drawing/2014/main" val="2951386945"/>
                  </a:ext>
                </a:extLst>
              </a:tr>
              <a:tr h="370840">
                <a:tc>
                  <a:txBody>
                    <a:bodyPr/>
                    <a:lstStyle/>
                    <a:p>
                      <a:r>
                        <a:rPr lang="en-US" dirty="0"/>
                        <a:t>Neural Network </a:t>
                      </a:r>
                      <a:endParaRPr lang="hi-IN" dirty="0"/>
                    </a:p>
                  </a:txBody>
                  <a:tcPr/>
                </a:tc>
                <a:tc>
                  <a:txBody>
                    <a:bodyPr/>
                    <a:lstStyle/>
                    <a:p>
                      <a:r>
                        <a:rPr lang="en-US" dirty="0"/>
                        <a:t>0.138</a:t>
                      </a:r>
                      <a:endParaRPr lang="hi-IN" dirty="0"/>
                    </a:p>
                  </a:txBody>
                  <a:tcPr/>
                </a:tc>
                <a:tc>
                  <a:txBody>
                    <a:bodyPr/>
                    <a:lstStyle/>
                    <a:p>
                      <a:r>
                        <a:rPr lang="en-US" dirty="0"/>
                        <a:t>0.151</a:t>
                      </a:r>
                      <a:endParaRPr lang="hi-IN" dirty="0"/>
                    </a:p>
                  </a:txBody>
                  <a:tcPr/>
                </a:tc>
                <a:extLst>
                  <a:ext uri="{0D108BD9-81ED-4DB2-BD59-A6C34878D82A}">
                    <a16:rowId xmlns:a16="http://schemas.microsoft.com/office/drawing/2014/main" val="753182061"/>
                  </a:ext>
                </a:extLst>
              </a:tr>
            </a:tbl>
          </a:graphicData>
        </a:graphic>
      </p:graphicFrame>
    </p:spTree>
    <p:extLst>
      <p:ext uri="{BB962C8B-B14F-4D97-AF65-F5344CB8AC3E}">
        <p14:creationId xmlns:p14="http://schemas.microsoft.com/office/powerpoint/2010/main" val="386464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F8CAA5-554F-400D-89C2-2C15634DC387}"/>
              </a:ext>
            </a:extLst>
          </p:cNvPr>
          <p:cNvSpPr txBox="1"/>
          <p:nvPr/>
        </p:nvSpPr>
        <p:spPr>
          <a:xfrm>
            <a:off x="914399" y="1484242"/>
            <a:ext cx="9104244" cy="3600986"/>
          </a:xfrm>
          <a:prstGeom prst="rect">
            <a:avLst/>
          </a:prstGeom>
          <a:noFill/>
        </p:spPr>
        <p:txBody>
          <a:bodyPr wrap="square" rtlCol="0">
            <a:spAutoFit/>
          </a:bodyPr>
          <a:lstStyle/>
          <a:p>
            <a:pPr marL="342900" indent="-342900">
              <a:buFont typeface="Arial" panose="020B0604020202020204" pitchFamily="34" charset="0"/>
              <a:buChar char="•"/>
            </a:pPr>
            <a:r>
              <a:rPr lang="en-US" sz="2400" b="1" i="1" dirty="0"/>
              <a:t>Limitations:-</a:t>
            </a:r>
          </a:p>
          <a:p>
            <a:r>
              <a:rPr lang="en-US" sz="2400" dirty="0"/>
              <a:t>	</a:t>
            </a:r>
            <a:r>
              <a:rPr lang="en-US" sz="2000" dirty="0"/>
              <a:t>Going forward, we’d like to further dive into the differences in   	performance between the various models we used. There’s also 	evident room for the use of ensemble methods, since both graph 	embeddings and the ontology provide different reference frames 	for each proteins. Combining these results with the use of network 	specific methods (either network algorithms or deep learning) is also 	an area for future study. Furthermore, while this study focused on the 	evaluation of the two feature extractors in isolation, it is worth 	assessing the performance of a feature extractor that combines the 	two feature approaches into one larger feature vector</a:t>
            </a:r>
            <a:endParaRPr lang="hi-IN" sz="2000" dirty="0"/>
          </a:p>
        </p:txBody>
      </p:sp>
    </p:spTree>
    <p:extLst>
      <p:ext uri="{BB962C8B-B14F-4D97-AF65-F5344CB8AC3E}">
        <p14:creationId xmlns:p14="http://schemas.microsoft.com/office/powerpoint/2010/main" val="148925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094B07E-3BD8-40CC-8163-4B9D733206F0}"/>
              </a:ext>
            </a:extLst>
          </p:cNvPr>
          <p:cNvSpPr/>
          <p:nvPr/>
        </p:nvSpPr>
        <p:spPr>
          <a:xfrm>
            <a:off x="1305332" y="362778"/>
            <a:ext cx="1921565" cy="96740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PPI</a:t>
            </a:r>
            <a:r>
              <a:rPr lang="en-US" dirty="0"/>
              <a:t> </a:t>
            </a:r>
            <a:r>
              <a:rPr lang="en-US" dirty="0">
                <a:solidFill>
                  <a:schemeClr val="bg1"/>
                </a:solidFill>
              </a:rPr>
              <a:t>(Graph)</a:t>
            </a:r>
            <a:endParaRPr lang="hi-IN" dirty="0">
              <a:solidFill>
                <a:schemeClr val="bg1"/>
              </a:solidFill>
            </a:endParaRPr>
          </a:p>
        </p:txBody>
      </p:sp>
      <p:cxnSp>
        <p:nvCxnSpPr>
          <p:cNvPr id="4" name="Straight Connector 3">
            <a:extLst>
              <a:ext uri="{FF2B5EF4-FFF2-40B4-BE49-F238E27FC236}">
                <a16:creationId xmlns:a16="http://schemas.microsoft.com/office/drawing/2014/main" id="{56149EE9-600C-4599-A18C-02ABBE371EAF}"/>
              </a:ext>
            </a:extLst>
          </p:cNvPr>
          <p:cNvCxnSpPr>
            <a:cxnSpLocks/>
            <a:stCxn id="2" idx="4"/>
            <a:endCxn id="30" idx="0"/>
          </p:cNvCxnSpPr>
          <p:nvPr/>
        </p:nvCxnSpPr>
        <p:spPr>
          <a:xfrm flipH="1">
            <a:off x="2266114" y="1330187"/>
            <a:ext cx="1" cy="425723"/>
          </a:xfrm>
          <a:prstGeom prst="line">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93CD36B8-D629-48EC-AD95-5F0E41143446}"/>
              </a:ext>
            </a:extLst>
          </p:cNvPr>
          <p:cNvSpPr/>
          <p:nvPr/>
        </p:nvSpPr>
        <p:spPr>
          <a:xfrm>
            <a:off x="132518" y="3429000"/>
            <a:ext cx="4267192" cy="15770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Nearest </a:t>
            </a:r>
            <a:r>
              <a:rPr lang="en-US" dirty="0" err="1"/>
              <a:t>Neighbours</a:t>
            </a:r>
            <a:endParaRPr lang="en-US" dirty="0"/>
          </a:p>
          <a:p>
            <a:pPr algn="ctr"/>
            <a:r>
              <a:rPr lang="en-US" dirty="0"/>
              <a:t>Using different Models like SVM , KNN , </a:t>
            </a:r>
            <a:r>
              <a:rPr lang="en-US" dirty="0" err="1"/>
              <a:t>etc</a:t>
            </a:r>
            <a:endParaRPr lang="hi-IN" dirty="0"/>
          </a:p>
        </p:txBody>
      </p:sp>
      <p:sp>
        <p:nvSpPr>
          <p:cNvPr id="9" name="Oval 8">
            <a:extLst>
              <a:ext uri="{FF2B5EF4-FFF2-40B4-BE49-F238E27FC236}">
                <a16:creationId xmlns:a16="http://schemas.microsoft.com/office/drawing/2014/main" id="{9C75FAF3-8648-4011-B47D-2CD06878065A}"/>
              </a:ext>
            </a:extLst>
          </p:cNvPr>
          <p:cNvSpPr/>
          <p:nvPr/>
        </p:nvSpPr>
        <p:spPr>
          <a:xfrm>
            <a:off x="735488" y="5448301"/>
            <a:ext cx="3034748" cy="113968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Gene-Protein Mapping</a:t>
            </a:r>
            <a:endParaRPr lang="hi-IN" dirty="0"/>
          </a:p>
        </p:txBody>
      </p:sp>
      <p:cxnSp>
        <p:nvCxnSpPr>
          <p:cNvPr id="11" name="Straight Connector 10">
            <a:extLst>
              <a:ext uri="{FF2B5EF4-FFF2-40B4-BE49-F238E27FC236}">
                <a16:creationId xmlns:a16="http://schemas.microsoft.com/office/drawing/2014/main" id="{0D5B5949-32B8-49A1-810A-76912388F95A}"/>
              </a:ext>
            </a:extLst>
          </p:cNvPr>
          <p:cNvCxnSpPr>
            <a:cxnSpLocks/>
            <a:stCxn id="5" idx="4"/>
            <a:endCxn id="9" idx="0"/>
          </p:cNvCxnSpPr>
          <p:nvPr/>
        </p:nvCxnSpPr>
        <p:spPr>
          <a:xfrm flipH="1">
            <a:off x="2252862" y="5006008"/>
            <a:ext cx="13252" cy="442293"/>
          </a:xfrm>
          <a:prstGeom prst="line">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Oval 11">
            <a:extLst>
              <a:ext uri="{FF2B5EF4-FFF2-40B4-BE49-F238E27FC236}">
                <a16:creationId xmlns:a16="http://schemas.microsoft.com/office/drawing/2014/main" id="{9F2C83F7-DDB5-4A27-9A9D-DCC5CB092D83}"/>
              </a:ext>
            </a:extLst>
          </p:cNvPr>
          <p:cNvSpPr/>
          <p:nvPr/>
        </p:nvSpPr>
        <p:spPr>
          <a:xfrm>
            <a:off x="5903832" y="5280993"/>
            <a:ext cx="3816621" cy="1577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Finding Disease Set D containing all the diseases from </a:t>
            </a:r>
            <a:r>
              <a:rPr lang="en-US" dirty="0" err="1"/>
              <a:t>neighbouring</a:t>
            </a:r>
            <a:r>
              <a:rPr lang="en-US" dirty="0"/>
              <a:t> proteins.</a:t>
            </a:r>
            <a:endParaRPr lang="hi-IN" dirty="0"/>
          </a:p>
        </p:txBody>
      </p:sp>
      <p:sp>
        <p:nvSpPr>
          <p:cNvPr id="30" name="Oval 29">
            <a:extLst>
              <a:ext uri="{FF2B5EF4-FFF2-40B4-BE49-F238E27FC236}">
                <a16:creationId xmlns:a16="http://schemas.microsoft.com/office/drawing/2014/main" id="{41D6D990-9F53-4EF8-A7C8-B93A16FAE8AE}"/>
              </a:ext>
            </a:extLst>
          </p:cNvPr>
          <p:cNvSpPr/>
          <p:nvPr/>
        </p:nvSpPr>
        <p:spPr>
          <a:xfrm>
            <a:off x="1020416" y="1755910"/>
            <a:ext cx="2491396" cy="11032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For Each Gene(Protein)</a:t>
            </a:r>
          </a:p>
          <a:p>
            <a:pPr algn="ctr"/>
            <a:r>
              <a:rPr lang="en-US" dirty="0"/>
              <a:t>In PPI </a:t>
            </a:r>
            <a:endParaRPr lang="hi-IN" dirty="0"/>
          </a:p>
        </p:txBody>
      </p:sp>
      <p:sp>
        <p:nvSpPr>
          <p:cNvPr id="31" name="Oval 30">
            <a:extLst>
              <a:ext uri="{FF2B5EF4-FFF2-40B4-BE49-F238E27FC236}">
                <a16:creationId xmlns:a16="http://schemas.microsoft.com/office/drawing/2014/main" id="{BF736EB0-982D-499F-BB4C-813FACC39E24}"/>
              </a:ext>
            </a:extLst>
          </p:cNvPr>
          <p:cNvSpPr/>
          <p:nvPr/>
        </p:nvSpPr>
        <p:spPr>
          <a:xfrm>
            <a:off x="5698416" y="2617307"/>
            <a:ext cx="4141305" cy="22694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Calculating association Score using DGA</a:t>
            </a:r>
          </a:p>
          <a:p>
            <a:pPr algn="ctr"/>
            <a:r>
              <a:rPr lang="en-US" dirty="0"/>
              <a:t>With different association indices like Jaccard Index ,Cosine Index ,etc.</a:t>
            </a:r>
            <a:endParaRPr lang="hi-IN" dirty="0"/>
          </a:p>
        </p:txBody>
      </p:sp>
      <p:cxnSp>
        <p:nvCxnSpPr>
          <p:cNvPr id="35" name="Straight Connector 34">
            <a:extLst>
              <a:ext uri="{FF2B5EF4-FFF2-40B4-BE49-F238E27FC236}">
                <a16:creationId xmlns:a16="http://schemas.microsoft.com/office/drawing/2014/main" id="{1C064626-5D67-404B-BF1E-C558FBBA33E6}"/>
              </a:ext>
            </a:extLst>
          </p:cNvPr>
          <p:cNvCxnSpPr>
            <a:cxnSpLocks/>
            <a:stCxn id="9" idx="6"/>
            <a:endCxn id="12" idx="2"/>
          </p:cNvCxnSpPr>
          <p:nvPr/>
        </p:nvCxnSpPr>
        <p:spPr>
          <a:xfrm>
            <a:off x="3770236" y="6018145"/>
            <a:ext cx="2133596" cy="51352"/>
          </a:xfrm>
          <a:prstGeom prst="line">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619A82F6-5F7C-4B0C-AAC1-2E6B465C56C3}"/>
              </a:ext>
            </a:extLst>
          </p:cNvPr>
          <p:cNvCxnSpPr>
            <a:cxnSpLocks/>
          </p:cNvCxnSpPr>
          <p:nvPr/>
        </p:nvCxnSpPr>
        <p:spPr>
          <a:xfrm flipV="1">
            <a:off x="7745883" y="4886741"/>
            <a:ext cx="0" cy="394252"/>
          </a:xfrm>
          <a:prstGeom prst="line">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0D7CA5A7-69C9-4511-A25E-DDA2FBB5BE4A}"/>
              </a:ext>
            </a:extLst>
          </p:cNvPr>
          <p:cNvCxnSpPr>
            <a:stCxn id="31" idx="0"/>
          </p:cNvCxnSpPr>
          <p:nvPr/>
        </p:nvCxnSpPr>
        <p:spPr>
          <a:xfrm flipH="1" flipV="1">
            <a:off x="7745883" y="1755910"/>
            <a:ext cx="23186" cy="861397"/>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Oval 47">
            <a:extLst>
              <a:ext uri="{FF2B5EF4-FFF2-40B4-BE49-F238E27FC236}">
                <a16:creationId xmlns:a16="http://schemas.microsoft.com/office/drawing/2014/main" id="{76B80C56-C3ED-474A-9B45-57E3681DF718}"/>
              </a:ext>
            </a:extLst>
          </p:cNvPr>
          <p:cNvSpPr/>
          <p:nvPr/>
        </p:nvSpPr>
        <p:spPr>
          <a:xfrm>
            <a:off x="6095999" y="198783"/>
            <a:ext cx="3339547" cy="15571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Storing association score of disease with respect to given gene.</a:t>
            </a:r>
            <a:endParaRPr lang="hi-IN" dirty="0"/>
          </a:p>
        </p:txBody>
      </p:sp>
      <p:cxnSp>
        <p:nvCxnSpPr>
          <p:cNvPr id="54" name="Straight Connector 53">
            <a:extLst>
              <a:ext uri="{FF2B5EF4-FFF2-40B4-BE49-F238E27FC236}">
                <a16:creationId xmlns:a16="http://schemas.microsoft.com/office/drawing/2014/main" id="{39D74DF8-C7E1-430C-80D9-CD6D282BA38A}"/>
              </a:ext>
            </a:extLst>
          </p:cNvPr>
          <p:cNvCxnSpPr>
            <a:cxnSpLocks/>
            <a:stCxn id="30" idx="4"/>
            <a:endCxn id="5" idx="0"/>
          </p:cNvCxnSpPr>
          <p:nvPr/>
        </p:nvCxnSpPr>
        <p:spPr>
          <a:xfrm>
            <a:off x="2266114" y="2859157"/>
            <a:ext cx="0" cy="569843"/>
          </a:xfrm>
          <a:prstGeom prst="line">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083145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117</TotalTime>
  <Words>480</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Divyanshu Chaturvedi</dc:creator>
  <cp:lastModifiedBy>Divyanshu Chaturvedi</cp:lastModifiedBy>
  <cp:revision>20</cp:revision>
  <dcterms:created xsi:type="dcterms:W3CDTF">2019-10-03T17:08:34Z</dcterms:created>
  <dcterms:modified xsi:type="dcterms:W3CDTF">2019-10-03T19:06:29Z</dcterms:modified>
</cp:coreProperties>
</file>