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C88_A7AA88EC.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C85_9B448170.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C84_332D42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16"/>
  </p:notesMasterIdLst>
  <p:handoutMasterIdLst>
    <p:handoutMasterId r:id="rId17"/>
  </p:handoutMasterIdLst>
  <p:sldIdLst>
    <p:sldId id="289" r:id="rId2"/>
    <p:sldId id="3206" r:id="rId3"/>
    <p:sldId id="3192" r:id="rId4"/>
    <p:sldId id="3195" r:id="rId5"/>
    <p:sldId id="3199" r:id="rId6"/>
    <p:sldId id="3207" r:id="rId7"/>
    <p:sldId id="3208" r:id="rId8"/>
    <p:sldId id="3198" r:id="rId9"/>
    <p:sldId id="3197" r:id="rId10"/>
    <p:sldId id="3205" r:id="rId11"/>
    <p:sldId id="3196" r:id="rId12"/>
    <p:sldId id="3209" r:id="rId13"/>
    <p:sldId id="3204" r:id="rId14"/>
    <p:sldId id="320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89"/>
            <p14:sldId id="3206"/>
            <p14:sldId id="3192"/>
            <p14:sldId id="3195"/>
            <p14:sldId id="3199"/>
            <p14:sldId id="3207"/>
            <p14:sldId id="3208"/>
            <p14:sldId id="3198"/>
            <p14:sldId id="3197"/>
            <p14:sldId id="3205"/>
            <p14:sldId id="3196"/>
            <p14:sldId id="3209"/>
            <p14:sldId id="3204"/>
            <p14:sldId id="320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302550-A60A-EF2F-A360-0DAAB2166B97}" name="Dalila Islas Sanchez" initials="DS" userId="S::ppxdi1@nottingham.ac.uk::c4c8b8a5-5219-4325-8b6a-2a7d36c847ff" providerId="AD"/>
  <p188:author id="{4B70A251-8721-BEF8-F41A-90E592DA41AD}" name="Divyansh Oze" initials="DO" userId="S::ppxdo1@nottingham.ac.uk::7a5212a3-3b59-4bb9-b8ae-bbb3cbc07b6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3FF"/>
    <a:srgbClr val="B7E3FF"/>
    <a:srgbClr val="38A159"/>
    <a:srgbClr val="112C0B"/>
    <a:srgbClr val="B92121"/>
    <a:srgbClr val="D92A2B"/>
    <a:srgbClr val="004648"/>
    <a:srgbClr val="005E60"/>
    <a:srgbClr val="00766E"/>
    <a:srgbClr val="0091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83E12-99FA-1AA6-AF7B-1E5B6321B4D2}" v="200" dt="2022-05-16T04:25:02.359"/>
    <p1510:client id="{1CC6F364-4543-C851-0B4F-7E74300EFB95}" v="4" vWet="6" dt="2022-05-09T20:14:09.187"/>
    <p1510:client id="{2DFD3B33-3C8E-AF63-9C92-9AFD0EEC12DC}" v="1318" dt="2022-05-30T02:56:01.607"/>
    <p1510:client id="{2E2C45F0-B578-6846-FBAB-3645A64FC90E}" v="61" dt="2022-05-30T14:43:30.945"/>
    <p1510:client id="{33D2BD30-5EA6-4ED3-3A3B-63E48ED21F0E}" v="1" dt="2022-05-30T13:47:48.458"/>
    <p1510:client id="{45AA2689-3784-C2B5-1BAE-40F5259AB26A}" v="634" dt="2022-05-30T01:13:57.788"/>
    <p1510:client id="{5EBD1E03-CA81-999C-7AB9-D319DBECFD61}" v="6656" dt="2022-05-15T19:00:56.936"/>
    <p1510:client id="{64B465EB-9BC3-2151-0DB3-5096A583D433}" v="588" dt="2022-05-30T10:21:29.472"/>
    <p1510:client id="{686966D3-860D-9A6E-CC90-9A0F0E86EC5C}" v="3" dt="2022-05-16T14:46:24.686"/>
    <p1510:client id="{756A3008-17C2-C722-DD07-EE0C67198342}" v="2" dt="2022-05-15T19:47:14.112"/>
    <p1510:client id="{75D36007-035D-589A-5588-30FB9F0F86E1}" v="2" dt="2022-05-09T20:29:30.249"/>
    <p1510:client id="{76F85520-C655-5C4F-B0D9-9CAB9B111B0A}" v="221" dt="2022-05-10T13:40:20.092"/>
    <p1510:client id="{982FE0B4-3A0F-A8FB-4C7F-489EB5908CF7}" v="452" dt="2022-05-30T03:17:08.603"/>
    <p1510:client id="{99EB1A71-A5B8-F167-16A5-EEB0933FDDDC}" v="1743" dt="2022-05-16T04:32:37.034"/>
    <p1510:client id="{9ACE5DE9-2663-FC72-9914-D93E3FB1BD9E}" v="1146" dt="2022-05-30T13:40:51.223"/>
    <p1510:client id="{AD3DFAC9-BF73-9270-3E1D-5518C8BF87F9}" v="2704" dt="2022-05-30T00:55:06.842"/>
    <p1510:client id="{D6F94AF1-0F67-15FD-CED6-BF07597A8C27}" v="5" dt="2022-05-30T01:14:47.733"/>
    <p1510:client id="{DCAA10EC-EC2E-841F-C92C-794A2C8A31E4}" v="1152" dt="2022-05-30T01:44:05.988"/>
    <p1510:client id="{DF53ACA5-564A-C6AC-C40F-B2CF3B78F044}" v="28" dt="2022-05-10T11:59:03.434"/>
    <p1510:client id="{E15235CB-05FC-C924-BC5B-43FF75DD5BD3}" v="41" dt="2022-05-10T12:52:16.078"/>
    <p1510:client id="{E367C3C5-D28E-4053-C78E-4E7B729EC1E7}" v="86" dt="2022-05-15T15:43:20.314"/>
    <p1510:client id="{F8AE7AF8-75D0-ECC7-3333-4B2B36E56664}" v="1886" dt="2022-05-16T14:54:28.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omments/modernComment_C84_332D425.xml><?xml version="1.0" encoding="utf-8"?>
<p188:cmLst xmlns:a="http://schemas.openxmlformats.org/drawingml/2006/main" xmlns:r="http://schemas.openxmlformats.org/officeDocument/2006/relationships" xmlns:p188="http://schemas.microsoft.com/office/powerpoint/2018/8/main">
  <p188:cm id="{31062F81-82D7-4D19-A56F-95982B069F9B}" authorId="{4B70A251-8721-BEF8-F41A-90E592DA41AD}" created="2022-05-30T10:09:28.763">
    <ac:deMkLst xmlns:ac="http://schemas.microsoft.com/office/drawing/2013/main/command">
      <pc:docMk xmlns:pc="http://schemas.microsoft.com/office/powerpoint/2013/main/command"/>
      <pc:sldMk xmlns:pc="http://schemas.microsoft.com/office/powerpoint/2013/main/command" cId="53662757" sldId="3204"/>
      <ac:spMk id="3" creationId="{E36F40C4-BC04-489F-C646-7E154AB25631}"/>
    </ac:deMkLst>
    <p188:replyLst>
      <p188:reply id="{27692497-9EDA-483C-BD9D-8A4F2E23C7D0}" authorId="{4B70A251-8721-BEF8-F41A-90E592DA41AD}" created="2022-05-30T10:27:26.768">
        <p188:txBody>
          <a:bodyPr/>
          <a:lstStyle/>
          <a:p>
            <a:r>
              <a:rPr lang="en-US"/>
              <a:t>GPT3: more parameters, trained on more data, less bugs, greater nlp application, accurate results.</a:t>
            </a:r>
          </a:p>
        </p188:txBody>
      </p188:reply>
    </p188:replyLst>
    <p188:txBody>
      <a:bodyPr/>
      <a:lstStyle/>
      <a:p>
        <a:r>
          <a:rPr lang="en-US"/>
          <a:t>gpt2: the one we used is a 124M parameter Transformers, as the model gets bigger in size, more attention layers get stacked up.
taking more disk space and computational time to train.
gpt3:  hope for it to turn free for access</a:t>
        </a:r>
      </a:p>
    </p188:txBody>
  </p188:cm>
</p188:cmLst>
</file>

<file path=ppt/comments/modernComment_C85_9B448170.xml><?xml version="1.0" encoding="utf-8"?>
<p188:cmLst xmlns:a="http://schemas.openxmlformats.org/drawingml/2006/main" xmlns:r="http://schemas.openxmlformats.org/officeDocument/2006/relationships" xmlns:p188="http://schemas.microsoft.com/office/powerpoint/2018/8/main">
  <p188:cm id="{AD96E283-35D5-464D-85F9-C83849A37909}" authorId="{4B70A251-8721-BEF8-F41A-90E592DA41AD}" created="2022-05-30T01:30:52.352">
    <pc:sldMkLst xmlns:pc="http://schemas.microsoft.com/office/powerpoint/2013/main/command">
      <pc:docMk/>
      <pc:sldMk cId="2604958064" sldId="3205"/>
    </pc:sldMkLst>
    <p188:txBody>
      <a:bodyPr/>
      <a:lstStyle/>
      <a:p>
        <a:r>
          <a:rPr lang="en-US"/>
          <a:t>check with LR for gpt</a:t>
        </a:r>
      </a:p>
    </p188:txBody>
  </p188:cm>
</p188:cmLst>
</file>

<file path=ppt/comments/modernComment_C88_A7AA88EC.xml><?xml version="1.0" encoding="utf-8"?>
<p188:cmLst xmlns:a="http://schemas.openxmlformats.org/drawingml/2006/main" xmlns:r="http://schemas.openxmlformats.org/officeDocument/2006/relationships" xmlns:p188="http://schemas.microsoft.com/office/powerpoint/2018/8/main">
  <p188:cm id="{3D4A9145-C481-4B4C-8A91-B781DA1106EF}" authorId="{4B70A251-8721-BEF8-F41A-90E592DA41AD}" created="2022-05-30T10:05:21.271">
    <pc:sldMkLst xmlns:pc="http://schemas.microsoft.com/office/powerpoint/2013/main/command">
      <pc:docMk/>
      <pc:sldMk cId="2812971244" sldId="3208"/>
    </pc:sldMkLst>
    <p188:txBody>
      <a:bodyPr/>
      <a:lstStyle/>
      <a:p>
        <a:r>
          <a:rPr lang="en-US"/>
          <a:t>GPT2 uses Byte Pair Encoding for tokenization inbuilt</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13/06/2022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13/06/2022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a:t>
            </a:r>
          </a:p>
          <a:p>
            <a:endParaRPr lang="en-US" dirty="0">
              <a:cs typeface="Calibri"/>
            </a:endParaRPr>
          </a:p>
          <a:p>
            <a:r>
              <a:rPr lang="en-US" dirty="0">
                <a:cs typeface="Calibri"/>
              </a:rPr>
              <a:t>So I worked on a project to develop Therapy Chatbots that I named as 'Therapize'</a:t>
            </a:r>
          </a:p>
          <a:p>
            <a:endParaRPr lang="en-US" dirty="0">
              <a:cs typeface="Calibri"/>
            </a:endParaRPr>
          </a:p>
          <a:p>
            <a:endParaRPr lang="en-US" dirty="0">
              <a:cs typeface="Calibri"/>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2</a:t>
            </a:fld>
            <a:endParaRPr lang="en-GB"/>
          </a:p>
        </p:txBody>
      </p:sp>
    </p:spTree>
    <p:extLst>
      <p:ext uri="{BB962C8B-B14F-4D97-AF65-F5344CB8AC3E}">
        <p14:creationId xmlns:p14="http://schemas.microsoft.com/office/powerpoint/2010/main" val="814951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Epochs and loss:</a:t>
            </a:r>
            <a:endParaRPr lang="en-US" dirty="0"/>
          </a:p>
          <a:p>
            <a:br>
              <a:rPr lang="en-US" dirty="0">
                <a:cs typeface="+mn-lt"/>
              </a:rPr>
            </a:br>
            <a:r>
              <a:rPr lang="en-US" dirty="0">
                <a:cs typeface="Calibri"/>
              </a:rPr>
              <a:t>The model clearly showed improvement with more steps involved to train generating the responses.</a:t>
            </a:r>
          </a:p>
          <a:p>
            <a:endParaRPr lang="en-US" dirty="0">
              <a:cs typeface="Calibri"/>
            </a:endParaRPr>
          </a:p>
          <a:p>
            <a:r>
              <a:rPr lang="en-US" b="1" u="sng" dirty="0">
                <a:cs typeface="Calibri"/>
              </a:rPr>
              <a:t>Low temperature:</a:t>
            </a:r>
          </a:p>
          <a:p>
            <a:r>
              <a:rPr lang="en-US" dirty="0">
                <a:cs typeface="Calibri"/>
              </a:rPr>
              <a:t>Doesn't generalize well, sticks to the information and doesn't go off topic.</a:t>
            </a:r>
          </a:p>
          <a:p>
            <a:endParaRPr lang="en-US" dirty="0">
              <a:cs typeface="Calibri"/>
            </a:endParaRPr>
          </a:p>
          <a:p>
            <a:r>
              <a:rPr lang="en-US" b="1" u="sng" dirty="0">
                <a:cs typeface="Calibri"/>
              </a:rPr>
              <a:t>High Temperature:</a:t>
            </a:r>
          </a:p>
          <a:p>
            <a:r>
              <a:rPr lang="en-US" dirty="0"/>
              <a:t>Generalizes well;</a:t>
            </a:r>
            <a:r>
              <a:rPr lang="en-US" dirty="0">
                <a:cs typeface="Calibri"/>
              </a:rPr>
              <a:t> Tries to go broader and generates some esoteric answers.</a:t>
            </a:r>
          </a:p>
        </p:txBody>
      </p:sp>
      <p:sp>
        <p:nvSpPr>
          <p:cNvPr id="4" name="Slide Number Placeholder 3"/>
          <p:cNvSpPr>
            <a:spLocks noGrp="1"/>
          </p:cNvSpPr>
          <p:nvPr>
            <p:ph type="sldNum" sz="quarter" idx="5"/>
          </p:nvPr>
        </p:nvSpPr>
        <p:spPr/>
        <p:txBody>
          <a:bodyPr/>
          <a:lstStyle/>
          <a:p>
            <a:fld id="{7DB9E1F4-77C1-461E-ABFF-BFE7DD57AFD2}" type="slidenum">
              <a:rPr lang="en-GB" smtClean="0"/>
              <a:t>11</a:t>
            </a:fld>
            <a:endParaRPr lang="en-GB"/>
          </a:p>
        </p:txBody>
      </p:sp>
    </p:spTree>
    <p:extLst>
      <p:ext uri="{BB962C8B-B14F-4D97-AF65-F5344CB8AC3E}">
        <p14:creationId xmlns:p14="http://schemas.microsoft.com/office/powerpoint/2010/main" val="173496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Bag of words and GPT model comparison.</a:t>
            </a:r>
          </a:p>
          <a:p>
            <a:br>
              <a:rPr lang="en-US"/>
            </a:br>
            <a:endParaRPr lang="en-US"/>
          </a:p>
          <a:p>
            <a:r>
              <a:rPr lang="en-US"/>
              <a:t>Bag of words training extremely well on just ‘whatever’ epochs and overfitting after a point since the </a:t>
            </a:r>
            <a:r>
              <a:rPr lang="en-US" err="1"/>
              <a:t>json</a:t>
            </a:r>
            <a:r>
              <a:rPr lang="en-US"/>
              <a:t> file is a little too small.</a:t>
            </a:r>
          </a:p>
          <a:p>
            <a:r>
              <a:rPr lang="en-US"/>
              <a:t>GPT model showing changes in responses to training on 500-1000-1500 epochs.</a:t>
            </a:r>
          </a:p>
          <a:p>
            <a:endParaRPr lang="en-US"/>
          </a:p>
          <a:p>
            <a:endParaRPr lang="en-US"/>
          </a:p>
          <a:p>
            <a:r>
              <a:rPr lang="en-US"/>
              <a:t>GPT model being able to generate some esoteric answers as well.</a:t>
            </a:r>
          </a:p>
          <a:p>
            <a:r>
              <a:rPr lang="en-US"/>
              <a:t>Based on the temperature change, exploitation and exploration analogy comparison.</a:t>
            </a:r>
          </a:p>
          <a:p>
            <a:endParaRPr lang="en-US"/>
          </a:p>
          <a:p>
            <a:r>
              <a:rPr lang="en-US"/>
              <a:t>Fine-tuning of GPT and not zero-shot learning</a:t>
            </a:r>
            <a:endParaRPr lang="en-US">
              <a:cs typeface="Calibri"/>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12</a:t>
            </a:fld>
            <a:endParaRPr lang="en-GB"/>
          </a:p>
        </p:txBody>
      </p:sp>
    </p:spTree>
    <p:extLst>
      <p:ext uri="{BB962C8B-B14F-4D97-AF65-F5344CB8AC3E}">
        <p14:creationId xmlns:p14="http://schemas.microsoft.com/office/powerpoint/2010/main" val="622876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Bag of words and GPT model comparison.</a:t>
            </a:r>
          </a:p>
          <a:p>
            <a:br>
              <a:rPr lang="en-US"/>
            </a:br>
            <a:endParaRPr lang="en-US"/>
          </a:p>
          <a:p>
            <a:r>
              <a:rPr lang="en-US"/>
              <a:t>Bag of words training extremely well on just ‘whatever’ epochs and overfitting after a point since the </a:t>
            </a:r>
            <a:r>
              <a:rPr lang="en-US" err="1"/>
              <a:t>json</a:t>
            </a:r>
            <a:r>
              <a:rPr lang="en-US"/>
              <a:t> file is a little too small.</a:t>
            </a:r>
          </a:p>
          <a:p>
            <a:r>
              <a:rPr lang="en-US"/>
              <a:t>GPT model showing changes in responses to training on 500-1000-1500 epochs.</a:t>
            </a:r>
          </a:p>
          <a:p>
            <a:endParaRPr lang="en-US"/>
          </a:p>
          <a:p>
            <a:endParaRPr lang="en-US"/>
          </a:p>
          <a:p>
            <a:r>
              <a:rPr lang="en-US"/>
              <a:t>GPT model being able to generate some esoteric answers as well.</a:t>
            </a:r>
          </a:p>
          <a:p>
            <a:r>
              <a:rPr lang="en-US"/>
              <a:t>Based on the temperature change, exploitation and exploration analogy comparison.</a:t>
            </a:r>
          </a:p>
          <a:p>
            <a:endParaRPr lang="en-US"/>
          </a:p>
          <a:p>
            <a:r>
              <a:rPr lang="en-US"/>
              <a:t>Fine-tuning of GPT and not zero-shot learning</a:t>
            </a:r>
            <a:endParaRPr lang="en-US">
              <a:cs typeface="Calibri"/>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13</a:t>
            </a:fld>
            <a:endParaRPr lang="en-GB"/>
          </a:p>
        </p:txBody>
      </p:sp>
    </p:spTree>
    <p:extLst>
      <p:ext uri="{BB962C8B-B14F-4D97-AF65-F5344CB8AC3E}">
        <p14:creationId xmlns:p14="http://schemas.microsoft.com/office/powerpoint/2010/main" val="2339122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Didn't make use of personality column with the GPT2 model that had all details for users as well.</a:t>
            </a:r>
          </a:p>
          <a:p>
            <a:endParaRPr lang="en-US" dirty="0">
              <a:cs typeface="Calibri"/>
            </a:endParaRPr>
          </a:p>
          <a:p>
            <a:r>
              <a:rPr lang="en-US" dirty="0" err="1">
                <a:cs typeface="Calibri"/>
              </a:rPr>
              <a:t>GloVe</a:t>
            </a:r>
            <a:r>
              <a:rPr lang="en-US" dirty="0">
                <a:cs typeface="Calibri"/>
              </a:rPr>
              <a:t>: unsupervised approach to represent words in a vector latent space; words with similar meaning tied together as shown in figure. [also perform </a:t>
            </a:r>
            <a:r>
              <a:rPr lang="en-US" dirty="0" err="1">
                <a:cs typeface="Calibri"/>
              </a:rPr>
              <a:t>arthirmetic</a:t>
            </a:r>
            <a:r>
              <a:rPr lang="en-US" dirty="0">
                <a:cs typeface="Calibri"/>
              </a:rPr>
              <a:t> </a:t>
            </a:r>
            <a:r>
              <a:rPr lang="en-US" dirty="0" err="1">
                <a:cs typeface="Calibri"/>
              </a:rPr>
              <a:t>operatitons</a:t>
            </a:r>
            <a:r>
              <a:rPr lang="en-US" dirty="0">
                <a:cs typeface="Calibri"/>
              </a:rPr>
              <a:t>]</a:t>
            </a:r>
          </a:p>
          <a:p>
            <a:endParaRPr lang="en-US" dirty="0">
              <a:cs typeface="Calibri"/>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14</a:t>
            </a:fld>
            <a:endParaRPr lang="en-GB"/>
          </a:p>
        </p:txBody>
      </p:sp>
    </p:spTree>
    <p:extLst>
      <p:ext uri="{BB962C8B-B14F-4D97-AF65-F5344CB8AC3E}">
        <p14:creationId xmlns:p14="http://schemas.microsoft.com/office/powerpoint/2010/main" val="3113544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general outline for how the presentation is designed.</a:t>
            </a:r>
          </a:p>
          <a:p>
            <a:endParaRPr lang="en-US" dirty="0">
              <a:cs typeface="Calibri"/>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3</a:t>
            </a:fld>
            <a:endParaRPr lang="en-GB"/>
          </a:p>
        </p:txBody>
      </p:sp>
    </p:spTree>
    <p:extLst>
      <p:ext uri="{BB962C8B-B14F-4D97-AF65-F5344CB8AC3E}">
        <p14:creationId xmlns:p14="http://schemas.microsoft.com/office/powerpoint/2010/main" val="221734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let's start with the </a:t>
            </a:r>
            <a:r>
              <a:rPr lang="en-US" b="1" u="sng" dirty="0"/>
              <a:t>Introduction that led to this project.</a:t>
            </a:r>
            <a:endParaRPr lang="en-US" dirty="0"/>
          </a:p>
          <a:p>
            <a:endParaRPr lang="en-US" dirty="0"/>
          </a:p>
          <a:p>
            <a:r>
              <a:rPr lang="en-US" b="1" dirty="0"/>
              <a:t> </a:t>
            </a:r>
            <a:r>
              <a:rPr lang="en-US" b="1" u="sng" dirty="0"/>
              <a:t>Introduction that led to this project:</a:t>
            </a:r>
            <a:endParaRPr lang="en-US" dirty="0"/>
          </a:p>
          <a:p>
            <a:endParaRPr lang="en-US" dirty="0"/>
          </a:p>
          <a:p>
            <a:r>
              <a:rPr lang="en-US" dirty="0"/>
              <a:t>Given the hardships in life, whether it’s the philosophical existential dreads, deep attachment to social media platforms for dopamine intake, or the external cruelty within society and people. There has been a rising need for mental health support for everyone.  It let’s you be more aware of the powerhouse we have up here, get in a sense of controlling it by understanding more of it; interacting with people to </a:t>
            </a:r>
            <a:r>
              <a:rPr lang="en-US" dirty="0" err="1"/>
              <a:t>allign</a:t>
            </a:r>
            <a:r>
              <a:rPr lang="en-US" dirty="0"/>
              <a:t> our thoughts well.</a:t>
            </a:r>
            <a:endParaRPr lang="en-US" dirty="0">
              <a:cs typeface="Calibri" panose="020F0502020204030204"/>
            </a:endParaRPr>
          </a:p>
          <a:p>
            <a:endParaRPr lang="en-US" dirty="0"/>
          </a:p>
          <a:p>
            <a:r>
              <a:rPr lang="en-US" dirty="0"/>
              <a:t>Other than having a humanitarian and personal inclination towards helping people understand and be aware of mental awareness, the project aimed at creating a therapeutic-intelligent agent.</a:t>
            </a:r>
            <a:endParaRPr lang="en-US" dirty="0">
              <a:cs typeface="Calibri" panose="020F0502020204030204"/>
            </a:endParaRPr>
          </a:p>
          <a:p>
            <a:endParaRPr lang="en-US" dirty="0">
              <a:cs typeface="+mn-lt"/>
            </a:endParaRPr>
          </a:p>
          <a:p>
            <a:r>
              <a:rPr lang="en-US" b="1" u="sng" dirty="0"/>
              <a:t>Why Chatbot for seeking Therapy:</a:t>
            </a:r>
            <a:endParaRPr lang="en-US" dirty="0"/>
          </a:p>
          <a:p>
            <a:endParaRPr lang="en-US" b="1" u="sng" dirty="0"/>
          </a:p>
          <a:p>
            <a:r>
              <a:rPr lang="en-US" dirty="0"/>
              <a:t>Although there is a good supply of qualified professionals out there to provide help and guidance, there is an agonizing wait for the patients to get an appointment. The idea of having a conversational chatbot helps ease the pain and presents a low-barrier way to reach out for what can be an intimidating and even life-threatening problem in life.</a:t>
            </a:r>
            <a:br>
              <a:rPr lang="en-US" dirty="0">
                <a:cs typeface="+mn-lt"/>
              </a:rPr>
            </a:br>
            <a:endParaRPr lang="en-US" dirty="0"/>
          </a:p>
          <a:p>
            <a:r>
              <a:rPr lang="en-US" dirty="0"/>
              <a:t>-Ease of use</a:t>
            </a:r>
            <a:endParaRPr lang="en-US" dirty="0">
              <a:cs typeface="Calibri" panose="020F0502020204030204"/>
            </a:endParaRPr>
          </a:p>
          <a:p>
            <a:r>
              <a:rPr lang="en-US" dirty="0"/>
              <a:t>-Time-effective service</a:t>
            </a:r>
            <a:endParaRPr lang="en-US" dirty="0">
              <a:cs typeface="Calibri" panose="020F0502020204030204"/>
            </a:endParaRPr>
          </a:p>
          <a:p>
            <a:r>
              <a:rPr lang="en-US" dirty="0"/>
              <a:t>-Proactive client interaction </a:t>
            </a:r>
            <a:endParaRPr lang="en-US" dirty="0">
              <a:cs typeface="Calibri" panose="020F0502020204030204"/>
            </a:endParaRPr>
          </a:p>
          <a:p>
            <a:br>
              <a:rPr lang="en-US" dirty="0"/>
            </a:br>
            <a:br>
              <a:rPr lang="en-US" dirty="0">
                <a:cs typeface="+mn-lt"/>
              </a:rPr>
            </a:br>
            <a:endParaRPr lang="en-US">
              <a:cs typeface="Calibri"/>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4</a:t>
            </a:fld>
            <a:endParaRPr lang="en-GB"/>
          </a:p>
        </p:txBody>
      </p:sp>
    </p:spTree>
    <p:extLst>
      <p:ext uri="{BB962C8B-B14F-4D97-AF65-F5344CB8AC3E}">
        <p14:creationId xmlns:p14="http://schemas.microsoft.com/office/powerpoint/2010/main" val="390612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Now we are looking at some chatbots created in the past of the similar domain:</a:t>
            </a:r>
          </a:p>
          <a:p>
            <a:endParaRPr lang="en-US" dirty="0">
              <a:cs typeface="Calibri"/>
            </a:endParaRPr>
          </a:p>
          <a:p>
            <a:r>
              <a:rPr lang="en-US" b="1" u="sng" dirty="0">
                <a:cs typeface="Calibri"/>
              </a:rPr>
              <a:t>Eliza</a:t>
            </a:r>
            <a:r>
              <a:rPr lang="en-US" dirty="0">
                <a:cs typeface="Calibri"/>
              </a:rPr>
              <a:t>: </a:t>
            </a:r>
            <a:br>
              <a:rPr lang="en-US" dirty="0">
                <a:cs typeface="+mn-lt"/>
              </a:rPr>
            </a:br>
            <a:r>
              <a:rPr lang="en-US" dirty="0">
                <a:cs typeface="Calibri"/>
              </a:rPr>
              <a:t>Goal to mimic a psychologist using a fundamentally easy trick.</a:t>
            </a:r>
            <a:br>
              <a:rPr lang="en-US" dirty="0">
                <a:cs typeface="+mn-lt"/>
              </a:rPr>
            </a:br>
            <a:r>
              <a:rPr lang="en-US" dirty="0">
                <a:cs typeface="Calibri"/>
              </a:rPr>
              <a:t>It was more psychological instead of using fancy algorithms to implement it.</a:t>
            </a:r>
            <a:endParaRPr lang="en-US"/>
          </a:p>
          <a:p>
            <a:r>
              <a:rPr lang="en-US" dirty="0">
                <a:cs typeface="Calibri"/>
              </a:rPr>
              <a:t>Flipping the sentence around to ask a digging question to make the vulnerable person fall prey.</a:t>
            </a:r>
            <a:br>
              <a:rPr lang="en-US" dirty="0">
                <a:cs typeface="+mn-lt"/>
              </a:rPr>
            </a:br>
            <a:endParaRPr lang="en-US" dirty="0">
              <a:cs typeface="Calibri"/>
            </a:endParaRPr>
          </a:p>
          <a:p>
            <a:r>
              <a:rPr lang="en-US" b="1" u="sng" dirty="0">
                <a:cs typeface="+mn-lt"/>
              </a:rPr>
              <a:t>Parry:</a:t>
            </a:r>
            <a:br>
              <a:rPr lang="en-US" b="1" u="sng" dirty="0">
                <a:cs typeface="+mn-lt"/>
              </a:rPr>
            </a:br>
            <a:endParaRPr lang="en-US" b="1" u="sng" dirty="0">
              <a:cs typeface="+mn-lt"/>
            </a:endParaRPr>
          </a:p>
          <a:p>
            <a:r>
              <a:rPr lang="en-US" dirty="0">
                <a:cs typeface="+mn-lt"/>
              </a:rPr>
              <a:t>On the other hand, designed to mimic a paranoid individual, belief and thought process.</a:t>
            </a:r>
            <a:br>
              <a:rPr lang="en-US" dirty="0">
                <a:cs typeface="+mn-lt"/>
              </a:rPr>
            </a:br>
            <a:r>
              <a:rPr lang="en-US" dirty="0">
                <a:cs typeface="+mn-lt"/>
              </a:rPr>
              <a:t>All sorts of insecurities, paranoia one could imagine for an individual to have, parry was mimicking that kind.</a:t>
            </a:r>
          </a:p>
          <a:p>
            <a:r>
              <a:rPr lang="en-US" dirty="0">
                <a:cs typeface="+mn-lt"/>
              </a:rPr>
              <a:t>Turing test to judge parry&gt;&gt; capability to mimic human </a:t>
            </a:r>
            <a:r>
              <a:rPr lang="en-US" dirty="0" err="1">
                <a:cs typeface="+mn-lt"/>
              </a:rPr>
              <a:t>behaviour</a:t>
            </a:r>
            <a:r>
              <a:rPr lang="en-US" dirty="0">
                <a:cs typeface="+mn-lt"/>
              </a:rPr>
              <a:t>.</a:t>
            </a:r>
          </a:p>
          <a:p>
            <a:r>
              <a:rPr lang="en-US" dirty="0">
                <a:cs typeface="+mn-lt"/>
              </a:rPr>
              <a:t>Colby believed that using an IA &gt;&gt; much better to study any disease than having a patient. </a:t>
            </a:r>
          </a:p>
          <a:p>
            <a:endParaRPr lang="en-US" dirty="0">
              <a:cs typeface="+mn-lt"/>
            </a:endParaRPr>
          </a:p>
          <a:p>
            <a:r>
              <a:rPr lang="en-US" b="1" u="sng" dirty="0" err="1">
                <a:cs typeface="+mn-lt"/>
              </a:rPr>
              <a:t>Cleverbot</a:t>
            </a:r>
            <a:r>
              <a:rPr lang="en-US" b="1" u="sng" dirty="0">
                <a:cs typeface="+mn-lt"/>
              </a:rPr>
              <a:t>:</a:t>
            </a:r>
          </a:p>
          <a:p>
            <a:r>
              <a:rPr lang="en-US" dirty="0">
                <a:cs typeface="+mn-lt"/>
              </a:rPr>
              <a:t>Several hand-coded and rule-based chatbots launched using the primary dialogue intelligent agent; had a set of hand-written rules to generate replies.</a:t>
            </a:r>
          </a:p>
          <a:p>
            <a:r>
              <a:rPr lang="en-US" dirty="0">
                <a:cs typeface="+mn-lt"/>
              </a:rPr>
              <a:t>Impressive performance; not if tested rigorously; would seem like an expert bot.</a:t>
            </a:r>
          </a:p>
          <a:p>
            <a:endParaRPr lang="en-US" dirty="0">
              <a:cs typeface="+mn-lt"/>
            </a:endParaRPr>
          </a:p>
          <a:p>
            <a:r>
              <a:rPr lang="en-US" dirty="0">
                <a:cs typeface="+mn-lt"/>
              </a:rPr>
              <a:t>Following are my conversations with Eliza and </a:t>
            </a:r>
            <a:r>
              <a:rPr lang="en-US" dirty="0" err="1">
                <a:cs typeface="+mn-lt"/>
              </a:rPr>
              <a:t>Cleverbot</a:t>
            </a:r>
            <a:r>
              <a:rPr lang="en-US" dirty="0">
                <a:cs typeface="+mn-lt"/>
              </a:rPr>
              <a:t>; standing true to their nature of programming.</a:t>
            </a:r>
          </a:p>
          <a:p>
            <a:endParaRPr lang="en-US" dirty="0">
              <a:cs typeface="+mn-lt"/>
            </a:endParaRPr>
          </a:p>
          <a:p>
            <a:br>
              <a:rPr lang="en-US" dirty="0">
                <a:cs typeface="+mn-lt"/>
              </a:rPr>
            </a:br>
            <a:endParaRPr lang="en-US">
              <a:cs typeface="+mn-lt"/>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5</a:t>
            </a:fld>
            <a:endParaRPr lang="en-GB"/>
          </a:p>
        </p:txBody>
      </p:sp>
    </p:spTree>
    <p:extLst>
      <p:ext uri="{BB962C8B-B14F-4D97-AF65-F5344CB8AC3E}">
        <p14:creationId xmlns:p14="http://schemas.microsoft.com/office/powerpoint/2010/main" val="3362032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Datasets for both tasks. Intents fille for Bag of words with my own tags, responses, inputs.</a:t>
            </a:r>
          </a:p>
          <a:p>
            <a:endParaRPr lang="en-US" dirty="0"/>
          </a:p>
          <a:p>
            <a:r>
              <a:rPr lang="en-US" dirty="0"/>
              <a:t>Dataset for GPT, a </a:t>
            </a:r>
            <a:r>
              <a:rPr lang="en-US" dirty="0" err="1"/>
              <a:t>json</a:t>
            </a:r>
            <a:r>
              <a:rPr lang="en-US" dirty="0"/>
              <a:t> file with communication between a web user and multiple certified mental health professionals. </a:t>
            </a:r>
          </a:p>
          <a:p>
            <a:endParaRPr lang="en-US" b="1" u="sng" dirty="0">
              <a:cs typeface="Calibri"/>
            </a:endParaRPr>
          </a:p>
          <a:p>
            <a:r>
              <a:rPr lang="en-US" b="1" u="sng" dirty="0">
                <a:cs typeface="Calibri"/>
              </a:rPr>
              <a:t>Approaches:</a:t>
            </a:r>
            <a:endParaRPr lang="en-US" dirty="0">
              <a:cs typeface="Calibri"/>
            </a:endParaRPr>
          </a:p>
          <a:p>
            <a:endParaRPr lang="en-US" b="1" u="sng" dirty="0"/>
          </a:p>
          <a:p>
            <a:pPr marL="171450" indent="-171450">
              <a:buFont typeface="Arial"/>
              <a:buChar char="•"/>
            </a:pPr>
            <a:r>
              <a:rPr lang="en-US" b="1" dirty="0"/>
              <a:t>Environment</a:t>
            </a:r>
            <a:r>
              <a:rPr lang="en-US" dirty="0"/>
              <a:t>: the space where the user and chatbot are interacting. </a:t>
            </a:r>
            <a:endParaRPr lang="en-US" dirty="0">
              <a:cs typeface="Calibri"/>
            </a:endParaRPr>
          </a:p>
          <a:p>
            <a:pPr marL="171450" indent="-171450">
              <a:buFont typeface="Arial"/>
              <a:buChar char="•"/>
            </a:pPr>
            <a:r>
              <a:rPr lang="en-US" b="1" dirty="0"/>
              <a:t>Agents</a:t>
            </a:r>
            <a:r>
              <a:rPr lang="en-US" dirty="0"/>
              <a:t>: The bot// how it’s taking the text, how it’s responding to the text </a:t>
            </a:r>
            <a:endParaRPr lang="en-US" dirty="0">
              <a:cs typeface="Calibri"/>
            </a:endParaRPr>
          </a:p>
          <a:p>
            <a:endParaRPr lang="en-US" dirty="0">
              <a:cs typeface="Calibri"/>
            </a:endParaRPr>
          </a:p>
          <a:p>
            <a:r>
              <a:rPr lang="en-US" b="1" u="sng" dirty="0">
                <a:cs typeface="Calibri"/>
              </a:rPr>
              <a:t>Bag of Words:</a:t>
            </a:r>
            <a:endParaRPr lang="en-US" u="sng" dirty="0">
              <a:cs typeface="Calibri"/>
            </a:endParaRPr>
          </a:p>
          <a:p>
            <a:r>
              <a:rPr lang="en-US" dirty="0">
                <a:cs typeface="Calibri"/>
              </a:rPr>
              <a:t>Bag of words used a basic ANN with one hidden layer and </a:t>
            </a:r>
            <a:r>
              <a:rPr lang="en-US" dirty="0" err="1">
                <a:cs typeface="Calibri"/>
              </a:rPr>
              <a:t>softmax</a:t>
            </a:r>
            <a:r>
              <a:rPr lang="en-US" dirty="0">
                <a:cs typeface="Calibri"/>
              </a:rPr>
              <a:t> at the O/P</a:t>
            </a:r>
          </a:p>
          <a:p>
            <a:r>
              <a:rPr lang="en-US" dirty="0">
                <a:cs typeface="Calibri"/>
              </a:rPr>
              <a:t>To give out a probability distribution.</a:t>
            </a:r>
            <a:br>
              <a:rPr lang="en-US" dirty="0">
                <a:cs typeface="+mn-lt"/>
              </a:rPr>
            </a:br>
            <a:br>
              <a:rPr lang="en-US" dirty="0">
                <a:cs typeface="+mn-lt"/>
              </a:rPr>
            </a:br>
            <a:r>
              <a:rPr lang="en-US" b="1" u="sng" dirty="0">
                <a:cs typeface="+mn-lt"/>
              </a:rPr>
              <a:t>GPT2: Generative Pre-trained Transformers.</a:t>
            </a:r>
          </a:p>
          <a:p>
            <a:endParaRPr lang="en-US" b="1" u="sng" dirty="0">
              <a:cs typeface="+mn-lt"/>
            </a:endParaRPr>
          </a:p>
          <a:p>
            <a:r>
              <a:rPr lang="en-US" b="1" u="sng" dirty="0">
                <a:cs typeface="+mn-lt"/>
              </a:rPr>
              <a:t>Not </a:t>
            </a:r>
            <a:r>
              <a:rPr lang="en-US" b="1" u="sng" dirty="0" err="1">
                <a:cs typeface="+mn-lt"/>
              </a:rPr>
              <a:t>gonna</a:t>
            </a:r>
            <a:r>
              <a:rPr lang="en-US" b="1" u="sng" dirty="0">
                <a:cs typeface="+mn-lt"/>
              </a:rPr>
              <a:t> go into depth:</a:t>
            </a:r>
          </a:p>
          <a:p>
            <a:br>
              <a:rPr lang="en-US" b="1" u="sng" dirty="0">
                <a:cs typeface="+mn-lt"/>
              </a:rPr>
            </a:br>
            <a:r>
              <a:rPr lang="en-US" b="1" u="sng" dirty="0">
                <a:cs typeface="+mn-lt"/>
              </a:rPr>
              <a:t>Positional Encoding:</a:t>
            </a:r>
            <a:br>
              <a:rPr lang="en-US" b="1" u="sng" dirty="0">
                <a:cs typeface="+mn-lt"/>
              </a:rPr>
            </a:br>
            <a:r>
              <a:rPr lang="en-US" dirty="0"/>
              <a:t>that aims to modify the represented meaning of a specific word depending on its position in the sequence.</a:t>
            </a:r>
            <a:br>
              <a:rPr lang="en-US" dirty="0">
                <a:cs typeface="+mn-lt"/>
              </a:rPr>
            </a:br>
            <a:r>
              <a:rPr lang="en-US" dirty="0">
                <a:cs typeface="+mn-lt"/>
              </a:rPr>
              <a:t>///</a:t>
            </a:r>
            <a:br>
              <a:rPr lang="en-US" dirty="0">
                <a:cs typeface="+mn-lt"/>
              </a:rPr>
            </a:br>
            <a:endParaRPr lang="en-US"/>
          </a:p>
          <a:p>
            <a:r>
              <a:rPr lang="en-US" dirty="0"/>
              <a:t>Transformer:</a:t>
            </a:r>
            <a:endParaRPr lang="en-US" b="1" u="sng" dirty="0"/>
          </a:p>
          <a:p>
            <a:r>
              <a:rPr lang="en-US" dirty="0"/>
              <a:t>makes use of multiple attention layers to predict the next token for a sequence. </a:t>
            </a:r>
            <a:endParaRPr lang="en-US" b="1" u="sng" dirty="0">
              <a:cs typeface="Calibri"/>
            </a:endParaRPr>
          </a:p>
          <a:p>
            <a:endParaRPr lang="en-US" dirty="0"/>
          </a:p>
          <a:p>
            <a:r>
              <a:rPr lang="en-US" dirty="0"/>
              <a:t>The multiple attention layers help get the global dependencies for input processing. // intra/inter attention for context.</a:t>
            </a:r>
            <a:endParaRPr lang="en-US" b="1" u="sng" dirty="0"/>
          </a:p>
          <a:p>
            <a:endParaRPr lang="en-US" dirty="0">
              <a:cs typeface="Calibri"/>
            </a:endParaRPr>
          </a:p>
          <a:p>
            <a:r>
              <a:rPr lang="en-US" b="1" u="sng" dirty="0">
                <a:cs typeface="Calibri"/>
              </a:rPr>
              <a:t>Why we go for Transformers and not LSTM/RNNs</a:t>
            </a:r>
            <a:endParaRPr lang="en-US" b="1" u="sng">
              <a:cs typeface="Calibri"/>
            </a:endParaRPr>
          </a:p>
          <a:p>
            <a:r>
              <a:rPr lang="en-US" dirty="0"/>
              <a:t>It can hold the contextual knowledge for long sequences without falling prey to the vanishing gradient descent problem.</a:t>
            </a:r>
            <a:br>
              <a:rPr lang="en-US" dirty="0">
                <a:cs typeface="+mn-lt"/>
              </a:rPr>
            </a:br>
            <a:endParaRPr lang="en-US" b="1" u="sng">
              <a:cs typeface="Calibri"/>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6</a:t>
            </a:fld>
            <a:endParaRPr lang="en-GB"/>
          </a:p>
        </p:txBody>
      </p:sp>
    </p:spTree>
    <p:extLst>
      <p:ext uri="{BB962C8B-B14F-4D97-AF65-F5344CB8AC3E}">
        <p14:creationId xmlns:p14="http://schemas.microsoft.com/office/powerpoint/2010/main" val="282673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Looking from the Agent POV and user interaction with the trained Therapize.</a:t>
            </a:r>
          </a:p>
          <a:p>
            <a:endParaRPr lang="en-US" dirty="0">
              <a:cs typeface="Calibri"/>
            </a:endParaRPr>
          </a:p>
          <a:p>
            <a:r>
              <a:rPr lang="en-US" dirty="0">
                <a:cs typeface="Calibri"/>
              </a:rPr>
              <a:t>1) user sends input</a:t>
            </a:r>
          </a:p>
          <a:p>
            <a:r>
              <a:rPr lang="en-US" dirty="0">
                <a:cs typeface="Calibri"/>
              </a:rPr>
              <a:t>2) input is sent to NLP preprocessing for tokenization; brought into the right format before bag of words generation.</a:t>
            </a:r>
          </a:p>
          <a:p>
            <a:r>
              <a:rPr lang="en-US" dirty="0">
                <a:cs typeface="Calibri"/>
              </a:rPr>
              <a:t>3) bag of words sent to trained classifier for indexes to tags</a:t>
            </a:r>
          </a:p>
          <a:p>
            <a:r>
              <a:rPr lang="en-US" dirty="0">
                <a:cs typeface="Calibri"/>
              </a:rPr>
              <a:t>4) tags to be checked with intents for responses; if match; then generate response under that particular tag.</a:t>
            </a:r>
          </a:p>
        </p:txBody>
      </p:sp>
      <p:sp>
        <p:nvSpPr>
          <p:cNvPr id="4" name="Slide Number Placeholder 3"/>
          <p:cNvSpPr>
            <a:spLocks noGrp="1"/>
          </p:cNvSpPr>
          <p:nvPr>
            <p:ph type="sldNum" sz="quarter" idx="5"/>
          </p:nvPr>
        </p:nvSpPr>
        <p:spPr/>
        <p:txBody>
          <a:bodyPr/>
          <a:lstStyle/>
          <a:p>
            <a:fld id="{7DB9E1F4-77C1-461E-ABFF-BFE7DD57AFD2}" type="slidenum">
              <a:rPr lang="en-GB" smtClean="0"/>
              <a:t>7</a:t>
            </a:fld>
            <a:endParaRPr lang="en-GB"/>
          </a:p>
        </p:txBody>
      </p:sp>
    </p:spTree>
    <p:extLst>
      <p:ext uri="{BB962C8B-B14F-4D97-AF65-F5344CB8AC3E}">
        <p14:creationId xmlns:p14="http://schemas.microsoft.com/office/powerpoint/2010/main" val="831133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General workflow for how I designed the GPT2 Fine-tuning model.</a:t>
            </a:r>
          </a:p>
          <a:p>
            <a:endParaRPr lang="en-US" dirty="0">
              <a:cs typeface="Calibri"/>
            </a:endParaRPr>
          </a:p>
          <a:p>
            <a:r>
              <a:rPr lang="en-US" dirty="0">
                <a:cs typeface="Calibri"/>
              </a:rPr>
              <a:t>Data was formatted from the JSON file consisting of user information/question and clients info/answers.</a:t>
            </a:r>
          </a:p>
          <a:p>
            <a:endParaRPr lang="en-US" dirty="0">
              <a:cs typeface="Calibri"/>
            </a:endParaRPr>
          </a:p>
          <a:p>
            <a:r>
              <a:rPr lang="en-US" dirty="0">
                <a:cs typeface="Calibri"/>
              </a:rPr>
              <a:t>JSON to </a:t>
            </a:r>
            <a:r>
              <a:rPr lang="en-US" dirty="0" err="1">
                <a:cs typeface="Calibri"/>
              </a:rPr>
              <a:t>Dataframe</a:t>
            </a:r>
            <a:r>
              <a:rPr lang="en-US" dirty="0">
                <a:cs typeface="Calibri"/>
              </a:rPr>
              <a:t>. //Conversational format.</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7DB9E1F4-77C1-461E-ABFF-BFE7DD57AFD2}" type="slidenum">
              <a:rPr lang="en-GB" smtClean="0"/>
              <a:t>8</a:t>
            </a:fld>
            <a:endParaRPr lang="en-GB"/>
          </a:p>
        </p:txBody>
      </p:sp>
    </p:spTree>
    <p:extLst>
      <p:ext uri="{BB962C8B-B14F-4D97-AF65-F5344CB8AC3E}">
        <p14:creationId xmlns:p14="http://schemas.microsoft.com/office/powerpoint/2010/main" val="372245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Onto the parameter tuning, the usual testing was with checking number of epochs, what LR suits the best.</a:t>
            </a:r>
          </a:p>
          <a:p>
            <a:endParaRPr lang="en-US" dirty="0">
              <a:cs typeface="Calibri"/>
            </a:endParaRPr>
          </a:p>
          <a:p>
            <a:r>
              <a:rPr lang="en-US" dirty="0">
                <a:cs typeface="Calibri"/>
              </a:rPr>
              <a:t>In the bag of words, probability score was another parameter that we could use to play in generating responses as shown here. </a:t>
            </a:r>
          </a:p>
          <a:p>
            <a:endParaRPr lang="en-US" dirty="0">
              <a:cs typeface="Calibri"/>
            </a:endParaRPr>
          </a:p>
          <a:p>
            <a:r>
              <a:rPr lang="en-US" dirty="0">
                <a:cs typeface="Calibri"/>
              </a:rPr>
              <a:t>GPT: temperature parameter // controls how on and off topic the model goes with the value for parameter.</a:t>
            </a:r>
          </a:p>
        </p:txBody>
      </p:sp>
      <p:sp>
        <p:nvSpPr>
          <p:cNvPr id="4" name="Slide Number Placeholder 3"/>
          <p:cNvSpPr>
            <a:spLocks noGrp="1"/>
          </p:cNvSpPr>
          <p:nvPr>
            <p:ph type="sldNum" sz="quarter" idx="5"/>
          </p:nvPr>
        </p:nvSpPr>
        <p:spPr/>
        <p:txBody>
          <a:bodyPr/>
          <a:lstStyle/>
          <a:p>
            <a:fld id="{7DB9E1F4-77C1-461E-ABFF-BFE7DD57AFD2}" type="slidenum">
              <a:rPr lang="en-GB" smtClean="0"/>
              <a:t>9</a:t>
            </a:fld>
            <a:endParaRPr lang="en-GB"/>
          </a:p>
        </p:txBody>
      </p:sp>
    </p:spTree>
    <p:extLst>
      <p:ext uri="{BB962C8B-B14F-4D97-AF65-F5344CB8AC3E}">
        <p14:creationId xmlns:p14="http://schemas.microsoft.com/office/powerpoint/2010/main" val="108758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LR and epoch:</a:t>
            </a:r>
          </a:p>
          <a:p>
            <a:endParaRPr lang="en-US" dirty="0">
              <a:cs typeface="Calibri"/>
            </a:endParaRPr>
          </a:p>
          <a:p>
            <a:r>
              <a:rPr lang="en-US" dirty="0">
                <a:cs typeface="Calibri"/>
              </a:rPr>
              <a:t>With results, it was found that 0.01 proved to be the right value for LR as it barely needed 150 epochs to be trained. // Large batch-size// Could've been much less.</a:t>
            </a:r>
          </a:p>
          <a:p>
            <a:endParaRPr lang="en-US" dirty="0">
              <a:cs typeface="Calibri"/>
            </a:endParaRPr>
          </a:p>
          <a:p>
            <a:r>
              <a:rPr lang="en-US" dirty="0">
                <a:cs typeface="Calibri"/>
              </a:rPr>
              <a:t>Overfitting after that// not generalizing well to the new inputs.</a:t>
            </a:r>
          </a:p>
        </p:txBody>
      </p:sp>
      <p:sp>
        <p:nvSpPr>
          <p:cNvPr id="4" name="Slide Number Placeholder 3"/>
          <p:cNvSpPr>
            <a:spLocks noGrp="1"/>
          </p:cNvSpPr>
          <p:nvPr>
            <p:ph type="sldNum" sz="quarter" idx="5"/>
          </p:nvPr>
        </p:nvSpPr>
        <p:spPr/>
        <p:txBody>
          <a:bodyPr/>
          <a:lstStyle/>
          <a:p>
            <a:fld id="{7DB9E1F4-77C1-461E-ABFF-BFE7DD57AFD2}" type="slidenum">
              <a:rPr lang="en-GB" smtClean="0"/>
              <a:t>10</a:t>
            </a:fld>
            <a:endParaRPr lang="en-GB"/>
          </a:p>
        </p:txBody>
      </p:sp>
    </p:spTree>
    <p:extLst>
      <p:ext uri="{BB962C8B-B14F-4D97-AF65-F5344CB8AC3E}">
        <p14:creationId xmlns:p14="http://schemas.microsoft.com/office/powerpoint/2010/main" val="4156056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12192000" cy="6858001"/>
          </a:xfrm>
          <a:prstGeom prst="rect">
            <a:avLst/>
          </a:prstGeom>
          <a:blipFill>
            <a:blip r:embed="rId2"/>
            <a:srcRect/>
            <a:stretch>
              <a:fillRect t="-45" b="-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2"/>
            <a:ext cx="12192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416300" y="1742900"/>
            <a:ext cx="5359400" cy="2387600"/>
          </a:xfrm>
        </p:spPr>
        <p:txBody>
          <a:bodyPr anchor="ctr">
            <a:normAutofit/>
          </a:bodyPr>
          <a:lstStyle>
            <a:lvl1pPr algn="ctr">
              <a:lnSpc>
                <a:spcPct val="100000"/>
              </a:lnSpc>
              <a:defRPr sz="5400" b="1">
                <a:solidFill>
                  <a:schemeClr val="bg1"/>
                </a:solidFill>
              </a:defRPr>
            </a:lvl1pPr>
          </a:lstStyle>
          <a:p>
            <a:r>
              <a:rPr lang="en-US"/>
              <a:t>Click to edit Master title style</a:t>
            </a:r>
            <a:endParaRPr lang="en-GB"/>
          </a:p>
        </p:txBody>
      </p:sp>
      <p:sp>
        <p:nvSpPr>
          <p:cNvPr id="6" name="Text Placeholder 5"/>
          <p:cNvSpPr>
            <a:spLocks noGrp="1"/>
          </p:cNvSpPr>
          <p:nvPr>
            <p:ph type="body" sz="quarter" idx="10" hasCustomPrompt="1"/>
          </p:nvPr>
        </p:nvSpPr>
        <p:spPr>
          <a:xfrm>
            <a:off x="3416398" y="4161275"/>
            <a:ext cx="5359206" cy="1079795"/>
          </a:xfrm>
          <a:prstGeom prst="rect">
            <a:avLst/>
          </a:prstGeom>
        </p:spPr>
        <p:txBody>
          <a:bodyPr anchor="ctr">
            <a:normAutofit/>
          </a:bodyPr>
          <a:lstStyle>
            <a:lvl1pPr marL="0" indent="0" algn="ctr">
              <a:buNone/>
              <a:defRPr sz="2800" b="1" baseline="0">
                <a:solidFill>
                  <a:schemeClr val="bg1"/>
                </a:solidFill>
                <a:latin typeface="+mj-lt"/>
              </a:defRPr>
            </a:lvl1pPr>
          </a:lstStyle>
          <a:p>
            <a:pPr lvl="0"/>
            <a:r>
              <a:rPr lang="en-GB"/>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
        <p:nvSpPr>
          <p:cNvPr id="8" name="Rectangle 7"/>
          <p:cNvSpPr/>
          <p:nvPr userDrawn="1"/>
        </p:nvSpPr>
        <p:spPr>
          <a:xfrm>
            <a:off x="3396000" y="729000"/>
            <a:ext cx="5400000" cy="540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a:latin typeface="+mj-lt"/>
            </a:endParaRPr>
          </a:p>
        </p:txBody>
      </p:sp>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 University of Nottingham</a:t>
            </a:r>
            <a:endParaRPr lang="en-US"/>
          </a:p>
        </p:txBody>
      </p:sp>
      <p:sp>
        <p:nvSpPr>
          <p:cNvPr id="6" name="Slide Number Placeholder 5"/>
          <p:cNvSpPr>
            <a:spLocks noGrp="1"/>
          </p:cNvSpPr>
          <p:nvPr>
            <p:ph type="sldNum" sz="quarter" idx="12"/>
          </p:nvPr>
        </p:nvSpPr>
        <p:spPr/>
        <p:txBody>
          <a:bodyPr/>
          <a:lstStyle/>
          <a:p>
            <a:fld id="{40685C07-0EF3-1C4B-A348-0D7636617BC2}" type="slidenum">
              <a:rPr lang="en-US" smtClean="0"/>
              <a:t>‹#›</a:t>
            </a:fld>
            <a:endParaRPr lang="en-US"/>
          </a:p>
        </p:txBody>
      </p:sp>
    </p:spTree>
    <p:extLst>
      <p:ext uri="{BB962C8B-B14F-4D97-AF65-F5344CB8AC3E}">
        <p14:creationId xmlns:p14="http://schemas.microsoft.com/office/powerpoint/2010/main" val="56706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7090" y="1168064"/>
            <a:ext cx="10277821" cy="384208"/>
          </a:xfrm>
          <a:prstGeom prst="rect">
            <a:avLst/>
          </a:prstGeom>
        </p:spPr>
        <p:txBody>
          <a:bodyPr wrap="square" lIns="0" tIns="0" rIns="0" bIns="0">
            <a:spAutoFit/>
          </a:bodyPr>
          <a:lstStyle>
            <a:lvl1pPr>
              <a:defRPr sz="2774"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89" b="0" i="0">
                <a:solidFill>
                  <a:schemeClr val="bg1"/>
                </a:solidFill>
                <a:latin typeface="Arial"/>
                <a:cs typeface="Arial"/>
              </a:defRPr>
            </a:lvl1pPr>
          </a:lstStyle>
          <a:p>
            <a:pPr marL="25168">
              <a:lnSpc>
                <a:spcPts val="1338"/>
              </a:lnSpc>
            </a:pPr>
            <a:r>
              <a:rPr lang="en-GB" spc="59"/>
              <a:t>(c) University of Nottingham</a:t>
            </a:r>
            <a:endParaRPr lang="en-GB" spc="-20"/>
          </a:p>
        </p:txBody>
      </p:sp>
      <p:sp>
        <p:nvSpPr>
          <p:cNvPr id="5" name="Holder 5"/>
          <p:cNvSpPr>
            <a:spLocks noGrp="1"/>
          </p:cNvSpPr>
          <p:nvPr>
            <p:ph type="dt" sz="half" idx="6"/>
          </p:nvPr>
        </p:nvSpPr>
        <p:spPr/>
        <p:txBody>
          <a:bodyPr lIns="0" tIns="0" rIns="0" bIns="0"/>
          <a:lstStyle>
            <a:lvl1pPr>
              <a:defRPr sz="1189" b="0" i="0">
                <a:solidFill>
                  <a:schemeClr val="bg1"/>
                </a:solidFill>
                <a:latin typeface="Arial"/>
                <a:cs typeface="Arial"/>
              </a:defRPr>
            </a:lvl1pPr>
          </a:lstStyle>
          <a:p>
            <a:pPr marL="25168">
              <a:lnSpc>
                <a:spcPts val="1338"/>
              </a:lnSpc>
            </a:pPr>
            <a:endParaRPr lang="en-GB" spc="-40"/>
          </a:p>
        </p:txBody>
      </p:sp>
      <p:sp>
        <p:nvSpPr>
          <p:cNvPr id="6" name="Holder 6"/>
          <p:cNvSpPr>
            <a:spLocks noGrp="1"/>
          </p:cNvSpPr>
          <p:nvPr>
            <p:ph type="sldNum" sz="quarter" idx="7"/>
          </p:nvPr>
        </p:nvSpPr>
        <p:spPr/>
        <p:txBody>
          <a:bodyPr lIns="0" tIns="0" rIns="0" bIns="0"/>
          <a:lstStyle>
            <a:lvl1pPr>
              <a:defRPr sz="1189" b="0" i="0">
                <a:solidFill>
                  <a:schemeClr val="bg1"/>
                </a:solidFill>
                <a:latin typeface="Arial"/>
                <a:cs typeface="Arial"/>
              </a:defRPr>
            </a:lvl1pPr>
          </a:lstStyle>
          <a:p>
            <a:pPr marL="50335">
              <a:lnSpc>
                <a:spcPts val="1338"/>
              </a:lnSpc>
            </a:pPr>
            <a:fld id="{81D60167-4931-47E6-BA6A-407CBD079E47}" type="slidenum">
              <a:rPr lang="en-GB" spc="-40" smtClean="0"/>
              <a:pPr marL="50335">
                <a:lnSpc>
                  <a:spcPts val="1338"/>
                </a:lnSpc>
              </a:pPr>
              <a:t>‹#›</a:t>
            </a:fld>
            <a:r>
              <a:rPr lang="en-GB" spc="-188"/>
              <a:t> </a:t>
            </a:r>
            <a:r>
              <a:rPr lang="en-GB" spc="297"/>
              <a:t>/</a:t>
            </a:r>
            <a:r>
              <a:rPr lang="en-GB" spc="-178"/>
              <a:t> </a:t>
            </a:r>
            <a:r>
              <a:rPr lang="en-GB" spc="-40"/>
              <a:t>22</a:t>
            </a:r>
          </a:p>
        </p:txBody>
      </p:sp>
    </p:spTree>
    <p:extLst>
      <p:ext uri="{BB962C8B-B14F-4D97-AF65-F5344CB8AC3E}">
        <p14:creationId xmlns:p14="http://schemas.microsoft.com/office/powerpoint/2010/main" val="246283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74"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189" b="0" i="0">
                <a:solidFill>
                  <a:schemeClr val="bg1"/>
                </a:solidFill>
                <a:latin typeface="Arial"/>
                <a:cs typeface="Arial"/>
              </a:defRPr>
            </a:lvl1pPr>
          </a:lstStyle>
          <a:p>
            <a:pPr marL="25168">
              <a:lnSpc>
                <a:spcPts val="1338"/>
              </a:lnSpc>
            </a:pPr>
            <a:r>
              <a:rPr lang="en-GB" spc="59"/>
              <a:t>(c) University of Nottingham</a:t>
            </a:r>
            <a:endParaRPr lang="en-GB" spc="-20"/>
          </a:p>
        </p:txBody>
      </p:sp>
      <p:sp>
        <p:nvSpPr>
          <p:cNvPr id="4" name="Holder 4"/>
          <p:cNvSpPr>
            <a:spLocks noGrp="1"/>
          </p:cNvSpPr>
          <p:nvPr>
            <p:ph type="dt" sz="half" idx="6"/>
          </p:nvPr>
        </p:nvSpPr>
        <p:spPr/>
        <p:txBody>
          <a:bodyPr lIns="0" tIns="0" rIns="0" bIns="0"/>
          <a:lstStyle>
            <a:lvl1pPr>
              <a:defRPr sz="1189" b="0" i="0">
                <a:solidFill>
                  <a:schemeClr val="bg1"/>
                </a:solidFill>
                <a:latin typeface="Arial"/>
                <a:cs typeface="Arial"/>
              </a:defRPr>
            </a:lvl1pPr>
          </a:lstStyle>
          <a:p>
            <a:pPr marL="25168">
              <a:lnSpc>
                <a:spcPts val="1338"/>
              </a:lnSpc>
            </a:pPr>
            <a:endParaRPr lang="en-GB" spc="-40"/>
          </a:p>
        </p:txBody>
      </p:sp>
      <p:sp>
        <p:nvSpPr>
          <p:cNvPr id="5" name="Holder 5"/>
          <p:cNvSpPr>
            <a:spLocks noGrp="1"/>
          </p:cNvSpPr>
          <p:nvPr>
            <p:ph type="sldNum" sz="quarter" idx="7"/>
          </p:nvPr>
        </p:nvSpPr>
        <p:spPr/>
        <p:txBody>
          <a:bodyPr lIns="0" tIns="0" rIns="0" bIns="0"/>
          <a:lstStyle>
            <a:lvl1pPr>
              <a:defRPr sz="1189" b="0" i="0">
                <a:solidFill>
                  <a:schemeClr val="bg1"/>
                </a:solidFill>
                <a:latin typeface="Arial"/>
                <a:cs typeface="Arial"/>
              </a:defRPr>
            </a:lvl1pPr>
          </a:lstStyle>
          <a:p>
            <a:pPr marL="50335">
              <a:lnSpc>
                <a:spcPts val="1338"/>
              </a:lnSpc>
            </a:pPr>
            <a:fld id="{81D60167-4931-47E6-BA6A-407CBD079E47}" type="slidenum">
              <a:rPr lang="en-GB" spc="-40" smtClean="0"/>
              <a:pPr marL="50335">
                <a:lnSpc>
                  <a:spcPts val="1338"/>
                </a:lnSpc>
              </a:pPr>
              <a:t>‹#›</a:t>
            </a:fld>
            <a:r>
              <a:rPr lang="en-GB" spc="-188"/>
              <a:t> </a:t>
            </a:r>
            <a:r>
              <a:rPr lang="en-GB" spc="297"/>
              <a:t>/</a:t>
            </a:r>
            <a:r>
              <a:rPr lang="en-GB" spc="-178"/>
              <a:t> </a:t>
            </a:r>
            <a:r>
              <a:rPr lang="en-GB" spc="-40"/>
              <a:t>22</a:t>
            </a:r>
          </a:p>
        </p:txBody>
      </p:sp>
    </p:spTree>
    <p:extLst>
      <p:ext uri="{BB962C8B-B14F-4D97-AF65-F5344CB8AC3E}">
        <p14:creationId xmlns:p14="http://schemas.microsoft.com/office/powerpoint/2010/main" val="37827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12192000" cy="6858001"/>
          </a:xfrm>
          <a:prstGeom prst="rect">
            <a:avLst/>
          </a:prstGeom>
          <a:blipFill>
            <a:blip r:embed="rId2"/>
            <a:srcRect/>
            <a:stretch>
              <a:fillRect t="-45" b="-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0"/>
            <a:ext cx="12192000" cy="6858000"/>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396000" y="1742900"/>
            <a:ext cx="5400000" cy="2387600"/>
          </a:xfrm>
        </p:spPr>
        <p:txBody>
          <a:bodyPr anchor="ctr">
            <a:normAutofit/>
          </a:bodyPr>
          <a:lstStyle>
            <a:lvl1pPr algn="ctr">
              <a:lnSpc>
                <a:spcPct val="100000"/>
              </a:lnSpc>
              <a:defRPr sz="5400" b="1">
                <a:solidFill>
                  <a:schemeClr val="bg1"/>
                </a:solidFill>
              </a:defRPr>
            </a:lvl1pPr>
          </a:lstStyle>
          <a:p>
            <a:r>
              <a:rPr lang="en-US"/>
              <a:t>Click to edit Master title style</a:t>
            </a:r>
            <a:endParaRPr lang="en-GB"/>
          </a:p>
        </p:txBody>
      </p:sp>
      <p:sp>
        <p:nvSpPr>
          <p:cNvPr id="6" name="Text Placeholder 5"/>
          <p:cNvSpPr>
            <a:spLocks noGrp="1"/>
          </p:cNvSpPr>
          <p:nvPr>
            <p:ph type="body" sz="quarter" idx="10" hasCustomPrompt="1"/>
          </p:nvPr>
        </p:nvSpPr>
        <p:spPr>
          <a:xfrm>
            <a:off x="3396099" y="4161275"/>
            <a:ext cx="5399803" cy="1079795"/>
          </a:xfrm>
          <a:prstGeom prst="rect">
            <a:avLst/>
          </a:prstGeom>
        </p:spPr>
        <p:txBody>
          <a:bodyPr anchor="ctr">
            <a:normAutofit/>
          </a:bodyPr>
          <a:lstStyle>
            <a:lvl1pPr marL="0" indent="0" algn="ctr">
              <a:buNone/>
              <a:defRPr sz="2800" b="1" baseline="0">
                <a:solidFill>
                  <a:schemeClr val="bg1"/>
                </a:solidFill>
                <a:latin typeface="+mj-lt"/>
              </a:defRPr>
            </a:lvl1pPr>
          </a:lstStyle>
          <a:p>
            <a:pPr lvl="0"/>
            <a:r>
              <a:rPr lang="en-GB"/>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
        <p:nvSpPr>
          <p:cNvPr id="10" name="Rectangle 9"/>
          <p:cNvSpPr/>
          <p:nvPr userDrawn="1"/>
        </p:nvSpPr>
        <p:spPr>
          <a:xfrm>
            <a:off x="3396000" y="729000"/>
            <a:ext cx="5400000" cy="540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a:latin typeface="+mj-lt"/>
            </a:endParaRPr>
          </a:p>
        </p:txBody>
      </p:sp>
    </p:spTree>
    <p:extLst>
      <p:ext uri="{BB962C8B-B14F-4D97-AF65-F5344CB8AC3E}">
        <p14:creationId xmlns:p14="http://schemas.microsoft.com/office/powerpoint/2010/main" val="125853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flipH="1">
            <a:off x="0" y="0"/>
            <a:ext cx="12190412" cy="6858000"/>
          </a:xfrm>
          <a:prstGeom prst="rect">
            <a:avLst/>
          </a:prstGeom>
          <a:blipFill dpi="0" rotWithShape="1">
            <a:blip r:embed="rId2">
              <a:alphaModFix amt="40000"/>
            </a:blip>
            <a:srcRect/>
            <a:stretch>
              <a:fillRect l="-20940" t="-1372" b="-228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a:latin typeface="+mj-lt"/>
            </a:endParaRPr>
          </a:p>
        </p:txBody>
      </p:sp>
      <p:sp>
        <p:nvSpPr>
          <p:cNvPr id="2" name="Title 1"/>
          <p:cNvSpPr>
            <a:spLocks noGrp="1"/>
          </p:cNvSpPr>
          <p:nvPr>
            <p:ph type="ctrTitle"/>
          </p:nvPr>
        </p:nvSpPr>
        <p:spPr>
          <a:xfrm>
            <a:off x="4471876" y="2409650"/>
            <a:ext cx="7262923" cy="2387600"/>
          </a:xfrm>
        </p:spPr>
        <p:txBody>
          <a:bodyPr anchor="ctr">
            <a:noAutofit/>
          </a:bodyPr>
          <a:lstStyle>
            <a:lvl1pPr algn="r">
              <a:lnSpc>
                <a:spcPct val="100000"/>
              </a:lnSpc>
              <a:defRPr sz="8000" b="1">
                <a:solidFill>
                  <a:schemeClr val="bg1"/>
                </a:solidFill>
              </a:defRPr>
            </a:lvl1pPr>
          </a:lstStyle>
          <a:p>
            <a:r>
              <a:rPr lang="en-US"/>
              <a:t>Click to edit Master title style</a:t>
            </a:r>
            <a:endParaRPr lang="en-GB"/>
          </a:p>
        </p:txBody>
      </p:sp>
      <p:sp>
        <p:nvSpPr>
          <p:cNvPr id="6" name="Text Placeholder 5"/>
          <p:cNvSpPr>
            <a:spLocks noGrp="1"/>
          </p:cNvSpPr>
          <p:nvPr>
            <p:ph type="body" sz="quarter" idx="10" hasCustomPrompt="1"/>
          </p:nvPr>
        </p:nvSpPr>
        <p:spPr>
          <a:xfrm>
            <a:off x="209550" y="5562600"/>
            <a:ext cx="11525096" cy="947797"/>
          </a:xfrm>
          <a:prstGeom prst="rect">
            <a:avLst/>
          </a:prstGeom>
        </p:spPr>
        <p:txBody>
          <a:bodyPr anchor="ctr">
            <a:normAutofit/>
          </a:bodyPr>
          <a:lstStyle>
            <a:lvl1pPr marL="0" indent="0" algn="r">
              <a:buNone/>
              <a:defRPr sz="3600" b="0" baseline="0">
                <a:solidFill>
                  <a:schemeClr val="bg1"/>
                </a:solidFill>
                <a:latin typeface="+mn-lt"/>
              </a:defRPr>
            </a:lvl1pPr>
          </a:lstStyle>
          <a:p>
            <a:pPr lvl="0"/>
            <a:r>
              <a:rPr lang="en-GB"/>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2005009" y="-2"/>
            <a:ext cx="10185395" cy="896472"/>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7" userDrawn="1">
          <p15:clr>
            <a:srgbClr val="FBAE40"/>
          </p15:clr>
        </p15:guide>
        <p15:guide id="3" pos="753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2005010" y="-1"/>
            <a:ext cx="10185395"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753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12192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0655-E387-4EDE-8353-E5B0FFC8F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F624A7-7B4C-433E-8E81-7AEA4446C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BCFA78-57AF-4FFE-9F10-10C9EF90B1C0}"/>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F83B3BB5-A8AC-4FE6-9F68-04B15A5C417B}"/>
              </a:ext>
            </a:extLst>
          </p:cNvPr>
          <p:cNvSpPr>
            <a:spLocks noGrp="1"/>
          </p:cNvSpPr>
          <p:nvPr>
            <p:ph type="ftr" sz="quarter" idx="11"/>
          </p:nvPr>
        </p:nvSpPr>
        <p:spPr/>
        <p:txBody>
          <a:bodyPr/>
          <a:lstStyle/>
          <a:p>
            <a:r>
              <a:rPr lang="en-GB"/>
              <a:t>(c) University of Nottingham</a:t>
            </a:r>
          </a:p>
        </p:txBody>
      </p:sp>
      <p:sp>
        <p:nvSpPr>
          <p:cNvPr id="6" name="Slide Number Placeholder 5">
            <a:extLst>
              <a:ext uri="{FF2B5EF4-FFF2-40B4-BE49-F238E27FC236}">
                <a16:creationId xmlns:a16="http://schemas.microsoft.com/office/drawing/2014/main" id="{F85941E6-5380-470C-AE88-0C483CB2FF6E}"/>
              </a:ext>
            </a:extLst>
          </p:cNvPr>
          <p:cNvSpPr>
            <a:spLocks noGrp="1"/>
          </p:cNvSpPr>
          <p:nvPr>
            <p:ph type="sldNum" sz="quarter" idx="12"/>
          </p:nvPr>
        </p:nvSpPr>
        <p:spPr/>
        <p:txBody>
          <a:bodyPr/>
          <a:lstStyle/>
          <a:p>
            <a:fld id="{997B8B65-1591-44D0-B6F6-B8BEE4895535}" type="slidenum">
              <a:rPr lang="en-GB" smtClean="0"/>
              <a:t>‹#›</a:t>
            </a:fld>
            <a:endParaRPr lang="en-GB"/>
          </a:p>
        </p:txBody>
      </p:sp>
    </p:spTree>
    <p:extLst>
      <p:ext uri="{BB962C8B-B14F-4D97-AF65-F5344CB8AC3E}">
        <p14:creationId xmlns:p14="http://schemas.microsoft.com/office/powerpoint/2010/main" val="81082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AFE94-C185-40DD-9AED-107E68AD414C}"/>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FF6F9A23-DACC-460E-9F79-1BEF29707D98}"/>
              </a:ext>
            </a:extLst>
          </p:cNvPr>
          <p:cNvSpPr>
            <a:spLocks noGrp="1"/>
          </p:cNvSpPr>
          <p:nvPr>
            <p:ph type="ftr" sz="quarter" idx="11"/>
          </p:nvPr>
        </p:nvSpPr>
        <p:spPr/>
        <p:txBody>
          <a:bodyPr/>
          <a:lstStyle/>
          <a:p>
            <a:r>
              <a:rPr lang="en-GB"/>
              <a:t>(c) University of Nottingham</a:t>
            </a:r>
          </a:p>
        </p:txBody>
      </p:sp>
      <p:sp>
        <p:nvSpPr>
          <p:cNvPr id="4" name="Slide Number Placeholder 3">
            <a:extLst>
              <a:ext uri="{FF2B5EF4-FFF2-40B4-BE49-F238E27FC236}">
                <a16:creationId xmlns:a16="http://schemas.microsoft.com/office/drawing/2014/main" id="{7EB81088-F1C1-4D04-8744-56E250E46B99}"/>
              </a:ext>
            </a:extLst>
          </p:cNvPr>
          <p:cNvSpPr>
            <a:spLocks noGrp="1"/>
          </p:cNvSpPr>
          <p:nvPr>
            <p:ph type="sldNum" sz="quarter" idx="12"/>
          </p:nvPr>
        </p:nvSpPr>
        <p:spPr/>
        <p:txBody>
          <a:bodyPr/>
          <a:lstStyle/>
          <a:p>
            <a:fld id="{997B8B65-1591-44D0-B6F6-B8BEE4895535}" type="slidenum">
              <a:rPr lang="en-GB" smtClean="0"/>
              <a:t>‹#›</a:t>
            </a:fld>
            <a:endParaRPr lang="en-GB"/>
          </a:p>
        </p:txBody>
      </p:sp>
    </p:spTree>
    <p:extLst>
      <p:ext uri="{BB962C8B-B14F-4D97-AF65-F5344CB8AC3E}">
        <p14:creationId xmlns:p14="http://schemas.microsoft.com/office/powerpoint/2010/main" val="108416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a:t>Haga clic para modificar el estilo de título del patrón</a:t>
            </a:r>
          </a:p>
        </p:txBody>
      </p:sp>
      <p:sp>
        <p:nvSpPr>
          <p:cNvPr id="3" name="5 Marcador de número de diapositiva">
            <a:extLst>
              <a:ext uri="{FF2B5EF4-FFF2-40B4-BE49-F238E27FC236}">
                <a16:creationId xmlns:a16="http://schemas.microsoft.com/office/drawing/2014/main" id="{68820D64-DA8D-E845-89AD-7C6A4A261029}"/>
              </a:ext>
            </a:extLst>
          </p:cNvPr>
          <p:cNvSpPr>
            <a:spLocks noGrp="1"/>
          </p:cNvSpPr>
          <p:nvPr>
            <p:ph type="sldNum" sz="quarter" idx="10"/>
          </p:nvPr>
        </p:nvSpPr>
        <p:spPr>
          <a:xfrm>
            <a:off x="9359900" y="6286500"/>
            <a:ext cx="25400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defRPr kumimoji="0" sz="1800">
                <a:solidFill>
                  <a:srgbClr val="000000"/>
                </a:solidFill>
              </a:defRPr>
            </a:lvl1pPr>
          </a:lstStyle>
          <a:p>
            <a:fld id="{7800B537-2E16-E643-955D-B9D4687B046E}" type="slidenum">
              <a:rPr lang="en-US" altLang="en-US"/>
              <a:pPr/>
              <a:t>‹#›</a:t>
            </a:fld>
            <a:endParaRPr lang="en-US" altLang="en-US"/>
          </a:p>
        </p:txBody>
      </p:sp>
    </p:spTree>
    <p:extLst>
      <p:ext uri="{BB962C8B-B14F-4D97-AF65-F5344CB8AC3E}">
        <p14:creationId xmlns:p14="http://schemas.microsoft.com/office/powerpoint/2010/main" val="353449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3" y="0"/>
            <a:ext cx="12190413"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2002004" y="1"/>
            <a:ext cx="10194758" cy="8964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2002004" y="98987"/>
            <a:ext cx="10189995" cy="69849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pic>
        <p:nvPicPr>
          <p:cNvPr id="10" name="Picture 9"/>
          <p:cNvPicPr>
            <a:picLocks noChangeAspect="1"/>
          </p:cNvPicPr>
          <p:nvPr userDrawn="1"/>
        </p:nvPicPr>
        <p:blipFill rotWithShape="1">
          <a:blip r:embed="rId14" cstate="print">
            <a:extLst>
              <a:ext uri="{28A0092B-C50C-407E-A947-70E740481C1C}">
                <a14:useLocalDpi xmlns:a14="http://schemas.microsoft.com/office/drawing/2010/main" val="0"/>
              </a:ext>
            </a:extLst>
          </a:blip>
          <a:srcRect/>
          <a:stretch/>
        </p:blipFill>
        <p:spPr>
          <a:xfrm>
            <a:off x="-2" y="0"/>
            <a:ext cx="1696455" cy="625991"/>
          </a:xfrm>
          <a:prstGeom prst="rect">
            <a:avLst/>
          </a:prstGeom>
        </p:spPr>
      </p:pic>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University of Nottingham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2D6D5-F6C2-4C88-B07F-0F9DC0B2C389}" type="slidenum">
              <a:rPr lang="en-GB" smtClean="0"/>
              <a:t>‹#›</a:t>
            </a:fld>
            <a:endParaRPr lang="en-GB"/>
          </a:p>
        </p:txBody>
      </p:sp>
      <p:cxnSp>
        <p:nvCxnSpPr>
          <p:cNvPr id="8" name="Straight Connector 7"/>
          <p:cNvCxnSpPr>
            <a:cxnSpLocks/>
          </p:cNvCxnSpPr>
          <p:nvPr userDrawn="1"/>
        </p:nvCxnSpPr>
        <p:spPr>
          <a:xfrm>
            <a:off x="1997242" y="0"/>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62" r:id="rId3"/>
    <p:sldLayoutId id="2147483650" r:id="rId4"/>
    <p:sldLayoutId id="2147483658" r:id="rId5"/>
    <p:sldLayoutId id="2147483651" r:id="rId6"/>
    <p:sldLayoutId id="2147483663" r:id="rId7"/>
    <p:sldLayoutId id="2147483665" r:id="rId8"/>
    <p:sldLayoutId id="2147483666" r:id="rId9"/>
    <p:sldLayoutId id="2147483667" r:id="rId10"/>
    <p:sldLayoutId id="2147483668" r:id="rId11"/>
    <p:sldLayoutId id="214748366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C85_9B448170.xm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C84_332D425.xml"/><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5.jpeg"/><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hyperlink" Target="https://dl.acm.org/doi/10.1145/1045200.1045202" TargetMode="External"/><Relationship Id="rId2" Type="http://schemas.openxmlformats.org/officeDocument/2006/relationships/hyperlink" Target="https://dl.acm.org/doi/10.1145/365153.365168" TargetMode="External"/><Relationship Id="rId1" Type="http://schemas.openxmlformats.org/officeDocument/2006/relationships/slideLayout" Target="../slideLayouts/slideLayout4.xml"/><Relationship Id="rId4" Type="http://schemas.openxmlformats.org/officeDocument/2006/relationships/hyperlink" Target="https://pubmed.ncbi.nlm.nih.gov/3089795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18/10/relationships/comments" Target="../comments/modernComment_C88_A7AA88EC.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9545" y="974191"/>
            <a:ext cx="5085111" cy="5436808"/>
          </a:xfrm>
        </p:spPr>
        <p:txBody>
          <a:bodyPr vert="horz" lIns="91440" tIns="45720" rIns="91440" bIns="45720" rtlCol="0" anchor="ctr">
            <a:noAutofit/>
          </a:bodyPr>
          <a:lstStyle/>
          <a:p>
            <a:r>
              <a:rPr lang="en-GB" sz="3200"/>
              <a:t>Designing Intelligent Agents (COMP4105) : Presentation</a:t>
            </a:r>
            <a:br>
              <a:rPr lang="en-GB" sz="3200">
                <a:cs typeface="Arial"/>
              </a:rPr>
            </a:br>
            <a:br>
              <a:rPr lang="en-GB" sz="3200"/>
            </a:br>
            <a:r>
              <a:rPr lang="en-GB" sz="3200"/>
              <a:t>Therapize</a:t>
            </a:r>
            <a:br>
              <a:rPr lang="en-GB" sz="3200">
                <a:cs typeface="Arial"/>
              </a:rPr>
            </a:br>
            <a:br>
              <a:rPr lang="en-GB" sz="2800">
                <a:cs typeface="Arial"/>
              </a:rPr>
            </a:br>
            <a:br>
              <a:rPr lang="en-GB" sz="2000">
                <a:cs typeface="Arial"/>
              </a:rPr>
            </a:br>
            <a:r>
              <a:rPr lang="en-GB" sz="2000">
                <a:cs typeface="Arial"/>
              </a:rPr>
              <a:t>Divyansh </a:t>
            </a:r>
            <a:r>
              <a:rPr lang="en-GB" sz="2000" err="1">
                <a:cs typeface="Arial"/>
              </a:rPr>
              <a:t>Oze</a:t>
            </a:r>
            <a:endParaRPr lang="en-GB" sz="2000">
              <a:cs typeface="Arial"/>
            </a:endParaRPr>
          </a:p>
        </p:txBody>
      </p:sp>
      <p:sp>
        <p:nvSpPr>
          <p:cNvPr id="4" name="TextBox 3">
            <a:extLst>
              <a:ext uri="{FF2B5EF4-FFF2-40B4-BE49-F238E27FC236}">
                <a16:creationId xmlns:a16="http://schemas.microsoft.com/office/drawing/2014/main" id="{78DE6931-64D1-5D49-B5B3-B376BE0736BA}"/>
              </a:ext>
            </a:extLst>
          </p:cNvPr>
          <p:cNvSpPr txBox="1"/>
          <p:nvPr/>
        </p:nvSpPr>
        <p:spPr>
          <a:xfrm>
            <a:off x="10024945" y="6531938"/>
            <a:ext cx="2345473" cy="246221"/>
          </a:xfrm>
          <a:prstGeom prst="rect">
            <a:avLst/>
          </a:prstGeom>
          <a:noFill/>
        </p:spPr>
        <p:txBody>
          <a:bodyPr wrap="square" lIns="91440" tIns="45720" rIns="91440" bIns="45720" rtlCol="0" anchor="t">
            <a:spAutoFit/>
          </a:bodyPr>
          <a:lstStyle/>
          <a:p>
            <a:r>
              <a:rPr lang="en-US" sz="1000">
                <a:solidFill>
                  <a:schemeClr val="bg1"/>
                </a:solidFill>
                <a:latin typeface="+mj-lt"/>
              </a:rPr>
              <a:t>© University of Nottingham (2022)</a:t>
            </a:r>
          </a:p>
        </p:txBody>
      </p:sp>
    </p:spTree>
    <p:extLst>
      <p:ext uri="{BB962C8B-B14F-4D97-AF65-F5344CB8AC3E}">
        <p14:creationId xmlns:p14="http://schemas.microsoft.com/office/powerpoint/2010/main" val="285465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1FE3-4F45-D034-C0E9-40F64C8E0C1D}"/>
              </a:ext>
            </a:extLst>
          </p:cNvPr>
          <p:cNvSpPr>
            <a:spLocks noGrp="1"/>
          </p:cNvSpPr>
          <p:nvPr>
            <p:ph type="title"/>
          </p:nvPr>
        </p:nvSpPr>
        <p:spPr/>
        <p:txBody>
          <a:bodyPr/>
          <a:lstStyle/>
          <a:p>
            <a:r>
              <a:rPr lang="en-US">
                <a:cs typeface="Arial"/>
              </a:rPr>
              <a:t>Results: GPT2 Fine-Tuning</a:t>
            </a:r>
            <a:endParaRPr lang="en-US"/>
          </a:p>
        </p:txBody>
      </p:sp>
      <p:pic>
        <p:nvPicPr>
          <p:cNvPr id="5" name="Picture 5" descr="Text&#10;&#10;Description automatically generated">
            <a:extLst>
              <a:ext uri="{FF2B5EF4-FFF2-40B4-BE49-F238E27FC236}">
                <a16:creationId xmlns:a16="http://schemas.microsoft.com/office/drawing/2014/main" id="{32C7F483-BFCD-FD80-92C2-CECF3907BDDE}"/>
              </a:ext>
            </a:extLst>
          </p:cNvPr>
          <p:cNvPicPr>
            <a:picLocks noChangeAspect="1"/>
          </p:cNvPicPr>
          <p:nvPr/>
        </p:nvPicPr>
        <p:blipFill>
          <a:blip r:embed="rId4"/>
          <a:stretch>
            <a:fillRect/>
          </a:stretch>
        </p:blipFill>
        <p:spPr>
          <a:xfrm>
            <a:off x="2608390" y="4469486"/>
            <a:ext cx="9338766" cy="1230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6" descr="Text&#10;&#10;Description automatically generated">
            <a:extLst>
              <a:ext uri="{FF2B5EF4-FFF2-40B4-BE49-F238E27FC236}">
                <a16:creationId xmlns:a16="http://schemas.microsoft.com/office/drawing/2014/main" id="{8992F66F-6710-B81E-A4F1-4B75871EB7DE}"/>
              </a:ext>
            </a:extLst>
          </p:cNvPr>
          <p:cNvPicPr>
            <a:picLocks noChangeAspect="1"/>
          </p:cNvPicPr>
          <p:nvPr/>
        </p:nvPicPr>
        <p:blipFill>
          <a:blip r:embed="rId5"/>
          <a:stretch>
            <a:fillRect/>
          </a:stretch>
        </p:blipFill>
        <p:spPr>
          <a:xfrm>
            <a:off x="2579135" y="2100301"/>
            <a:ext cx="9368386" cy="13231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A55497F-F0CE-EC6A-30AC-86FCD5AE76C9}"/>
              </a:ext>
            </a:extLst>
          </p:cNvPr>
          <p:cNvSpPr txBox="1"/>
          <p:nvPr/>
        </p:nvSpPr>
        <p:spPr>
          <a:xfrm>
            <a:off x="304096" y="106238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Georgia"/>
              </a:rPr>
              <a:t>Epochs responses:</a:t>
            </a:r>
            <a:endParaRPr lang="en-US"/>
          </a:p>
        </p:txBody>
      </p:sp>
      <p:sp>
        <p:nvSpPr>
          <p:cNvPr id="10" name="TextBox 9">
            <a:extLst>
              <a:ext uri="{FF2B5EF4-FFF2-40B4-BE49-F238E27FC236}">
                <a16:creationId xmlns:a16="http://schemas.microsoft.com/office/drawing/2014/main" id="{D5262DFF-29F4-DA0A-CE3B-7943E18DF66C}"/>
              </a:ext>
            </a:extLst>
          </p:cNvPr>
          <p:cNvSpPr txBox="1"/>
          <p:nvPr/>
        </p:nvSpPr>
        <p:spPr>
          <a:xfrm>
            <a:off x="5049497" y="1248250"/>
            <a:ext cx="59589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atin typeface="Georgia"/>
                <a:cs typeface="Arial"/>
              </a:rPr>
              <a:t>Temperature change responses </a:t>
            </a:r>
            <a:endParaRPr lang="en-US"/>
          </a:p>
        </p:txBody>
      </p:sp>
      <p:graphicFrame>
        <p:nvGraphicFramePr>
          <p:cNvPr id="12" name="Table 12">
            <a:extLst>
              <a:ext uri="{FF2B5EF4-FFF2-40B4-BE49-F238E27FC236}">
                <a16:creationId xmlns:a16="http://schemas.microsoft.com/office/drawing/2014/main" id="{6A4E96F7-9BA7-F74B-06E6-9C13AF8D61DF}"/>
              </a:ext>
            </a:extLst>
          </p:cNvPr>
          <p:cNvGraphicFramePr>
            <a:graphicFrameLocks noGrp="1"/>
          </p:cNvGraphicFramePr>
          <p:nvPr>
            <p:extLst>
              <p:ext uri="{D42A27DB-BD31-4B8C-83A1-F6EECF244321}">
                <p14:modId xmlns:p14="http://schemas.microsoft.com/office/powerpoint/2010/main" val="2552995441"/>
              </p:ext>
            </p:extLst>
          </p:nvPr>
        </p:nvGraphicFramePr>
        <p:xfrm>
          <a:off x="465387" y="1545533"/>
          <a:ext cx="1766200" cy="1984540"/>
        </p:xfrm>
        <a:graphic>
          <a:graphicData uri="http://schemas.openxmlformats.org/drawingml/2006/table">
            <a:tbl>
              <a:tblPr firstRow="1" bandRow="1">
                <a:tableStyleId>{5C22544A-7EE6-4342-B048-85BDC9FD1C3A}</a:tableStyleId>
              </a:tblPr>
              <a:tblGrid>
                <a:gridCol w="883100">
                  <a:extLst>
                    <a:ext uri="{9D8B030D-6E8A-4147-A177-3AD203B41FA5}">
                      <a16:colId xmlns:a16="http://schemas.microsoft.com/office/drawing/2014/main" val="3228008105"/>
                    </a:ext>
                  </a:extLst>
                </a:gridCol>
                <a:gridCol w="883100">
                  <a:extLst>
                    <a:ext uri="{9D8B030D-6E8A-4147-A177-3AD203B41FA5}">
                      <a16:colId xmlns:a16="http://schemas.microsoft.com/office/drawing/2014/main" val="3350189402"/>
                    </a:ext>
                  </a:extLst>
                </a:gridCol>
              </a:tblGrid>
              <a:tr h="731146">
                <a:tc>
                  <a:txBody>
                    <a:bodyPr/>
                    <a:lstStyle/>
                    <a:p>
                      <a:r>
                        <a:rPr lang="en-US" dirty="0"/>
                        <a:t>epochs</a:t>
                      </a:r>
                    </a:p>
                  </a:txBody>
                  <a:tcPr/>
                </a:tc>
                <a:tc>
                  <a:txBody>
                    <a:bodyPr/>
                    <a:lstStyle/>
                    <a:p>
                      <a:r>
                        <a:rPr lang="en-US" dirty="0"/>
                        <a:t>loss</a:t>
                      </a:r>
                    </a:p>
                  </a:txBody>
                  <a:tcPr/>
                </a:tc>
                <a:extLst>
                  <a:ext uri="{0D108BD9-81ED-4DB2-BD59-A6C34878D82A}">
                    <a16:rowId xmlns:a16="http://schemas.microsoft.com/office/drawing/2014/main" val="4284095113"/>
                  </a:ext>
                </a:extLst>
              </a:tr>
              <a:tr h="417798">
                <a:tc>
                  <a:txBody>
                    <a:bodyPr/>
                    <a:lstStyle/>
                    <a:p>
                      <a:r>
                        <a:rPr lang="en-US" dirty="0"/>
                        <a:t>500</a:t>
                      </a:r>
                    </a:p>
                  </a:txBody>
                  <a:tcPr/>
                </a:tc>
                <a:tc>
                  <a:txBody>
                    <a:bodyPr/>
                    <a:lstStyle/>
                    <a:p>
                      <a:r>
                        <a:rPr lang="en-US" dirty="0"/>
                        <a:t>1.96</a:t>
                      </a:r>
                    </a:p>
                  </a:txBody>
                  <a:tcPr/>
                </a:tc>
                <a:extLst>
                  <a:ext uri="{0D108BD9-81ED-4DB2-BD59-A6C34878D82A}">
                    <a16:rowId xmlns:a16="http://schemas.microsoft.com/office/drawing/2014/main" val="2132970606"/>
                  </a:ext>
                </a:extLst>
              </a:tr>
              <a:tr h="417798">
                <a:tc>
                  <a:txBody>
                    <a:bodyPr/>
                    <a:lstStyle/>
                    <a:p>
                      <a:r>
                        <a:rPr lang="en-US" dirty="0"/>
                        <a:t>1000</a:t>
                      </a:r>
                    </a:p>
                  </a:txBody>
                  <a:tcPr/>
                </a:tc>
                <a:tc>
                  <a:txBody>
                    <a:bodyPr/>
                    <a:lstStyle/>
                    <a:p>
                      <a:r>
                        <a:rPr lang="en-US" dirty="0"/>
                        <a:t>0.46</a:t>
                      </a:r>
                    </a:p>
                  </a:txBody>
                  <a:tcPr/>
                </a:tc>
                <a:extLst>
                  <a:ext uri="{0D108BD9-81ED-4DB2-BD59-A6C34878D82A}">
                    <a16:rowId xmlns:a16="http://schemas.microsoft.com/office/drawing/2014/main" val="4067423172"/>
                  </a:ext>
                </a:extLst>
              </a:tr>
              <a:tr h="417798">
                <a:tc>
                  <a:txBody>
                    <a:bodyPr/>
                    <a:lstStyle/>
                    <a:p>
                      <a:r>
                        <a:rPr lang="en-US" dirty="0"/>
                        <a:t>15000</a:t>
                      </a:r>
                    </a:p>
                  </a:txBody>
                  <a:tcPr/>
                </a:tc>
                <a:tc>
                  <a:txBody>
                    <a:bodyPr/>
                    <a:lstStyle/>
                    <a:p>
                      <a:r>
                        <a:rPr lang="en-US" dirty="0"/>
                        <a:t>0.13</a:t>
                      </a:r>
                    </a:p>
                  </a:txBody>
                  <a:tcPr/>
                </a:tc>
                <a:extLst>
                  <a:ext uri="{0D108BD9-81ED-4DB2-BD59-A6C34878D82A}">
                    <a16:rowId xmlns:a16="http://schemas.microsoft.com/office/drawing/2014/main" val="779695450"/>
                  </a:ext>
                </a:extLst>
              </a:tr>
            </a:tbl>
          </a:graphicData>
        </a:graphic>
      </p:graphicFrame>
      <p:sp>
        <p:nvSpPr>
          <p:cNvPr id="4" name="TextBox 3">
            <a:extLst>
              <a:ext uri="{FF2B5EF4-FFF2-40B4-BE49-F238E27FC236}">
                <a16:creationId xmlns:a16="http://schemas.microsoft.com/office/drawing/2014/main" id="{0EAD8EEC-B792-F284-0B1A-21EA3CA765E6}"/>
              </a:ext>
            </a:extLst>
          </p:cNvPr>
          <p:cNvSpPr txBox="1"/>
          <p:nvPr/>
        </p:nvSpPr>
        <p:spPr>
          <a:xfrm>
            <a:off x="5542212" y="5829916"/>
            <a:ext cx="347422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Figure[17] : Responses generated for high temperature</a:t>
            </a:r>
            <a:endParaRPr lang="en-US" sz="800" dirty="0">
              <a:latin typeface="Arial"/>
              <a:cs typeface="Arial"/>
            </a:endParaRPr>
          </a:p>
        </p:txBody>
      </p:sp>
      <p:sp>
        <p:nvSpPr>
          <p:cNvPr id="8" name="TextBox 7">
            <a:extLst>
              <a:ext uri="{FF2B5EF4-FFF2-40B4-BE49-F238E27FC236}">
                <a16:creationId xmlns:a16="http://schemas.microsoft.com/office/drawing/2014/main" id="{655B0A0A-C0F1-218C-8EFA-C87D86A8CE68}"/>
              </a:ext>
            </a:extLst>
          </p:cNvPr>
          <p:cNvSpPr txBox="1"/>
          <p:nvPr/>
        </p:nvSpPr>
        <p:spPr>
          <a:xfrm>
            <a:off x="5540813" y="3430665"/>
            <a:ext cx="347422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Figure[16] : Responses generated for low </a:t>
            </a:r>
            <a:r>
              <a:rPr lang="en-US" sz="800" dirty="0" err="1">
                <a:latin typeface="+mj-lt"/>
              </a:rPr>
              <a:t>temperaturre</a:t>
            </a:r>
            <a:endParaRPr lang="en-US" sz="800" dirty="0" err="1">
              <a:latin typeface="Arial"/>
              <a:cs typeface="Arial"/>
            </a:endParaRPr>
          </a:p>
        </p:txBody>
      </p:sp>
    </p:spTree>
    <p:extLst>
      <p:ext uri="{BB962C8B-B14F-4D97-AF65-F5344CB8AC3E}">
        <p14:creationId xmlns:p14="http://schemas.microsoft.com/office/powerpoint/2010/main" val="260495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8B74-16BB-CC3D-9B75-14DAE70F779D}"/>
              </a:ext>
            </a:extLst>
          </p:cNvPr>
          <p:cNvSpPr>
            <a:spLocks noGrp="1"/>
          </p:cNvSpPr>
          <p:nvPr>
            <p:ph type="title"/>
          </p:nvPr>
        </p:nvSpPr>
        <p:spPr/>
        <p:txBody>
          <a:bodyPr/>
          <a:lstStyle/>
          <a:p>
            <a:r>
              <a:rPr lang="en-US">
                <a:cs typeface="Arial"/>
              </a:rPr>
              <a:t>Conversation Snippets</a:t>
            </a:r>
            <a:endParaRPr lang="en-US"/>
          </a:p>
        </p:txBody>
      </p:sp>
      <p:sp>
        <p:nvSpPr>
          <p:cNvPr id="3" name="TextBox 2">
            <a:extLst>
              <a:ext uri="{FF2B5EF4-FFF2-40B4-BE49-F238E27FC236}">
                <a16:creationId xmlns:a16="http://schemas.microsoft.com/office/drawing/2014/main" id="{C534DEEF-07FF-BBB3-98A5-2C97628629BD}"/>
              </a:ext>
            </a:extLst>
          </p:cNvPr>
          <p:cNvSpPr txBox="1"/>
          <p:nvPr/>
        </p:nvSpPr>
        <p:spPr>
          <a:xfrm>
            <a:off x="188661" y="965141"/>
            <a:ext cx="166326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Georgia"/>
                <a:cs typeface="Arial"/>
              </a:rPr>
              <a:t>Bag</a:t>
            </a:r>
            <a:r>
              <a:rPr lang="en-US" dirty="0">
                <a:ea typeface="+mn-lt"/>
                <a:cs typeface="+mn-lt"/>
              </a:rPr>
              <a:t> of words :</a:t>
            </a:r>
            <a:endParaRPr lang="en-US" dirty="0"/>
          </a:p>
          <a:p>
            <a:endParaRPr lang="en-US" sz="2000">
              <a:latin typeface="Arial"/>
              <a:cs typeface="Arial"/>
            </a:endParaRPr>
          </a:p>
          <a:p>
            <a:endParaRPr lang="en-US" sz="2000">
              <a:latin typeface="Arial"/>
              <a:cs typeface="Arial"/>
            </a:endParaRPr>
          </a:p>
          <a:p>
            <a:pPr algn="ctr"/>
            <a:endParaRPr lang="en-US" sz="2000">
              <a:latin typeface="Arial"/>
              <a:cs typeface="Arial"/>
            </a:endParaRPr>
          </a:p>
          <a:p>
            <a:endParaRPr lang="en-US" sz="2000">
              <a:latin typeface="Arial"/>
              <a:cs typeface="Arial"/>
            </a:endParaRPr>
          </a:p>
        </p:txBody>
      </p:sp>
      <p:pic>
        <p:nvPicPr>
          <p:cNvPr id="5" name="Picture 8" descr="Table&#10;&#10;Description automatically generated">
            <a:extLst>
              <a:ext uri="{FF2B5EF4-FFF2-40B4-BE49-F238E27FC236}">
                <a16:creationId xmlns:a16="http://schemas.microsoft.com/office/drawing/2014/main" id="{9C093DF6-85F4-207C-333A-EA01A13A6E70}"/>
              </a:ext>
            </a:extLst>
          </p:cNvPr>
          <p:cNvPicPr>
            <a:picLocks noChangeAspect="1"/>
          </p:cNvPicPr>
          <p:nvPr/>
        </p:nvPicPr>
        <p:blipFill>
          <a:blip r:embed="rId3"/>
          <a:stretch>
            <a:fillRect/>
          </a:stretch>
        </p:blipFill>
        <p:spPr>
          <a:xfrm>
            <a:off x="2331660" y="1503229"/>
            <a:ext cx="6812505" cy="49977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0F0B19E-F383-B2FD-BA03-D5D96DB173C0}"/>
              </a:ext>
            </a:extLst>
          </p:cNvPr>
          <p:cNvSpPr txBox="1"/>
          <p:nvPr/>
        </p:nvSpPr>
        <p:spPr>
          <a:xfrm>
            <a:off x="4383669" y="6496204"/>
            <a:ext cx="50952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Figure[18] : A conversation between User and Therapize</a:t>
            </a:r>
            <a:endParaRPr lang="en-US" sz="800" dirty="0"/>
          </a:p>
        </p:txBody>
      </p:sp>
    </p:spTree>
    <p:extLst>
      <p:ext uri="{BB962C8B-B14F-4D97-AF65-F5344CB8AC3E}">
        <p14:creationId xmlns:p14="http://schemas.microsoft.com/office/powerpoint/2010/main" val="13234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8B74-16BB-CC3D-9B75-14DAE70F779D}"/>
              </a:ext>
            </a:extLst>
          </p:cNvPr>
          <p:cNvSpPr>
            <a:spLocks noGrp="1"/>
          </p:cNvSpPr>
          <p:nvPr>
            <p:ph type="title"/>
          </p:nvPr>
        </p:nvSpPr>
        <p:spPr/>
        <p:txBody>
          <a:bodyPr/>
          <a:lstStyle/>
          <a:p>
            <a:r>
              <a:rPr lang="en-US">
                <a:cs typeface="Arial"/>
              </a:rPr>
              <a:t>Learnings and Conclusions</a:t>
            </a:r>
          </a:p>
        </p:txBody>
      </p:sp>
      <p:sp>
        <p:nvSpPr>
          <p:cNvPr id="4" name="TextBox 3">
            <a:extLst>
              <a:ext uri="{FF2B5EF4-FFF2-40B4-BE49-F238E27FC236}">
                <a16:creationId xmlns:a16="http://schemas.microsoft.com/office/drawing/2014/main" id="{61572287-F4D2-0595-5462-3125D7F33729}"/>
              </a:ext>
            </a:extLst>
          </p:cNvPr>
          <p:cNvSpPr txBox="1"/>
          <p:nvPr/>
        </p:nvSpPr>
        <p:spPr>
          <a:xfrm>
            <a:off x="154034" y="1098653"/>
            <a:ext cx="1116801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alibri"/>
                <a:ea typeface="+mn-lt"/>
                <a:cs typeface="+mn-lt"/>
              </a:rPr>
              <a:t>Overall, the bag of words approach for chatbots develops an agent capable of generating decent responses. However, the model cannot give unexpected esoteric answers with a broader view if such patterns are not fixed in the intents mentioned.</a:t>
            </a:r>
          </a:p>
          <a:p>
            <a:pPr marL="285750" indent="-285750">
              <a:buFont typeface="Arial"/>
              <a:buChar char="•"/>
            </a:pPr>
            <a:endParaRPr lang="en-US" dirty="0">
              <a:solidFill>
                <a:srgbClr val="444444"/>
              </a:solidFill>
              <a:latin typeface="Calibri"/>
              <a:cs typeface="Calibri"/>
            </a:endParaRPr>
          </a:p>
          <a:p>
            <a:pPr marL="285750" indent="-285750">
              <a:buFont typeface="Arial"/>
              <a:buChar char="•"/>
            </a:pPr>
            <a:r>
              <a:rPr lang="en-US" dirty="0">
                <a:latin typeface="Calibri"/>
                <a:cs typeface="Calibri"/>
              </a:rPr>
              <a:t>NLP is the backbone for developing such conversational chatbots. Better pre-processing and cleaning yields better results for special cases.</a:t>
            </a:r>
          </a:p>
          <a:p>
            <a:pPr marL="285750" indent="-285750">
              <a:buFont typeface="Arial"/>
              <a:buChar char="•"/>
            </a:pPr>
            <a:endParaRPr lang="en-US" dirty="0">
              <a:solidFill>
                <a:srgbClr val="444444"/>
              </a:solidFill>
              <a:latin typeface="Calibri"/>
              <a:cs typeface="Calibri"/>
            </a:endParaRPr>
          </a:p>
          <a:p>
            <a:pPr marL="285750" indent="-285750">
              <a:buFont typeface="Arial"/>
              <a:buChar char="•"/>
            </a:pPr>
            <a:r>
              <a:rPr lang="en-US" dirty="0">
                <a:latin typeface="Calibri"/>
                <a:cs typeface="Calibri"/>
              </a:rPr>
              <a:t>GPT model able to handle some philosophical conversations with the users, worked incredibly well.</a:t>
            </a:r>
            <a:endParaRPr lang="en-US">
              <a:latin typeface="Calibri"/>
              <a:cs typeface="Calibri"/>
            </a:endParaRPr>
          </a:p>
          <a:p>
            <a:endParaRPr lang="en-US" dirty="0">
              <a:solidFill>
                <a:srgbClr val="444444"/>
              </a:solidFill>
              <a:latin typeface="Calibri"/>
              <a:cs typeface="Calibri"/>
            </a:endParaRPr>
          </a:p>
          <a:p>
            <a:pPr marL="285750" indent="-285750">
              <a:buFont typeface="Arial"/>
              <a:buChar char="•"/>
            </a:pPr>
            <a:r>
              <a:rPr lang="en-US" b="1" u="sng" dirty="0">
                <a:solidFill>
                  <a:srgbClr val="444444"/>
                </a:solidFill>
                <a:latin typeface="Calibri"/>
                <a:cs typeface="Calibri"/>
              </a:rPr>
              <a:t>Important to Note</a:t>
            </a:r>
            <a:r>
              <a:rPr lang="en-US" dirty="0">
                <a:solidFill>
                  <a:srgbClr val="444444"/>
                </a:solidFill>
                <a:latin typeface="Calibri"/>
                <a:cs typeface="Calibri"/>
              </a:rPr>
              <a:t>: Fine-tuning of GPT and not Zero-Shot learning​.</a:t>
            </a:r>
          </a:p>
          <a:p>
            <a:endParaRPr lang="en-US" sz="1200">
              <a:solidFill>
                <a:srgbClr val="444444"/>
              </a:solidFill>
              <a:latin typeface="Calibri"/>
              <a:cs typeface="Calibri"/>
            </a:endParaRPr>
          </a:p>
          <a:p>
            <a:endParaRPr lang="en-US" sz="1200">
              <a:solidFill>
                <a:srgbClr val="444444"/>
              </a:solidFill>
              <a:latin typeface="Calibri"/>
              <a:cs typeface="Calibri"/>
            </a:endParaRPr>
          </a:p>
          <a:p>
            <a:endParaRPr lang="en-US" sz="1200">
              <a:solidFill>
                <a:srgbClr val="444444"/>
              </a:solidFill>
              <a:latin typeface="Calibri"/>
              <a:cs typeface="Calibri"/>
            </a:endParaRPr>
          </a:p>
        </p:txBody>
      </p:sp>
      <p:pic>
        <p:nvPicPr>
          <p:cNvPr id="3" name="Picture 4" descr="Text&#10;&#10;Description automatically generated">
            <a:extLst>
              <a:ext uri="{FF2B5EF4-FFF2-40B4-BE49-F238E27FC236}">
                <a16:creationId xmlns:a16="http://schemas.microsoft.com/office/drawing/2014/main" id="{CAF9A9D2-3C0A-4EBE-C7D0-D13B630CB241}"/>
              </a:ext>
            </a:extLst>
          </p:cNvPr>
          <p:cNvPicPr>
            <a:picLocks noChangeAspect="1"/>
          </p:cNvPicPr>
          <p:nvPr/>
        </p:nvPicPr>
        <p:blipFill>
          <a:blip r:embed="rId3"/>
          <a:stretch>
            <a:fillRect/>
          </a:stretch>
        </p:blipFill>
        <p:spPr>
          <a:xfrm>
            <a:off x="1621115" y="4187286"/>
            <a:ext cx="8943902" cy="21364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11276B91-6C3D-8577-7AB1-FF0FB88238F3}"/>
              </a:ext>
            </a:extLst>
          </p:cNvPr>
          <p:cNvSpPr txBox="1"/>
          <p:nvPr/>
        </p:nvSpPr>
        <p:spPr>
          <a:xfrm>
            <a:off x="4116197" y="6325299"/>
            <a:ext cx="354015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Figure[19]: Conversation snippet from GPT2 interacting with User</a:t>
            </a:r>
            <a:endParaRPr lang="en-US" sz="800" dirty="0">
              <a:latin typeface="+mj-lt"/>
              <a:cs typeface="Arial"/>
            </a:endParaRPr>
          </a:p>
        </p:txBody>
      </p:sp>
    </p:spTree>
    <p:extLst>
      <p:ext uri="{BB962C8B-B14F-4D97-AF65-F5344CB8AC3E}">
        <p14:creationId xmlns:p14="http://schemas.microsoft.com/office/powerpoint/2010/main" val="328663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5515B-B562-0F4D-C667-027477B9C84C}"/>
              </a:ext>
            </a:extLst>
          </p:cNvPr>
          <p:cNvSpPr>
            <a:spLocks noGrp="1"/>
          </p:cNvSpPr>
          <p:nvPr>
            <p:ph type="title"/>
          </p:nvPr>
        </p:nvSpPr>
        <p:spPr/>
        <p:txBody>
          <a:bodyPr/>
          <a:lstStyle/>
          <a:p>
            <a:r>
              <a:rPr lang="en-US">
                <a:cs typeface="Arial"/>
              </a:rPr>
              <a:t>Future Prospects</a:t>
            </a:r>
            <a:endParaRPr lang="en-US"/>
          </a:p>
        </p:txBody>
      </p:sp>
      <p:sp>
        <p:nvSpPr>
          <p:cNvPr id="3" name="TextBox 2">
            <a:extLst>
              <a:ext uri="{FF2B5EF4-FFF2-40B4-BE49-F238E27FC236}">
                <a16:creationId xmlns:a16="http://schemas.microsoft.com/office/drawing/2014/main" id="{E36F40C4-BC04-489F-C646-7E154AB25631}"/>
              </a:ext>
            </a:extLst>
          </p:cNvPr>
          <p:cNvSpPr txBox="1"/>
          <p:nvPr/>
        </p:nvSpPr>
        <p:spPr>
          <a:xfrm>
            <a:off x="278691" y="1168278"/>
            <a:ext cx="515836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Personalities and other information about the user if securely accessed, can be used to generate unique answers for individuals that would have greater impact on them.</a:t>
            </a:r>
            <a:endParaRPr lang="en-US" dirty="0">
              <a:latin typeface="Georgia"/>
              <a:cs typeface="Segoe UI"/>
            </a:endParaRPr>
          </a:p>
          <a:p>
            <a:br>
              <a:rPr lang="en-US" dirty="0"/>
            </a:br>
            <a:endParaRPr lang="en-US" dirty="0"/>
          </a:p>
          <a:p>
            <a:endParaRPr lang="en-US" dirty="0"/>
          </a:p>
          <a:p>
            <a:pPr marL="285750" indent="-285750">
              <a:buFont typeface="Arial"/>
              <a:buChar char="•"/>
            </a:pPr>
            <a:r>
              <a:rPr lang="en-US" dirty="0">
                <a:ea typeface="+mn-lt"/>
                <a:cs typeface="+mn-lt"/>
              </a:rPr>
              <a:t>Link the therapy bot to some qualified mental health practitioner available nearby to the user, at the user’s permission, to help in any case of emergencies</a:t>
            </a:r>
            <a:endParaRPr lang="en-US"/>
          </a:p>
          <a:p>
            <a:endParaRPr lang="en-US" dirty="0">
              <a:cs typeface="Segoe UI"/>
            </a:endParaRPr>
          </a:p>
          <a:p>
            <a:endParaRPr lang="en-US" dirty="0">
              <a:latin typeface="Georgia"/>
              <a:cs typeface="Segoe UI"/>
            </a:endParaRPr>
          </a:p>
          <a:p>
            <a:pPr marL="285750" indent="-285750">
              <a:buFont typeface="Arial"/>
              <a:buChar char="•"/>
            </a:pPr>
            <a:endParaRPr lang="en-US" dirty="0">
              <a:latin typeface="Georgia"/>
              <a:cs typeface="Segoe UI"/>
            </a:endParaRPr>
          </a:p>
          <a:p>
            <a:pPr marL="285750" indent="-285750">
              <a:buFont typeface="Arial"/>
              <a:buChar char="•"/>
            </a:pPr>
            <a:r>
              <a:rPr lang="en-US" dirty="0">
                <a:latin typeface="+mj-lt"/>
                <a:cs typeface="Segoe UI"/>
              </a:rPr>
              <a:t> </a:t>
            </a:r>
            <a:r>
              <a:rPr lang="en-US" dirty="0" err="1">
                <a:latin typeface="+mj-lt"/>
                <a:cs typeface="Segoe UI"/>
              </a:rPr>
              <a:t>GloVe</a:t>
            </a:r>
            <a:r>
              <a:rPr lang="en-US" dirty="0">
                <a:latin typeface="+mj-lt"/>
                <a:cs typeface="Segoe UI"/>
              </a:rPr>
              <a:t> or </a:t>
            </a:r>
            <a:r>
              <a:rPr lang="en-US" dirty="0">
                <a:latin typeface="+mj-lt"/>
                <a:cs typeface="Arial"/>
              </a:rPr>
              <a:t>Word2Vec </a:t>
            </a:r>
            <a:r>
              <a:rPr lang="en-US" dirty="0">
                <a:latin typeface="+mj-lt"/>
                <a:cs typeface="Segoe UI"/>
              </a:rPr>
              <a:t>word embeddings</a:t>
            </a:r>
            <a:endParaRPr lang="en-US">
              <a:latin typeface="Georgia"/>
              <a:cs typeface="Segoe UI"/>
            </a:endParaRPr>
          </a:p>
          <a:p>
            <a:pPr marL="285750" indent="-285750">
              <a:buFont typeface="Arial"/>
              <a:buChar char="•"/>
            </a:pPr>
            <a:endParaRPr lang="en-US" dirty="0">
              <a:latin typeface="Arial"/>
              <a:cs typeface="Segoe UI"/>
            </a:endParaRPr>
          </a:p>
          <a:p>
            <a:pPr marL="285750" indent="-285750">
              <a:buFont typeface="Arial"/>
              <a:buChar char="•"/>
            </a:pPr>
            <a:endParaRPr lang="en-US" dirty="0">
              <a:latin typeface="+mj-lt"/>
              <a:cs typeface="Segoe UI"/>
            </a:endParaRPr>
          </a:p>
          <a:p>
            <a:pPr marL="285750" indent="-285750">
              <a:buFont typeface="Arial"/>
              <a:buChar char="•"/>
            </a:pPr>
            <a:endParaRPr lang="en-US" dirty="0">
              <a:latin typeface="Arial"/>
              <a:cs typeface="Segoe UI"/>
            </a:endParaRPr>
          </a:p>
          <a:p>
            <a:pPr marL="285750" indent="-285750">
              <a:buFont typeface="Arial"/>
              <a:buChar char="•"/>
            </a:pPr>
            <a:r>
              <a:rPr lang="en-US" dirty="0">
                <a:latin typeface="+mj-lt"/>
                <a:cs typeface="Segoe UI"/>
              </a:rPr>
              <a:t>Seq2Seq Model using LSTMs </a:t>
            </a:r>
            <a:endParaRPr lang="en-US" dirty="0">
              <a:latin typeface="Arial"/>
              <a:cs typeface="Segoe UI"/>
            </a:endParaRPr>
          </a:p>
        </p:txBody>
      </p:sp>
      <p:pic>
        <p:nvPicPr>
          <p:cNvPr id="6" name="Picture 6" descr="Graphical user interface, chart&#10;&#10;Description automatically generated">
            <a:extLst>
              <a:ext uri="{FF2B5EF4-FFF2-40B4-BE49-F238E27FC236}">
                <a16:creationId xmlns:a16="http://schemas.microsoft.com/office/drawing/2014/main" id="{CD000C4E-C715-D5EA-EBEC-BE439BF56B36}"/>
              </a:ext>
            </a:extLst>
          </p:cNvPr>
          <p:cNvPicPr>
            <a:picLocks noChangeAspect="1"/>
          </p:cNvPicPr>
          <p:nvPr/>
        </p:nvPicPr>
        <p:blipFill>
          <a:blip r:embed="rId4"/>
          <a:stretch>
            <a:fillRect/>
          </a:stretch>
        </p:blipFill>
        <p:spPr>
          <a:xfrm>
            <a:off x="6097165" y="996319"/>
            <a:ext cx="4592939" cy="2806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Chart, diagram, box and whisker chart&#10;&#10;Description automatically generated">
            <a:extLst>
              <a:ext uri="{FF2B5EF4-FFF2-40B4-BE49-F238E27FC236}">
                <a16:creationId xmlns:a16="http://schemas.microsoft.com/office/drawing/2014/main" id="{ED1ECB8D-E4D3-2668-9E2F-21C298852990}"/>
              </a:ext>
            </a:extLst>
          </p:cNvPr>
          <p:cNvPicPr>
            <a:picLocks noChangeAspect="1"/>
          </p:cNvPicPr>
          <p:nvPr/>
        </p:nvPicPr>
        <p:blipFill>
          <a:blip r:embed="rId5"/>
          <a:stretch>
            <a:fillRect/>
          </a:stretch>
        </p:blipFill>
        <p:spPr>
          <a:xfrm>
            <a:off x="6038995" y="4228130"/>
            <a:ext cx="4953581" cy="23222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6964AAD7-51FB-0BFB-B541-17F734C6467C}"/>
              </a:ext>
            </a:extLst>
          </p:cNvPr>
          <p:cNvSpPr txBox="1"/>
          <p:nvPr/>
        </p:nvSpPr>
        <p:spPr>
          <a:xfrm>
            <a:off x="7394896" y="3843556"/>
            <a:ext cx="330945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[20] : </a:t>
            </a:r>
            <a:r>
              <a:rPr lang="en-US" sz="800" dirty="0" err="1">
                <a:latin typeface="+mj-lt"/>
              </a:rPr>
              <a:t>GloVe</a:t>
            </a:r>
            <a:r>
              <a:rPr lang="en-US" sz="800" dirty="0">
                <a:latin typeface="+mj-lt"/>
              </a:rPr>
              <a:t> word embeddings</a:t>
            </a:r>
            <a:endParaRPr lang="en-US" sz="800"/>
          </a:p>
        </p:txBody>
      </p:sp>
      <p:sp>
        <p:nvSpPr>
          <p:cNvPr id="8" name="TextBox 7">
            <a:extLst>
              <a:ext uri="{FF2B5EF4-FFF2-40B4-BE49-F238E27FC236}">
                <a16:creationId xmlns:a16="http://schemas.microsoft.com/office/drawing/2014/main" id="{91CF8A3E-960C-52DA-1CED-40E9C0CA2492}"/>
              </a:ext>
            </a:extLst>
          </p:cNvPr>
          <p:cNvSpPr txBox="1"/>
          <p:nvPr/>
        </p:nvSpPr>
        <p:spPr>
          <a:xfrm>
            <a:off x="7226242" y="6548130"/>
            <a:ext cx="391765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[21] : Seq2Seq Model using LSTMs</a:t>
            </a:r>
            <a:endParaRPr lang="en-US" sz="800" dirty="0"/>
          </a:p>
        </p:txBody>
      </p:sp>
    </p:spTree>
    <p:extLst>
      <p:ext uri="{BB962C8B-B14F-4D97-AF65-F5344CB8AC3E}">
        <p14:creationId xmlns:p14="http://schemas.microsoft.com/office/powerpoint/2010/main" val="536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B985-B06D-295A-BF5F-9AF2B2900426}"/>
              </a:ext>
            </a:extLst>
          </p:cNvPr>
          <p:cNvSpPr>
            <a:spLocks noGrp="1"/>
          </p:cNvSpPr>
          <p:nvPr>
            <p:ph type="title"/>
          </p:nvPr>
        </p:nvSpPr>
        <p:spPr/>
        <p:txBody>
          <a:bodyPr/>
          <a:lstStyle/>
          <a:p>
            <a:r>
              <a:rPr lang="en-US">
                <a:cs typeface="Arial"/>
              </a:rPr>
              <a:t>References </a:t>
            </a:r>
            <a:endParaRPr lang="en-US"/>
          </a:p>
        </p:txBody>
      </p:sp>
      <p:sp>
        <p:nvSpPr>
          <p:cNvPr id="4" name="TextBox 3">
            <a:extLst>
              <a:ext uri="{FF2B5EF4-FFF2-40B4-BE49-F238E27FC236}">
                <a16:creationId xmlns:a16="http://schemas.microsoft.com/office/drawing/2014/main" id="{B4902714-3B4E-72EE-E002-BA54963171D9}"/>
              </a:ext>
            </a:extLst>
          </p:cNvPr>
          <p:cNvSpPr txBox="1"/>
          <p:nvPr/>
        </p:nvSpPr>
        <p:spPr>
          <a:xfrm>
            <a:off x="4724400" y="1441939"/>
            <a:ext cx="60789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5" name="TextBox 4">
            <a:extLst>
              <a:ext uri="{FF2B5EF4-FFF2-40B4-BE49-F238E27FC236}">
                <a16:creationId xmlns:a16="http://schemas.microsoft.com/office/drawing/2014/main" id="{0BB0F874-6AEF-2B68-E6F1-06E248CD7605}"/>
              </a:ext>
            </a:extLst>
          </p:cNvPr>
          <p:cNvSpPr txBox="1"/>
          <p:nvPr/>
        </p:nvSpPr>
        <p:spPr>
          <a:xfrm>
            <a:off x="442101" y="1876286"/>
            <a:ext cx="1130104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dirty="0"/>
              <a:t>ELIZA—a computer program for the study of natural language communication between man and machine [</a:t>
            </a:r>
            <a:r>
              <a:rPr lang="en-US" sz="2000" dirty="0">
                <a:hlinkClick r:id="rId2"/>
              </a:rPr>
              <a:t>https://dl.acm.org/doi/10.1145/365153.365168</a:t>
            </a:r>
            <a:r>
              <a:rPr lang="en-US" sz="2000" dirty="0"/>
              <a:t>]</a:t>
            </a:r>
          </a:p>
          <a:p>
            <a:pPr marL="342900" indent="-342900">
              <a:buFont typeface="Arial"/>
              <a:buChar char="•"/>
            </a:pPr>
            <a:endParaRPr lang="en-US" sz="2000" dirty="0"/>
          </a:p>
          <a:p>
            <a:pPr>
              <a:buFont typeface="Arial"/>
              <a:buChar char="•"/>
            </a:pPr>
            <a:r>
              <a:rPr lang="en-US" sz="2000" b="1" dirty="0"/>
              <a:t>    Ten criticisms of parry [</a:t>
            </a:r>
            <a:r>
              <a:rPr lang="en-US" sz="2000" dirty="0">
                <a:hlinkClick r:id="rId3"/>
              </a:rPr>
              <a:t>https</a:t>
            </a:r>
            <a:r>
              <a:rPr lang="en-US" sz="2000" dirty="0">
                <a:ea typeface="+mn-lt"/>
                <a:cs typeface="+mn-lt"/>
                <a:hlinkClick r:id="rId3"/>
              </a:rPr>
              <a:t>://dl.acm.org/doi/10.1145/1045200.1045202</a:t>
            </a:r>
            <a:r>
              <a:rPr lang="en-US" sz="2000" dirty="0">
                <a:ea typeface="+mn-lt"/>
                <a:cs typeface="+mn-lt"/>
              </a:rPr>
              <a:t>]</a:t>
            </a:r>
          </a:p>
          <a:p>
            <a:pPr>
              <a:buFont typeface="Arial"/>
              <a:buChar char="•"/>
            </a:pPr>
            <a:endParaRPr lang="en-US" sz="2000" dirty="0"/>
          </a:p>
          <a:p>
            <a:pPr marL="285750" indent="-285750">
              <a:buFont typeface="Arial"/>
              <a:buChar char="•"/>
            </a:pPr>
            <a:r>
              <a:rPr lang="en-US" sz="2000" b="1" dirty="0"/>
              <a:t>Chatbots and Conversational Agents in Mental Health: A Review of the Psychiatric Landscape</a:t>
            </a:r>
            <a:r>
              <a:rPr lang="en-US" sz="2000" b="1" dirty="0">
                <a:ea typeface="+mn-lt"/>
                <a:cs typeface="+mn-lt"/>
              </a:rPr>
              <a:t> </a:t>
            </a:r>
            <a:r>
              <a:rPr lang="en-US" sz="2000" dirty="0">
                <a:ea typeface="+mn-lt"/>
                <a:cs typeface="+mn-lt"/>
              </a:rPr>
              <a:t>[</a:t>
            </a:r>
            <a:r>
              <a:rPr lang="en-US" sz="2000" dirty="0">
                <a:ea typeface="+mn-lt"/>
                <a:cs typeface="+mn-lt"/>
                <a:hlinkClick r:id="rId4"/>
              </a:rPr>
              <a:t>https://pubmed.ncbi.nlm.nih.gov/30897957/</a:t>
            </a:r>
            <a:r>
              <a:rPr lang="en-US" sz="2000" dirty="0">
                <a:ea typeface="+mn-lt"/>
                <a:cs typeface="+mn-lt"/>
              </a:rPr>
              <a:t>]</a:t>
            </a:r>
            <a:endParaRPr lang="en-US" sz="2000" dirty="0"/>
          </a:p>
          <a:p>
            <a:pPr marL="285750" indent="-285750">
              <a:buFont typeface="Arial"/>
              <a:buChar char="•"/>
            </a:pPr>
            <a:endParaRPr lang="en-US" sz="2000" dirty="0"/>
          </a:p>
          <a:p>
            <a:pPr marL="285750" indent="-285750">
              <a:buFont typeface="Arial"/>
              <a:buChar char="•"/>
            </a:pPr>
            <a:r>
              <a:rPr lang="en-US" sz="2000" b="1" dirty="0" err="1">
                <a:ea typeface="+mn-lt"/>
                <a:cs typeface="+mn-lt"/>
              </a:rPr>
              <a:t>GloVe</a:t>
            </a:r>
            <a:r>
              <a:rPr lang="en-US" sz="2000" b="1" dirty="0">
                <a:ea typeface="+mn-lt"/>
                <a:cs typeface="+mn-lt"/>
              </a:rPr>
              <a:t>: Global Vectors for Word Representation</a:t>
            </a:r>
            <a:r>
              <a:rPr lang="en-US" sz="2000" dirty="0">
                <a:ea typeface="+mn-lt"/>
                <a:cs typeface="+mn-lt"/>
              </a:rPr>
              <a:t>  [https://nlp.stanford.edu/projects/glove/]</a:t>
            </a:r>
            <a:endParaRPr lang="en-US" sz="2000" dirty="0"/>
          </a:p>
          <a:p>
            <a:pPr marL="285750" indent="-285750">
              <a:buFont typeface="Arial"/>
              <a:buChar char="•"/>
            </a:pPr>
            <a:endParaRPr lang="en-US" sz="2000" dirty="0"/>
          </a:p>
          <a:p>
            <a:pPr marL="285750" indent="-285750">
              <a:buFont typeface="Arial"/>
              <a:buChar char="•"/>
            </a:pPr>
            <a:r>
              <a:rPr lang="en-US" sz="2000" b="1" dirty="0">
                <a:ea typeface="+mn-lt"/>
                <a:cs typeface="+mn-lt"/>
              </a:rPr>
              <a:t>Investigation of Sentiment Controllable Chatbot</a:t>
            </a:r>
            <a:r>
              <a:rPr lang="en-US" sz="2000" dirty="0">
                <a:ea typeface="+mn-lt"/>
                <a:cs typeface="+mn-lt"/>
              </a:rPr>
              <a:t> [https://arxiv.org/pdf/2007.07196.pdf]</a:t>
            </a:r>
          </a:p>
          <a:p>
            <a:pPr marL="285750" indent="-285750">
              <a:buFont typeface="Arial"/>
              <a:buChar char="•"/>
            </a:pPr>
            <a:endParaRPr lang="en-US" sz="2000" dirty="0"/>
          </a:p>
          <a:p>
            <a:pPr>
              <a:buFont typeface="Arial"/>
              <a:buChar char="•"/>
            </a:pPr>
            <a:endParaRPr lang="en-US" sz="2000" dirty="0"/>
          </a:p>
          <a:p>
            <a:pPr>
              <a:buFont typeface="Arial"/>
              <a:buChar char="•"/>
            </a:pPr>
            <a:endParaRPr lang="en-US" sz="2000" dirty="0"/>
          </a:p>
        </p:txBody>
      </p:sp>
    </p:spTree>
    <p:extLst>
      <p:ext uri="{BB962C8B-B14F-4D97-AF65-F5344CB8AC3E}">
        <p14:creationId xmlns:p14="http://schemas.microsoft.com/office/powerpoint/2010/main" val="233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E404-F930-78BF-1954-D79293F5431C}"/>
              </a:ext>
            </a:extLst>
          </p:cNvPr>
          <p:cNvSpPr>
            <a:spLocks noGrp="1"/>
          </p:cNvSpPr>
          <p:nvPr>
            <p:ph type="title"/>
          </p:nvPr>
        </p:nvSpPr>
        <p:spPr/>
        <p:txBody>
          <a:bodyPr/>
          <a:lstStyle/>
          <a:p>
            <a:r>
              <a:rPr lang="en-US">
                <a:cs typeface="Arial"/>
              </a:rPr>
              <a:t>Outline</a:t>
            </a:r>
            <a:endParaRPr lang="en-US"/>
          </a:p>
        </p:txBody>
      </p:sp>
      <p:sp>
        <p:nvSpPr>
          <p:cNvPr id="5" name="TextBox 4">
            <a:extLst>
              <a:ext uri="{FF2B5EF4-FFF2-40B4-BE49-F238E27FC236}">
                <a16:creationId xmlns:a16="http://schemas.microsoft.com/office/drawing/2014/main" id="{41F8AAD1-888A-6CEB-8A97-C56698010F36}"/>
              </a:ext>
            </a:extLst>
          </p:cNvPr>
          <p:cNvSpPr txBox="1"/>
          <p:nvPr/>
        </p:nvSpPr>
        <p:spPr>
          <a:xfrm>
            <a:off x="522469" y="1063872"/>
            <a:ext cx="5577336"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GB" sz="2400" dirty="0">
                <a:latin typeface="Calibri"/>
                <a:cs typeface="Arial"/>
              </a:rPr>
              <a:t> </a:t>
            </a:r>
            <a:r>
              <a:rPr lang="en-US" sz="2400" dirty="0">
                <a:latin typeface="Calibri"/>
                <a:cs typeface="Arial"/>
              </a:rPr>
              <a:t>Project</a:t>
            </a:r>
            <a:r>
              <a:rPr lang="zh-CN" altLang="en-US" sz="2400" dirty="0">
                <a:latin typeface="+mj-lt"/>
                <a:cs typeface="Arial"/>
              </a:rPr>
              <a:t> </a:t>
            </a:r>
            <a:r>
              <a:rPr lang="en-US" sz="2400" dirty="0">
                <a:latin typeface="Calibri"/>
                <a:cs typeface="Arial"/>
              </a:rPr>
              <a:t>Introduction​</a:t>
            </a:r>
            <a:endParaRPr lang="en-US" altLang="zh-CN" sz="2400">
              <a:latin typeface="Calibri"/>
              <a:cs typeface="Arial"/>
            </a:endParaRPr>
          </a:p>
          <a:p>
            <a:pPr marL="742950" lvl="1" indent="-285750">
              <a:buFont typeface="Wingdings"/>
              <a:buChar char="q"/>
            </a:pPr>
            <a:r>
              <a:rPr lang="zh-CN" altLang="en-US" sz="2000" dirty="0">
                <a:latin typeface="+mj-lt"/>
                <a:cs typeface="Arial"/>
              </a:rPr>
              <a:t> </a:t>
            </a:r>
            <a:r>
              <a:rPr lang="en-US" sz="2000" dirty="0">
                <a:latin typeface="Calibri"/>
                <a:cs typeface="Arial"/>
              </a:rPr>
              <a:t>Background​</a:t>
            </a:r>
          </a:p>
          <a:p>
            <a:pPr marL="742950" lvl="1" indent="-285750">
              <a:buFont typeface="Wingdings"/>
              <a:buChar char="q"/>
            </a:pPr>
            <a:r>
              <a:rPr lang="en-GB" sz="2000" dirty="0">
                <a:latin typeface="Calibri"/>
                <a:cs typeface="Arial"/>
              </a:rPr>
              <a:t> </a:t>
            </a:r>
            <a:r>
              <a:rPr lang="en-US" sz="2000" dirty="0">
                <a:latin typeface="Calibri"/>
                <a:cs typeface="Arial"/>
              </a:rPr>
              <a:t>Aim</a:t>
            </a:r>
            <a:r>
              <a:rPr lang="en-GB" sz="2400" dirty="0">
                <a:latin typeface="Calibri"/>
                <a:cs typeface="Arial"/>
              </a:rPr>
              <a:t>​</a:t>
            </a:r>
          </a:p>
          <a:p>
            <a:pPr marL="742950" lvl="1" indent="-285750">
              <a:buFont typeface="Wingdings"/>
              <a:buChar char="q"/>
            </a:pPr>
            <a:endParaRPr lang="en-GB" sz="2400" dirty="0">
              <a:latin typeface="Calibri"/>
              <a:cs typeface="Arial"/>
            </a:endParaRPr>
          </a:p>
          <a:p>
            <a:pPr marL="285750" indent="-285750">
              <a:buFont typeface="Wingdings"/>
              <a:buChar char="q"/>
            </a:pPr>
            <a:r>
              <a:rPr lang="en-US" sz="2400" dirty="0">
                <a:latin typeface="Calibri"/>
                <a:cs typeface="Arial"/>
              </a:rPr>
              <a:t>Related Work</a:t>
            </a:r>
          </a:p>
          <a:p>
            <a:pPr marL="742950" lvl="1" indent="-285750">
              <a:buFont typeface="Wingdings"/>
              <a:buChar char="q"/>
            </a:pPr>
            <a:r>
              <a:rPr lang="en-US" sz="2000" dirty="0">
                <a:latin typeface="Calibri"/>
                <a:cs typeface="Arial"/>
              </a:rPr>
              <a:t>Eliza</a:t>
            </a:r>
          </a:p>
          <a:p>
            <a:pPr marL="742950" lvl="1" indent="-285750">
              <a:buFont typeface="Wingdings"/>
              <a:buChar char="q"/>
            </a:pPr>
            <a:r>
              <a:rPr lang="en-US" sz="2000" dirty="0">
                <a:latin typeface="Calibri"/>
                <a:cs typeface="Arial"/>
              </a:rPr>
              <a:t>Parry</a:t>
            </a:r>
          </a:p>
          <a:p>
            <a:pPr marL="742950" lvl="1" indent="-285750">
              <a:buFont typeface="Wingdings"/>
              <a:buChar char="q"/>
            </a:pPr>
            <a:r>
              <a:rPr lang="en-US" sz="2000" dirty="0" err="1">
                <a:latin typeface="Calibri"/>
                <a:cs typeface="Arial"/>
              </a:rPr>
              <a:t>Cleverbot</a:t>
            </a:r>
            <a:endParaRPr lang="en-US" sz="2000" dirty="0">
              <a:latin typeface="Calibri"/>
              <a:cs typeface="Arial"/>
            </a:endParaRPr>
          </a:p>
          <a:p>
            <a:pPr marL="742950" lvl="1" indent="-285750">
              <a:buFont typeface="Wingdings"/>
              <a:buChar char="q"/>
            </a:pPr>
            <a:endParaRPr lang="en-US" sz="2000" dirty="0">
              <a:latin typeface="Calibri"/>
              <a:cs typeface="Arial"/>
            </a:endParaRPr>
          </a:p>
          <a:p>
            <a:pPr marL="285750" indent="-285750">
              <a:buFont typeface="Wingdings"/>
              <a:buChar char="q"/>
            </a:pPr>
            <a:r>
              <a:rPr lang="en-US" sz="2400" dirty="0">
                <a:latin typeface="Calibri"/>
                <a:cs typeface="Arial"/>
              </a:rPr>
              <a:t>Approaches Used for Therapize</a:t>
            </a:r>
            <a:endParaRPr lang="en-US" sz="2400"/>
          </a:p>
          <a:p>
            <a:pPr marL="742950" lvl="1" indent="-285750">
              <a:buFont typeface="Wingdings"/>
              <a:buChar char="q"/>
            </a:pPr>
            <a:r>
              <a:rPr lang="en-GB" sz="2000" dirty="0">
                <a:latin typeface="Calibri"/>
                <a:cs typeface="Arial"/>
              </a:rPr>
              <a:t> Bag of Words</a:t>
            </a:r>
          </a:p>
          <a:p>
            <a:pPr marL="742950" lvl="1" indent="-285750">
              <a:buFont typeface="Wingdings"/>
              <a:buChar char="q"/>
            </a:pPr>
            <a:r>
              <a:rPr lang="en-US" sz="2000" dirty="0">
                <a:latin typeface="Calibri"/>
                <a:cs typeface="Arial"/>
              </a:rPr>
              <a:t>GPT2 Fine-Tuning​</a:t>
            </a:r>
            <a:endParaRPr lang="en-US" sz="2000"/>
          </a:p>
          <a:p>
            <a:pPr lvl="1"/>
            <a:endParaRPr lang="en-US" sz="2000" dirty="0">
              <a:latin typeface="Calibri"/>
              <a:cs typeface="Arial"/>
            </a:endParaRPr>
          </a:p>
          <a:p>
            <a:pPr lvl="1"/>
            <a:endParaRPr lang="en-US" sz="2000" dirty="0">
              <a:latin typeface="Calibri"/>
              <a:cs typeface="Arial"/>
            </a:endParaRPr>
          </a:p>
          <a:p>
            <a:pPr marL="285750" indent="-285750">
              <a:buFont typeface="Wingdings"/>
              <a:buChar char="q"/>
            </a:pPr>
            <a:r>
              <a:rPr lang="en-US" sz="2400" dirty="0">
                <a:latin typeface="Calibri"/>
                <a:cs typeface="Arial"/>
              </a:rPr>
              <a:t>Workflows for Agent</a:t>
            </a:r>
            <a:endParaRPr lang="en-US" sz="2400"/>
          </a:p>
          <a:p>
            <a:pPr marL="742950" lvl="1" indent="-285750">
              <a:buFont typeface="Wingdings"/>
              <a:buChar char="q"/>
            </a:pPr>
            <a:r>
              <a:rPr lang="en-US" sz="2000" dirty="0">
                <a:latin typeface="Calibri"/>
                <a:cs typeface="Arial"/>
              </a:rPr>
              <a:t>Bag of Words Model</a:t>
            </a:r>
            <a:endParaRPr lang="en-US" sz="2000"/>
          </a:p>
          <a:p>
            <a:pPr marL="742950" lvl="1" indent="-285750">
              <a:buFont typeface="Wingdings"/>
              <a:buChar char="q"/>
            </a:pPr>
            <a:r>
              <a:rPr lang="en-US" sz="2000" dirty="0">
                <a:latin typeface="Calibri"/>
                <a:cs typeface="Arial"/>
              </a:rPr>
              <a:t>GPT2 Model</a:t>
            </a:r>
            <a:endParaRPr lang="en-US" sz="2000"/>
          </a:p>
          <a:p>
            <a:pPr lvl="1">
              <a:buChar char="•"/>
            </a:pPr>
            <a:endParaRPr lang="en-US" sz="2000" dirty="0">
              <a:latin typeface="Calibri"/>
              <a:cs typeface="Arial"/>
            </a:endParaRPr>
          </a:p>
        </p:txBody>
      </p:sp>
      <p:sp>
        <p:nvSpPr>
          <p:cNvPr id="6" name="TextBox 5">
            <a:extLst>
              <a:ext uri="{FF2B5EF4-FFF2-40B4-BE49-F238E27FC236}">
                <a16:creationId xmlns:a16="http://schemas.microsoft.com/office/drawing/2014/main" id="{28AFA555-0F57-5B88-02DF-CBAC9AFE5549}"/>
              </a:ext>
            </a:extLst>
          </p:cNvPr>
          <p:cNvSpPr txBox="1"/>
          <p:nvPr/>
        </p:nvSpPr>
        <p:spPr>
          <a:xfrm>
            <a:off x="7095477" y="741913"/>
            <a:ext cx="4096140" cy="65864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Arial"/>
              <a:buChar char="•"/>
            </a:pPr>
            <a:endParaRPr lang="en-US" sz="2400">
              <a:latin typeface="+mj-lt"/>
              <a:cs typeface="Arial"/>
            </a:endParaRPr>
          </a:p>
          <a:p>
            <a:pPr marL="342900" indent="-342900">
              <a:buFont typeface="Wingdings"/>
              <a:buChar char="q"/>
            </a:pPr>
            <a:r>
              <a:rPr lang="en-US" sz="2400" dirty="0">
                <a:ea typeface="+mn-lt"/>
                <a:cs typeface="+mn-lt"/>
              </a:rPr>
              <a:t>Experiments</a:t>
            </a:r>
          </a:p>
          <a:p>
            <a:pPr marL="800100" lvl="1" indent="-342900">
              <a:buFont typeface="Wingdings"/>
              <a:buChar char="q"/>
            </a:pPr>
            <a:r>
              <a:rPr lang="en-US" sz="2000" dirty="0">
                <a:ea typeface="+mn-lt"/>
                <a:cs typeface="+mn-lt"/>
              </a:rPr>
              <a:t>Hyper-parameter tuning </a:t>
            </a:r>
          </a:p>
          <a:p>
            <a:pPr marL="800100" lvl="1" indent="-342900">
              <a:buFont typeface="Wingdings"/>
              <a:buChar char="q"/>
            </a:pPr>
            <a:r>
              <a:rPr lang="en-US" sz="2000" dirty="0">
                <a:ea typeface="+mn-lt"/>
                <a:cs typeface="+mn-lt"/>
              </a:rPr>
              <a:t> Special cases </a:t>
            </a:r>
            <a:endParaRPr lang="en-US" sz="2000"/>
          </a:p>
          <a:p>
            <a:pPr marL="342900" indent="-342900">
              <a:buFont typeface="Wingdings"/>
              <a:buChar char="q"/>
            </a:pPr>
            <a:endParaRPr lang="en-US" sz="2800" dirty="0">
              <a:latin typeface="+mj-lt"/>
              <a:cs typeface="Arial"/>
            </a:endParaRPr>
          </a:p>
          <a:p>
            <a:pPr marL="342900" indent="-342900" algn="l">
              <a:buFont typeface="Wingdings"/>
              <a:buChar char="q"/>
            </a:pPr>
            <a:r>
              <a:rPr lang="en-US" sz="2400" dirty="0">
                <a:latin typeface="+mj-lt"/>
              </a:rPr>
              <a:t>Results</a:t>
            </a:r>
            <a:endParaRPr lang="en-US" sz="2400"/>
          </a:p>
          <a:p>
            <a:pPr marL="800100" lvl="1" indent="-342900">
              <a:buFont typeface="Wingdings"/>
              <a:buChar char="q"/>
            </a:pPr>
            <a:r>
              <a:rPr lang="en-US" sz="2000" dirty="0">
                <a:latin typeface="Arial"/>
                <a:cs typeface="Arial"/>
              </a:rPr>
              <a:t>Tuning results </a:t>
            </a:r>
          </a:p>
          <a:p>
            <a:pPr marL="800100" lvl="1" indent="-342900">
              <a:buFont typeface="Wingdings"/>
              <a:buChar char="q"/>
            </a:pPr>
            <a:r>
              <a:rPr lang="en-US" sz="2000" dirty="0">
                <a:latin typeface="Arial"/>
                <a:cs typeface="Arial"/>
              </a:rPr>
              <a:t>Text responses</a:t>
            </a:r>
          </a:p>
          <a:p>
            <a:pPr lvl="1"/>
            <a:endParaRPr lang="en-US" dirty="0">
              <a:latin typeface="Arial"/>
              <a:cs typeface="Arial"/>
            </a:endParaRPr>
          </a:p>
          <a:p>
            <a:pPr marL="800100" lvl="1" indent="-342900">
              <a:buFont typeface="Arial"/>
              <a:buChar char="•"/>
            </a:pPr>
            <a:endParaRPr lang="en-US" sz="2800" dirty="0">
              <a:latin typeface="Arial"/>
              <a:cs typeface="Arial"/>
            </a:endParaRPr>
          </a:p>
          <a:p>
            <a:pPr marL="800100" lvl="1" indent="-342900">
              <a:buFont typeface="Arial"/>
              <a:buChar char="•"/>
            </a:pPr>
            <a:endParaRPr lang="en-US" sz="2800" dirty="0">
              <a:latin typeface="Arial"/>
              <a:cs typeface="Arial"/>
            </a:endParaRPr>
          </a:p>
          <a:p>
            <a:pPr marL="800100" lvl="1" indent="-342900">
              <a:buFont typeface="Arial"/>
              <a:buChar char="•"/>
            </a:pPr>
            <a:endParaRPr lang="en-US" sz="2800" dirty="0">
              <a:latin typeface="Arial"/>
              <a:cs typeface="Arial"/>
            </a:endParaRPr>
          </a:p>
          <a:p>
            <a:pPr marL="800100" lvl="1" indent="-342900">
              <a:buFont typeface="Arial"/>
              <a:buChar char="•"/>
            </a:pPr>
            <a:endParaRPr lang="en-US" sz="2800" dirty="0">
              <a:latin typeface="Arial"/>
              <a:cs typeface="Arial"/>
            </a:endParaRPr>
          </a:p>
          <a:p>
            <a:pPr marL="800100" lvl="1" indent="-342900">
              <a:buFont typeface="Arial"/>
              <a:buChar char="•"/>
            </a:pPr>
            <a:endParaRPr lang="en-US" sz="2800" dirty="0">
              <a:latin typeface="Arial"/>
              <a:cs typeface="Arial"/>
            </a:endParaRPr>
          </a:p>
          <a:p>
            <a:pPr marL="800100" lvl="1" indent="-342900">
              <a:buFont typeface="Arial"/>
              <a:buChar char="•"/>
            </a:pPr>
            <a:endParaRPr lang="en-US" sz="2800" dirty="0">
              <a:latin typeface="Arial"/>
              <a:cs typeface="Arial"/>
            </a:endParaRPr>
          </a:p>
          <a:p>
            <a:pPr marL="800100" lvl="1" indent="-342900">
              <a:buFont typeface="Arial"/>
              <a:buChar char="•"/>
            </a:pPr>
            <a:endParaRPr lang="en-US" sz="2800" dirty="0">
              <a:latin typeface="Arial"/>
              <a:cs typeface="Arial"/>
            </a:endParaRPr>
          </a:p>
          <a:p>
            <a:pPr marL="800100" lvl="1" indent="-342900">
              <a:buFont typeface="Arial"/>
              <a:buChar char="•"/>
            </a:pPr>
            <a:endParaRPr lang="en-US" sz="2800" dirty="0">
              <a:latin typeface="Arial"/>
              <a:cs typeface="Arial"/>
            </a:endParaRPr>
          </a:p>
        </p:txBody>
      </p:sp>
      <p:sp>
        <p:nvSpPr>
          <p:cNvPr id="3" name="TextBox 2">
            <a:extLst>
              <a:ext uri="{FF2B5EF4-FFF2-40B4-BE49-F238E27FC236}">
                <a16:creationId xmlns:a16="http://schemas.microsoft.com/office/drawing/2014/main" id="{47314DFB-2251-C6BC-1BED-E3A70A54940C}"/>
              </a:ext>
            </a:extLst>
          </p:cNvPr>
          <p:cNvSpPr txBox="1"/>
          <p:nvPr/>
        </p:nvSpPr>
        <p:spPr>
          <a:xfrm>
            <a:off x="6655577" y="3982892"/>
            <a:ext cx="4790711"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q"/>
            </a:pPr>
            <a:r>
              <a:rPr lang="en-US" sz="2400" dirty="0">
                <a:latin typeface="+mj-lt"/>
                <a:cs typeface="Arial"/>
              </a:rPr>
              <a:t>Learnings and Conclusions​</a:t>
            </a:r>
            <a:endParaRPr lang="en-US" sz="2400"/>
          </a:p>
          <a:p>
            <a:pPr marL="742950" lvl="1" indent="-285750">
              <a:buFont typeface="Wingdings"/>
              <a:buChar char="q"/>
            </a:pPr>
            <a:endParaRPr lang="en-US" sz="2400" dirty="0">
              <a:latin typeface="+mj-lt"/>
              <a:cs typeface="Arial"/>
            </a:endParaRPr>
          </a:p>
          <a:p>
            <a:pPr marL="742950" lvl="1" indent="-285750">
              <a:buFont typeface="Wingdings"/>
              <a:buChar char="q"/>
            </a:pPr>
            <a:endParaRPr lang="en-US" sz="2400" dirty="0">
              <a:latin typeface="+mj-lt"/>
              <a:cs typeface="Arial"/>
            </a:endParaRPr>
          </a:p>
          <a:p>
            <a:pPr marL="742950" lvl="1" indent="-285750">
              <a:buFont typeface="Wingdings"/>
              <a:buChar char="q"/>
            </a:pPr>
            <a:r>
              <a:rPr lang="en-US" sz="2400" dirty="0">
                <a:latin typeface="+mj-lt"/>
                <a:cs typeface="Arial"/>
              </a:rPr>
              <a:t>Future Prospects​</a:t>
            </a:r>
          </a:p>
          <a:p>
            <a:pPr marL="742950" lvl="1" indent="-285750">
              <a:buFont typeface="Wingdings"/>
              <a:buChar char="q"/>
            </a:pPr>
            <a:endParaRPr lang="en-US" sz="2400" dirty="0">
              <a:latin typeface="+mj-lt"/>
              <a:cs typeface="Arial"/>
            </a:endParaRPr>
          </a:p>
          <a:p>
            <a:pPr marL="742950" lvl="1" indent="-285750">
              <a:buFont typeface="Wingdings"/>
              <a:buChar char="q"/>
            </a:pPr>
            <a:endParaRPr lang="en-US" sz="2400" dirty="0">
              <a:latin typeface="+mj-lt"/>
              <a:cs typeface="Arial"/>
            </a:endParaRPr>
          </a:p>
          <a:p>
            <a:pPr marL="742950" lvl="1" indent="-285750">
              <a:buFont typeface="Wingdings"/>
              <a:buChar char="q"/>
            </a:pPr>
            <a:r>
              <a:rPr lang="en-US" sz="2400" dirty="0">
                <a:latin typeface="+mj-lt"/>
                <a:cs typeface="Arial"/>
              </a:rPr>
              <a:t>References​</a:t>
            </a:r>
          </a:p>
          <a:p>
            <a:pPr marL="742950" lvl="1" indent="-285750">
              <a:buFont typeface="Wingdings"/>
              <a:buChar char="q"/>
            </a:pPr>
            <a:endParaRPr lang="en-US" sz="2000" dirty="0">
              <a:latin typeface="+mj-lt"/>
              <a:cs typeface="Arial"/>
            </a:endParaRPr>
          </a:p>
        </p:txBody>
      </p:sp>
    </p:spTree>
    <p:extLst>
      <p:ext uri="{BB962C8B-B14F-4D97-AF65-F5344CB8AC3E}">
        <p14:creationId xmlns:p14="http://schemas.microsoft.com/office/powerpoint/2010/main" val="249756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6531E6-3E4F-029F-60B8-27387F8C2439}"/>
              </a:ext>
            </a:extLst>
          </p:cNvPr>
          <p:cNvSpPr>
            <a:spLocks noGrp="1"/>
          </p:cNvSpPr>
          <p:nvPr>
            <p:ph type="title"/>
          </p:nvPr>
        </p:nvSpPr>
        <p:spPr>
          <a:xfrm>
            <a:off x="2091719" y="108055"/>
            <a:ext cx="2324480" cy="698501"/>
          </a:xfrm>
        </p:spPr>
        <p:txBody>
          <a:bodyPr>
            <a:normAutofit/>
          </a:bodyPr>
          <a:lstStyle/>
          <a:p>
            <a:r>
              <a:rPr lang="en-US">
                <a:cs typeface="Arial"/>
              </a:rPr>
              <a:t>Therapize</a:t>
            </a:r>
            <a:endParaRPr lang="en-US"/>
          </a:p>
        </p:txBody>
      </p:sp>
      <p:sp>
        <p:nvSpPr>
          <p:cNvPr id="4" name="TextBox 3">
            <a:extLst>
              <a:ext uri="{FF2B5EF4-FFF2-40B4-BE49-F238E27FC236}">
                <a16:creationId xmlns:a16="http://schemas.microsoft.com/office/drawing/2014/main" id="{550D2278-40F9-CB65-D5E9-EF3DDCB7E75D}"/>
              </a:ext>
            </a:extLst>
          </p:cNvPr>
          <p:cNvSpPr txBox="1"/>
          <p:nvPr/>
        </p:nvSpPr>
        <p:spPr>
          <a:xfrm>
            <a:off x="-51530" y="1435880"/>
            <a:ext cx="7367378" cy="3016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285750">
              <a:buFont typeface="Wingdings"/>
              <a:buChar char="§"/>
            </a:pPr>
            <a:r>
              <a:rPr lang="en-US">
                <a:ea typeface="+mn-lt"/>
                <a:cs typeface="+mn-lt"/>
              </a:rPr>
              <a:t>Why Therapy:</a:t>
            </a:r>
            <a:endParaRPr lang="en-US"/>
          </a:p>
          <a:p>
            <a:pPr marL="1257300" lvl="1" indent="-342900">
              <a:buAutoNum type="romanLcPeriod"/>
            </a:pPr>
            <a:endParaRPr lang="en-US" sz="1400">
              <a:ea typeface="+mn-lt"/>
              <a:cs typeface="+mn-lt"/>
            </a:endParaRPr>
          </a:p>
          <a:p>
            <a:pPr marL="800100" indent="-342900">
              <a:buFont typeface="Wingdings"/>
              <a:buChar char="§"/>
            </a:pPr>
            <a:endParaRPr lang="en-US" sz="1400">
              <a:ea typeface="+mn-lt"/>
              <a:cs typeface="+mn-lt"/>
            </a:endParaRPr>
          </a:p>
          <a:p>
            <a:pPr marL="800100" indent="-342900">
              <a:buFont typeface="Wingdings"/>
              <a:buChar char="§"/>
            </a:pPr>
            <a:endParaRPr lang="en-US" sz="1400">
              <a:ea typeface="+mn-lt"/>
              <a:cs typeface="+mn-lt"/>
            </a:endParaRPr>
          </a:p>
          <a:p>
            <a:pPr marL="800100" indent="-342900">
              <a:buFont typeface="Wingdings"/>
              <a:buChar char="§"/>
            </a:pPr>
            <a:endParaRPr lang="en-US" sz="1400">
              <a:ea typeface="+mn-lt"/>
              <a:cs typeface="+mn-lt"/>
            </a:endParaRPr>
          </a:p>
          <a:p>
            <a:pPr marL="742950" indent="-285750">
              <a:buFont typeface="Wingdings"/>
              <a:buChar char="§"/>
            </a:pPr>
            <a:endParaRPr lang="en-US" sz="1400">
              <a:ea typeface="+mn-lt"/>
              <a:cs typeface="+mn-lt"/>
            </a:endParaRPr>
          </a:p>
          <a:p>
            <a:pPr marL="285750" indent="-285750">
              <a:buFont typeface="Wingdings"/>
              <a:buChar char="§"/>
            </a:pPr>
            <a:endParaRPr lang="en-US" sz="1400">
              <a:ea typeface="+mn-lt"/>
              <a:cs typeface="+mn-lt"/>
            </a:endParaRPr>
          </a:p>
          <a:p>
            <a:pPr marL="285750" indent="-285750">
              <a:buFont typeface="Wingdings"/>
              <a:buChar char="§"/>
            </a:pPr>
            <a:endParaRPr lang="en-US" sz="1400">
              <a:ea typeface="+mn-lt"/>
              <a:cs typeface="+mn-lt"/>
            </a:endParaRPr>
          </a:p>
          <a:p>
            <a:pPr marL="285750" indent="-285750">
              <a:buFont typeface="Wingdings"/>
              <a:buChar char="§"/>
            </a:pPr>
            <a:endParaRPr lang="en-US" sz="1400">
              <a:ea typeface="+mn-lt"/>
              <a:cs typeface="+mn-lt"/>
            </a:endParaRPr>
          </a:p>
          <a:p>
            <a:pPr marL="285750" indent="-285750">
              <a:buFont typeface="Wingdings"/>
              <a:buChar char="§"/>
            </a:pPr>
            <a:endParaRPr lang="en-US" sz="1400">
              <a:ea typeface="+mn-lt"/>
              <a:cs typeface="+mn-lt"/>
            </a:endParaRPr>
          </a:p>
          <a:p>
            <a:pPr marL="285750" indent="-285750">
              <a:buFont typeface="Wingdings"/>
              <a:buChar char="§"/>
            </a:pPr>
            <a:endParaRPr lang="en-US" sz="1400">
              <a:ea typeface="+mn-lt"/>
              <a:cs typeface="+mn-lt"/>
            </a:endParaRPr>
          </a:p>
          <a:p>
            <a:pPr marL="285750" indent="-285750">
              <a:buFont typeface="Wingdings"/>
              <a:buChar char="§"/>
            </a:pPr>
            <a:endParaRPr lang="en-US"/>
          </a:p>
          <a:p>
            <a:pPr marL="800100" lvl="1" indent="-342900">
              <a:buFont typeface="Arial"/>
              <a:buChar char="•"/>
            </a:pPr>
            <a:endParaRPr lang="en-US" sz="1400">
              <a:latin typeface="Arial"/>
              <a:ea typeface="+mn-lt"/>
              <a:cs typeface="Arial"/>
            </a:endParaRPr>
          </a:p>
        </p:txBody>
      </p:sp>
      <p:sp>
        <p:nvSpPr>
          <p:cNvPr id="2" name="TextBox 1">
            <a:extLst>
              <a:ext uri="{FF2B5EF4-FFF2-40B4-BE49-F238E27FC236}">
                <a16:creationId xmlns:a16="http://schemas.microsoft.com/office/drawing/2014/main" id="{B76E4179-8E8B-A4E4-E18F-22CB79BED29E}"/>
              </a:ext>
            </a:extLst>
          </p:cNvPr>
          <p:cNvSpPr txBox="1"/>
          <p:nvPr/>
        </p:nvSpPr>
        <p:spPr>
          <a:xfrm>
            <a:off x="6408489" y="1438164"/>
            <a:ext cx="501267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Char char="•"/>
            </a:pPr>
            <a:r>
              <a:rPr lang="en-US">
                <a:latin typeface="Georgia"/>
                <a:cs typeface="Arial"/>
              </a:rPr>
              <a:t>Why Chatbot for seeking Therapy:​</a:t>
            </a:r>
          </a:p>
          <a:p>
            <a:pPr lvl="1">
              <a:buChar char="•"/>
            </a:pPr>
            <a:endParaRPr lang="en-US">
              <a:latin typeface="Georgia"/>
              <a:cs typeface="Arial"/>
            </a:endParaRPr>
          </a:p>
          <a:p>
            <a:pPr marL="1257300" lvl="2" indent="-342900">
              <a:buAutoNum type="romanLcPeriod"/>
            </a:pPr>
            <a:r>
              <a:rPr lang="en-US">
                <a:latin typeface="Georgia"/>
                <a:cs typeface="Arial"/>
              </a:rPr>
              <a:t>Ease of Use​</a:t>
            </a:r>
          </a:p>
          <a:p>
            <a:pPr marL="1257300" lvl="2" indent="-342900">
              <a:buAutoNum type="romanLcPeriod"/>
            </a:pPr>
            <a:r>
              <a:rPr lang="en-US">
                <a:latin typeface="Georgia"/>
                <a:cs typeface="Arial"/>
              </a:rPr>
              <a:t>Time-Effective service​</a:t>
            </a:r>
          </a:p>
          <a:p>
            <a:pPr marL="1257300" lvl="2" indent="-342900">
              <a:buAutoNum type="romanLcPeriod"/>
            </a:pPr>
            <a:r>
              <a:rPr lang="en-US">
                <a:latin typeface="Georgia"/>
                <a:cs typeface="Arial"/>
              </a:rPr>
              <a:t>Proactive client interaction​</a:t>
            </a:r>
          </a:p>
          <a:p>
            <a:r>
              <a:rPr lang="en-US">
                <a:latin typeface="Georgia"/>
                <a:cs typeface="Segoe UI"/>
              </a:rPr>
              <a:t>​</a:t>
            </a:r>
          </a:p>
        </p:txBody>
      </p:sp>
      <p:pic>
        <p:nvPicPr>
          <p:cNvPr id="3" name="Picture 4" descr="A picture containing icon&#10;&#10;Description automatically generated">
            <a:extLst>
              <a:ext uri="{FF2B5EF4-FFF2-40B4-BE49-F238E27FC236}">
                <a16:creationId xmlns:a16="http://schemas.microsoft.com/office/drawing/2014/main" id="{8C80AB01-FE14-60B3-3DCE-4E3EB99F837D}"/>
              </a:ext>
            </a:extLst>
          </p:cNvPr>
          <p:cNvPicPr>
            <a:picLocks noChangeAspect="1"/>
          </p:cNvPicPr>
          <p:nvPr/>
        </p:nvPicPr>
        <p:blipFill>
          <a:blip r:embed="rId3"/>
          <a:stretch>
            <a:fillRect/>
          </a:stretch>
        </p:blipFill>
        <p:spPr>
          <a:xfrm>
            <a:off x="198935" y="3256536"/>
            <a:ext cx="5575977" cy="3131175"/>
          </a:xfrm>
          <a:prstGeom prst="rect">
            <a:avLst/>
          </a:prstGeom>
        </p:spPr>
      </p:pic>
      <p:sp>
        <p:nvSpPr>
          <p:cNvPr id="5" name="TextBox 4">
            <a:extLst>
              <a:ext uri="{FF2B5EF4-FFF2-40B4-BE49-F238E27FC236}">
                <a16:creationId xmlns:a16="http://schemas.microsoft.com/office/drawing/2014/main" id="{4F3D7EC6-CB83-17B4-1905-E1C11CA9B67A}"/>
              </a:ext>
            </a:extLst>
          </p:cNvPr>
          <p:cNvSpPr txBox="1"/>
          <p:nvPr/>
        </p:nvSpPr>
        <p:spPr>
          <a:xfrm>
            <a:off x="489774" y="6388004"/>
            <a:ext cx="513971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[1] : Graphical image for decluttering of thoughts  [</a:t>
            </a:r>
            <a:r>
              <a:rPr lang="en-US" sz="800" dirty="0">
                <a:ea typeface="+mn-lt"/>
                <a:cs typeface="+mn-lt"/>
              </a:rPr>
              <a:t>https://milehighpsychiatry.com/4-reasons-why-therapy-is-beneficial/]</a:t>
            </a:r>
            <a:endParaRPr lang="en-US"/>
          </a:p>
        </p:txBody>
      </p:sp>
      <p:pic>
        <p:nvPicPr>
          <p:cNvPr id="7" name="Picture 7" descr="Icon&#10;&#10;Description automatically generated">
            <a:extLst>
              <a:ext uri="{FF2B5EF4-FFF2-40B4-BE49-F238E27FC236}">
                <a16:creationId xmlns:a16="http://schemas.microsoft.com/office/drawing/2014/main" id="{E220BE7A-A106-9DA3-820B-1B4585A5EFB3}"/>
              </a:ext>
            </a:extLst>
          </p:cNvPr>
          <p:cNvPicPr>
            <a:picLocks noChangeAspect="1"/>
          </p:cNvPicPr>
          <p:nvPr/>
        </p:nvPicPr>
        <p:blipFill>
          <a:blip r:embed="rId4"/>
          <a:stretch>
            <a:fillRect/>
          </a:stretch>
        </p:blipFill>
        <p:spPr>
          <a:xfrm>
            <a:off x="6411271" y="3250476"/>
            <a:ext cx="5587610" cy="3137472"/>
          </a:xfrm>
          <a:prstGeom prst="rect">
            <a:avLst/>
          </a:prstGeom>
        </p:spPr>
      </p:pic>
      <p:sp>
        <p:nvSpPr>
          <p:cNvPr id="8" name="TextBox 7">
            <a:extLst>
              <a:ext uri="{FF2B5EF4-FFF2-40B4-BE49-F238E27FC236}">
                <a16:creationId xmlns:a16="http://schemas.microsoft.com/office/drawing/2014/main" id="{B9B1AD99-03A9-67A0-FFCA-BB82A7E00929}"/>
              </a:ext>
            </a:extLst>
          </p:cNvPr>
          <p:cNvSpPr txBox="1"/>
          <p:nvPr/>
        </p:nvSpPr>
        <p:spPr>
          <a:xfrm>
            <a:off x="6525062" y="6385457"/>
            <a:ext cx="575629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[2] : Why Chatbot for Therapy [</a:t>
            </a:r>
            <a:r>
              <a:rPr lang="en-US" sz="800" dirty="0">
                <a:ea typeface="+mn-lt"/>
                <a:cs typeface="+mn-lt"/>
              </a:rPr>
              <a:t>https://www.euronews.com/next/2021/07/21/humans-aren-t-quite-ready-for-a-chatbot-takeover-says-gottingen-university-study]</a:t>
            </a:r>
            <a:endParaRPr lang="en-US" sz="1050" dirty="0"/>
          </a:p>
        </p:txBody>
      </p:sp>
    </p:spTree>
    <p:extLst>
      <p:ext uri="{BB962C8B-B14F-4D97-AF65-F5344CB8AC3E}">
        <p14:creationId xmlns:p14="http://schemas.microsoft.com/office/powerpoint/2010/main" val="36440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7135-EAEE-0B47-3011-53A3147E0AB7}"/>
              </a:ext>
            </a:extLst>
          </p:cNvPr>
          <p:cNvSpPr>
            <a:spLocks noGrp="1"/>
          </p:cNvSpPr>
          <p:nvPr>
            <p:ph type="title"/>
          </p:nvPr>
        </p:nvSpPr>
        <p:spPr/>
        <p:txBody>
          <a:bodyPr/>
          <a:lstStyle/>
          <a:p>
            <a:r>
              <a:rPr lang="en-US">
                <a:cs typeface="Arial"/>
              </a:rPr>
              <a:t>Related Work </a:t>
            </a:r>
          </a:p>
        </p:txBody>
      </p:sp>
      <p:sp>
        <p:nvSpPr>
          <p:cNvPr id="4" name="TextBox 3">
            <a:extLst>
              <a:ext uri="{FF2B5EF4-FFF2-40B4-BE49-F238E27FC236}">
                <a16:creationId xmlns:a16="http://schemas.microsoft.com/office/drawing/2014/main" id="{D13F51A2-A9B1-D321-37E9-6CD17118DBC7}"/>
              </a:ext>
            </a:extLst>
          </p:cNvPr>
          <p:cNvSpPr txBox="1"/>
          <p:nvPr/>
        </p:nvSpPr>
        <p:spPr>
          <a:xfrm>
            <a:off x="159955" y="1100983"/>
            <a:ext cx="11092432" cy="4308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ea typeface="+mn-lt"/>
                <a:cs typeface="+mn-lt"/>
              </a:rPr>
              <a:t>Eliza (1964-1966)</a:t>
            </a:r>
            <a:endParaRPr lang="en-US" dirty="0"/>
          </a:p>
          <a:p>
            <a:pPr marL="342900" indent="-342900">
              <a:buFont typeface="Arial"/>
              <a:buChar char="•"/>
            </a:pPr>
            <a:endParaRPr lang="en-US" sz="2000">
              <a:ea typeface="+mn-lt"/>
              <a:cs typeface="+mn-lt"/>
            </a:endParaRPr>
          </a:p>
          <a:p>
            <a:pPr marL="800100" lvl="1" indent="-342900">
              <a:buAutoNum type="romanLcPeriod"/>
            </a:pPr>
            <a:r>
              <a:rPr lang="en-US" sz="1600" dirty="0">
                <a:ea typeface="+mn-lt"/>
                <a:cs typeface="+mn-lt"/>
              </a:rPr>
              <a:t>First Chatbot</a:t>
            </a:r>
          </a:p>
          <a:p>
            <a:pPr marL="800100" lvl="1" indent="-342900">
              <a:buAutoNum type="romanLcPeriod"/>
            </a:pPr>
            <a:r>
              <a:rPr lang="en-US" sz="1600" dirty="0">
                <a:ea typeface="+mn-lt"/>
                <a:cs typeface="+mn-lt"/>
              </a:rPr>
              <a:t>Mimic a Psychologist</a:t>
            </a:r>
            <a:endParaRPr lang="en-US" dirty="0"/>
          </a:p>
          <a:p>
            <a:pPr marL="800100" lvl="1" indent="-342900">
              <a:buAutoNum type="romanLcPeriod"/>
            </a:pPr>
            <a:r>
              <a:rPr lang="en-US" sz="1600" dirty="0">
                <a:ea typeface="+mn-lt"/>
                <a:cs typeface="+mn-lt"/>
              </a:rPr>
              <a:t>Simulation of Intelligence</a:t>
            </a:r>
          </a:p>
          <a:p>
            <a:pPr marL="800100" lvl="1" indent="-342900">
              <a:buFont typeface="Arial"/>
              <a:buChar char="•"/>
            </a:pPr>
            <a:endParaRPr lang="en-US" sz="2000">
              <a:ea typeface="+mn-lt"/>
              <a:cs typeface="+mn-lt"/>
            </a:endParaRPr>
          </a:p>
          <a:p>
            <a:endParaRPr lang="en-US" sz="2000">
              <a:latin typeface="Georgia"/>
              <a:cs typeface="Arial"/>
            </a:endParaRPr>
          </a:p>
          <a:p>
            <a:pPr marL="800100" lvl="1" indent="-342900">
              <a:buFontTx/>
              <a:buAutoNum type="romanLcPeriod"/>
            </a:pPr>
            <a:endParaRPr lang="en-US" sz="1600">
              <a:latin typeface="Georgia"/>
              <a:cs typeface="Arial"/>
            </a:endParaRPr>
          </a:p>
          <a:p>
            <a:pPr marL="914400" lvl="1" indent="-457200">
              <a:buAutoNum type="romanLcPeriod"/>
            </a:pPr>
            <a:endParaRPr lang="en-US" sz="2000">
              <a:latin typeface="Georgia"/>
              <a:cs typeface="Arial"/>
            </a:endParaRPr>
          </a:p>
          <a:p>
            <a:pPr marL="342900" indent="-342900">
              <a:buFont typeface="Arial"/>
              <a:buChar char="•"/>
            </a:pPr>
            <a:endParaRPr lang="en-US" sz="2000">
              <a:latin typeface="Georgia"/>
              <a:cs typeface="Arial"/>
            </a:endParaRPr>
          </a:p>
          <a:p>
            <a:endParaRPr lang="en-US">
              <a:latin typeface="Georgia"/>
              <a:cs typeface="Arial"/>
            </a:endParaRPr>
          </a:p>
          <a:p>
            <a:endParaRPr lang="en-US">
              <a:latin typeface="Georgia"/>
              <a:cs typeface="Arial"/>
            </a:endParaRPr>
          </a:p>
          <a:p>
            <a:endParaRPr lang="en-US">
              <a:latin typeface="Georgia"/>
              <a:cs typeface="Arial"/>
            </a:endParaRPr>
          </a:p>
          <a:p>
            <a:endParaRPr lang="en-US">
              <a:latin typeface="Georgia"/>
              <a:cs typeface="Arial"/>
            </a:endParaRPr>
          </a:p>
          <a:p>
            <a:endParaRPr lang="en-US">
              <a:latin typeface="Arial"/>
              <a:cs typeface="Arial"/>
            </a:endParaRPr>
          </a:p>
        </p:txBody>
      </p:sp>
      <p:pic>
        <p:nvPicPr>
          <p:cNvPr id="3" name="Picture 4" descr="Text&#10;&#10;Description automatically generated">
            <a:extLst>
              <a:ext uri="{FF2B5EF4-FFF2-40B4-BE49-F238E27FC236}">
                <a16:creationId xmlns:a16="http://schemas.microsoft.com/office/drawing/2014/main" id="{CB10E5D3-6ED8-D865-4EE0-74E98FC67749}"/>
              </a:ext>
            </a:extLst>
          </p:cNvPr>
          <p:cNvPicPr>
            <a:picLocks noChangeAspect="1"/>
          </p:cNvPicPr>
          <p:nvPr/>
        </p:nvPicPr>
        <p:blipFill rotWithShape="1">
          <a:blip r:embed="rId3"/>
          <a:srcRect l="930" r="1240" b="5323"/>
          <a:stretch/>
        </p:blipFill>
        <p:spPr>
          <a:xfrm>
            <a:off x="246313" y="3882193"/>
            <a:ext cx="3756408" cy="14827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5" descr="Graphical user interface, text, application&#10;&#10;Description automatically generated">
            <a:extLst>
              <a:ext uri="{FF2B5EF4-FFF2-40B4-BE49-F238E27FC236}">
                <a16:creationId xmlns:a16="http://schemas.microsoft.com/office/drawing/2014/main" id="{F74C146F-0196-5FCE-D8F1-F0FA19EB50B1}"/>
              </a:ext>
            </a:extLst>
          </p:cNvPr>
          <p:cNvPicPr>
            <a:picLocks noChangeAspect="1"/>
          </p:cNvPicPr>
          <p:nvPr/>
        </p:nvPicPr>
        <p:blipFill>
          <a:blip r:embed="rId4"/>
          <a:stretch>
            <a:fillRect/>
          </a:stretch>
        </p:blipFill>
        <p:spPr>
          <a:xfrm>
            <a:off x="8694769" y="3170351"/>
            <a:ext cx="2712492" cy="3047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69092D5-9445-5EA2-2B67-391293C951D9}"/>
              </a:ext>
            </a:extLst>
          </p:cNvPr>
          <p:cNvSpPr txBox="1"/>
          <p:nvPr/>
        </p:nvSpPr>
        <p:spPr>
          <a:xfrm>
            <a:off x="7752625" y="1252638"/>
            <a:ext cx="40946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buFont typeface="Arial,Sans-Serif"/>
              <a:buChar char="•"/>
            </a:pPr>
            <a:r>
              <a:rPr lang="en-US" sz="2000" err="1">
                <a:latin typeface="Georgia"/>
              </a:rPr>
              <a:t>Cleverbot</a:t>
            </a:r>
            <a:r>
              <a:rPr lang="en-US" sz="2000">
                <a:latin typeface="Georgia"/>
              </a:rPr>
              <a:t> (1997)</a:t>
            </a:r>
            <a:endParaRPr lang="en-US" sz="2800" err="1">
              <a:ea typeface="+mn-lt"/>
              <a:cs typeface="+mn-lt"/>
            </a:endParaRPr>
          </a:p>
          <a:p>
            <a:pPr marL="914400" lvl="1" indent="-457200">
              <a:buAutoNum type="romanLcPeriod"/>
            </a:pPr>
            <a:endParaRPr lang="en-US" sz="2000">
              <a:latin typeface="Georgia"/>
            </a:endParaRPr>
          </a:p>
          <a:p>
            <a:pPr marL="1257300" lvl="2" indent="-342900">
              <a:buAutoNum type="romanLcPeriod"/>
            </a:pPr>
            <a:r>
              <a:rPr lang="en-US" sz="1600">
                <a:latin typeface="Georgia"/>
              </a:rPr>
              <a:t>Hand-Coded</a:t>
            </a:r>
            <a:endParaRPr lang="en-US" sz="1600">
              <a:ea typeface="+mn-lt"/>
              <a:cs typeface="+mn-lt"/>
            </a:endParaRPr>
          </a:p>
          <a:p>
            <a:pPr marL="1257300" lvl="2" indent="-342900">
              <a:buAutoNum type="romanLcPeriod"/>
            </a:pPr>
            <a:r>
              <a:rPr lang="en-US" sz="1600">
                <a:latin typeface="Georgia"/>
              </a:rPr>
              <a:t>Rule-Based</a:t>
            </a:r>
            <a:endParaRPr lang="en-US" sz="1600">
              <a:ea typeface="+mn-lt"/>
              <a:cs typeface="+mn-lt"/>
            </a:endParaRPr>
          </a:p>
          <a:p>
            <a:pPr algn="l"/>
            <a:endParaRPr lang="en-US" sz="2400">
              <a:latin typeface="+mj-lt"/>
              <a:cs typeface="Arial"/>
            </a:endParaRPr>
          </a:p>
        </p:txBody>
      </p:sp>
      <p:pic>
        <p:nvPicPr>
          <p:cNvPr id="8" name="Picture 8" descr="Graphical user interface, text, application&#10;&#10;Description automatically generated">
            <a:extLst>
              <a:ext uri="{FF2B5EF4-FFF2-40B4-BE49-F238E27FC236}">
                <a16:creationId xmlns:a16="http://schemas.microsoft.com/office/drawing/2014/main" id="{F5F1AEF1-7711-807C-A2DF-C2898B8E6612}"/>
              </a:ext>
            </a:extLst>
          </p:cNvPr>
          <p:cNvPicPr>
            <a:picLocks noChangeAspect="1"/>
          </p:cNvPicPr>
          <p:nvPr/>
        </p:nvPicPr>
        <p:blipFill rotWithShape="1">
          <a:blip r:embed="rId5"/>
          <a:srcRect r="2101"/>
          <a:stretch/>
        </p:blipFill>
        <p:spPr>
          <a:xfrm>
            <a:off x="4560321" y="3364957"/>
            <a:ext cx="3325282" cy="2517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892CABE7-4DBA-78E9-E213-F1B7305CDE76}"/>
              </a:ext>
            </a:extLst>
          </p:cNvPr>
          <p:cNvSpPr txBox="1"/>
          <p:nvPr/>
        </p:nvSpPr>
        <p:spPr>
          <a:xfrm>
            <a:off x="4150139" y="1102139"/>
            <a:ext cx="389172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a:latin typeface="Georgia"/>
                <a:cs typeface="Arial"/>
              </a:rPr>
              <a:t>Parry (1974)​</a:t>
            </a:r>
          </a:p>
          <a:p>
            <a:pPr>
              <a:buChar char="•"/>
            </a:pPr>
            <a:endParaRPr lang="en-US">
              <a:latin typeface="Georgia"/>
              <a:cs typeface="Arial"/>
            </a:endParaRPr>
          </a:p>
          <a:p>
            <a:pPr marL="800100" lvl="1" indent="-342900">
              <a:buAutoNum type="romanLcPeriod"/>
            </a:pPr>
            <a:r>
              <a:rPr lang="en-US">
                <a:latin typeface="Georgia"/>
                <a:cs typeface="Arial"/>
              </a:rPr>
              <a:t>Mimic a paranoid individual​</a:t>
            </a:r>
          </a:p>
          <a:p>
            <a:pPr marL="800100" lvl="1" indent="-342900">
              <a:buAutoNum type="romanLcPeriod"/>
            </a:pPr>
            <a:r>
              <a:rPr lang="en-US">
                <a:latin typeface="Georgia"/>
                <a:cs typeface="Arial"/>
              </a:rPr>
              <a:t>Special Turing Test​</a:t>
            </a:r>
          </a:p>
          <a:p>
            <a:pPr marL="800100" lvl="1" indent="-342900">
              <a:buAutoNum type="romanLcPeriod"/>
            </a:pPr>
            <a:r>
              <a:rPr lang="en-US">
                <a:latin typeface="Georgia"/>
                <a:cs typeface="Arial"/>
              </a:rPr>
              <a:t>Colby's Belief​</a:t>
            </a:r>
          </a:p>
          <a:p>
            <a:pPr lvl="1">
              <a:buAutoNum type="arabicPeriod"/>
            </a:pPr>
            <a:endParaRPr lang="en-US">
              <a:latin typeface="Georgia"/>
              <a:cs typeface="Arial"/>
            </a:endParaRPr>
          </a:p>
        </p:txBody>
      </p:sp>
      <p:sp>
        <p:nvSpPr>
          <p:cNvPr id="9" name="TextBox 8">
            <a:extLst>
              <a:ext uri="{FF2B5EF4-FFF2-40B4-BE49-F238E27FC236}">
                <a16:creationId xmlns:a16="http://schemas.microsoft.com/office/drawing/2014/main" id="{7CFD6471-8482-3DCC-F9BB-93B4AB7F5DC5}"/>
              </a:ext>
            </a:extLst>
          </p:cNvPr>
          <p:cNvSpPr txBox="1"/>
          <p:nvPr/>
        </p:nvSpPr>
        <p:spPr>
          <a:xfrm>
            <a:off x="955119" y="5410782"/>
            <a:ext cx="202191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[3] : My conversation with Eliza</a:t>
            </a:r>
            <a:endParaRPr lang="en-US" sz="800"/>
          </a:p>
        </p:txBody>
      </p:sp>
      <p:sp>
        <p:nvSpPr>
          <p:cNvPr id="10" name="TextBox 9">
            <a:extLst>
              <a:ext uri="{FF2B5EF4-FFF2-40B4-BE49-F238E27FC236}">
                <a16:creationId xmlns:a16="http://schemas.microsoft.com/office/drawing/2014/main" id="{874F90EE-DA0C-CAA8-7C7C-A4581988085B}"/>
              </a:ext>
            </a:extLst>
          </p:cNvPr>
          <p:cNvSpPr txBox="1"/>
          <p:nvPr/>
        </p:nvSpPr>
        <p:spPr>
          <a:xfrm>
            <a:off x="5067591" y="5957559"/>
            <a:ext cx="2306940"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[4] : Eliza meets her nemesis Parry</a:t>
            </a:r>
            <a:endParaRPr lang="en-US" sz="800">
              <a:latin typeface="Arial"/>
              <a:cs typeface="Arial"/>
            </a:endParaRPr>
          </a:p>
        </p:txBody>
      </p:sp>
      <p:sp>
        <p:nvSpPr>
          <p:cNvPr id="11" name="TextBox 10">
            <a:extLst>
              <a:ext uri="{FF2B5EF4-FFF2-40B4-BE49-F238E27FC236}">
                <a16:creationId xmlns:a16="http://schemas.microsoft.com/office/drawing/2014/main" id="{31D3094D-C1D8-5A48-F8BA-886A205494CB}"/>
              </a:ext>
            </a:extLst>
          </p:cNvPr>
          <p:cNvSpPr txBox="1"/>
          <p:nvPr/>
        </p:nvSpPr>
        <p:spPr>
          <a:xfrm>
            <a:off x="8886680" y="6216770"/>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[5] : My conversation with </a:t>
            </a:r>
            <a:r>
              <a:rPr lang="en-US" sz="800" dirty="0" err="1">
                <a:latin typeface="+mj-lt"/>
              </a:rPr>
              <a:t>cleverbot</a:t>
            </a:r>
            <a:endParaRPr lang="en-US" sz="800"/>
          </a:p>
        </p:txBody>
      </p:sp>
    </p:spTree>
    <p:extLst>
      <p:ext uri="{BB962C8B-B14F-4D97-AF65-F5344CB8AC3E}">
        <p14:creationId xmlns:p14="http://schemas.microsoft.com/office/powerpoint/2010/main" val="328908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3C445-0151-53E6-E8A5-106BFC31E595}"/>
              </a:ext>
            </a:extLst>
          </p:cNvPr>
          <p:cNvSpPr>
            <a:spLocks noGrp="1"/>
          </p:cNvSpPr>
          <p:nvPr>
            <p:ph type="title"/>
          </p:nvPr>
        </p:nvSpPr>
        <p:spPr/>
        <p:txBody>
          <a:bodyPr/>
          <a:lstStyle/>
          <a:p>
            <a:r>
              <a:rPr lang="en-US">
                <a:cs typeface="Arial"/>
              </a:rPr>
              <a:t>Approaches Used for Therapize</a:t>
            </a:r>
            <a:endParaRPr lang="en-US"/>
          </a:p>
        </p:txBody>
      </p:sp>
      <p:sp>
        <p:nvSpPr>
          <p:cNvPr id="3" name="TextBox 2">
            <a:extLst>
              <a:ext uri="{FF2B5EF4-FFF2-40B4-BE49-F238E27FC236}">
                <a16:creationId xmlns:a16="http://schemas.microsoft.com/office/drawing/2014/main" id="{AD4D7663-4696-2A0C-F02E-1E069C1F5FB6}"/>
              </a:ext>
            </a:extLst>
          </p:cNvPr>
          <p:cNvSpPr txBox="1"/>
          <p:nvPr/>
        </p:nvSpPr>
        <p:spPr>
          <a:xfrm>
            <a:off x="496488" y="1168401"/>
            <a:ext cx="2016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Bag of Words:</a:t>
            </a:r>
          </a:p>
        </p:txBody>
      </p:sp>
      <p:sp>
        <p:nvSpPr>
          <p:cNvPr id="6" name="TextBox 5">
            <a:extLst>
              <a:ext uri="{FF2B5EF4-FFF2-40B4-BE49-F238E27FC236}">
                <a16:creationId xmlns:a16="http://schemas.microsoft.com/office/drawing/2014/main" id="{855021D9-3EE5-6268-3CBB-323217C2FC5A}"/>
              </a:ext>
            </a:extLst>
          </p:cNvPr>
          <p:cNvSpPr txBox="1"/>
          <p:nvPr/>
        </p:nvSpPr>
        <p:spPr>
          <a:xfrm>
            <a:off x="8863428" y="116764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j-lt"/>
              </a:rPr>
              <a:t>GPT2 Fine-Tuning:</a:t>
            </a:r>
            <a:r>
              <a:rPr lang="en-US">
                <a:latin typeface="+mj-lt"/>
                <a:cs typeface="Arial"/>
              </a:rPr>
              <a:t>​</a:t>
            </a:r>
            <a:endParaRPr lang="en-US"/>
          </a:p>
        </p:txBody>
      </p:sp>
      <p:sp>
        <p:nvSpPr>
          <p:cNvPr id="4" name="TextBox 3">
            <a:extLst>
              <a:ext uri="{FF2B5EF4-FFF2-40B4-BE49-F238E27FC236}">
                <a16:creationId xmlns:a16="http://schemas.microsoft.com/office/drawing/2014/main" id="{CD224FE0-6FDF-F166-1C22-0330111C4ADD}"/>
              </a:ext>
            </a:extLst>
          </p:cNvPr>
          <p:cNvSpPr txBox="1"/>
          <p:nvPr/>
        </p:nvSpPr>
        <p:spPr>
          <a:xfrm>
            <a:off x="8953210" y="6486890"/>
            <a:ext cx="212661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[7] : Architecture of Transformers</a:t>
            </a:r>
            <a:endParaRPr lang="en-US" sz="800">
              <a:latin typeface="Arial"/>
              <a:cs typeface="Arial"/>
            </a:endParaRPr>
          </a:p>
        </p:txBody>
      </p:sp>
      <p:pic>
        <p:nvPicPr>
          <p:cNvPr id="7" name="Picture 7" descr="Diagram&#10;&#10;Description automatically generated">
            <a:extLst>
              <a:ext uri="{FF2B5EF4-FFF2-40B4-BE49-F238E27FC236}">
                <a16:creationId xmlns:a16="http://schemas.microsoft.com/office/drawing/2014/main" id="{AE633176-2F01-EC43-F7F7-4E2FF281B604}"/>
              </a:ext>
            </a:extLst>
          </p:cNvPr>
          <p:cNvPicPr>
            <a:picLocks noChangeAspect="1"/>
          </p:cNvPicPr>
          <p:nvPr/>
        </p:nvPicPr>
        <p:blipFill>
          <a:blip r:embed="rId3"/>
          <a:stretch>
            <a:fillRect/>
          </a:stretch>
        </p:blipFill>
        <p:spPr>
          <a:xfrm>
            <a:off x="8429699" y="1922507"/>
            <a:ext cx="3173642" cy="45718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a:extLst>
              <a:ext uri="{FF2B5EF4-FFF2-40B4-BE49-F238E27FC236}">
                <a16:creationId xmlns:a16="http://schemas.microsoft.com/office/drawing/2014/main" id="{9341664C-FB03-1384-2588-1728D68A3528}"/>
              </a:ext>
            </a:extLst>
          </p:cNvPr>
          <p:cNvPicPr>
            <a:picLocks noChangeAspect="1"/>
          </p:cNvPicPr>
          <p:nvPr/>
        </p:nvPicPr>
        <p:blipFill>
          <a:blip r:embed="rId4"/>
          <a:stretch>
            <a:fillRect/>
          </a:stretch>
        </p:blipFill>
        <p:spPr>
          <a:xfrm>
            <a:off x="431607" y="2611296"/>
            <a:ext cx="5436375" cy="31943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238934D-040C-5099-3809-055A487D3810}"/>
              </a:ext>
            </a:extLst>
          </p:cNvPr>
          <p:cNvSpPr txBox="1"/>
          <p:nvPr/>
        </p:nvSpPr>
        <p:spPr>
          <a:xfrm>
            <a:off x="1333209" y="5864493"/>
            <a:ext cx="4302098"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[6] : Architecture of ANN with </a:t>
            </a:r>
            <a:r>
              <a:rPr lang="en-US" sz="800" dirty="0" err="1">
                <a:latin typeface="+mj-lt"/>
              </a:rPr>
              <a:t>Softmax</a:t>
            </a:r>
            <a:r>
              <a:rPr lang="en-US" sz="800" dirty="0">
                <a:latin typeface="+mj-lt"/>
              </a:rPr>
              <a:t> Output layer</a:t>
            </a:r>
            <a:endParaRPr lang="en-US" sz="800"/>
          </a:p>
        </p:txBody>
      </p:sp>
    </p:spTree>
    <p:extLst>
      <p:ext uri="{BB962C8B-B14F-4D97-AF65-F5344CB8AC3E}">
        <p14:creationId xmlns:p14="http://schemas.microsoft.com/office/powerpoint/2010/main" val="43157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051F-A0E7-76A6-FFD0-49791A980AA1}"/>
              </a:ext>
            </a:extLst>
          </p:cNvPr>
          <p:cNvSpPr>
            <a:spLocks noGrp="1"/>
          </p:cNvSpPr>
          <p:nvPr>
            <p:ph type="title"/>
          </p:nvPr>
        </p:nvSpPr>
        <p:spPr/>
        <p:txBody>
          <a:bodyPr/>
          <a:lstStyle/>
          <a:p>
            <a:r>
              <a:rPr lang="en-US" dirty="0">
                <a:cs typeface="Arial"/>
              </a:rPr>
              <a:t>Workflow: Bag of Words Approach</a:t>
            </a:r>
            <a:endParaRPr lang="en-US" dirty="0"/>
          </a:p>
        </p:txBody>
      </p:sp>
      <p:pic>
        <p:nvPicPr>
          <p:cNvPr id="3" name="Picture 3" descr="Diagram&#10;&#10;Description automatically generated">
            <a:extLst>
              <a:ext uri="{FF2B5EF4-FFF2-40B4-BE49-F238E27FC236}">
                <a16:creationId xmlns:a16="http://schemas.microsoft.com/office/drawing/2014/main" id="{3E4DAD42-95A5-E5C4-464B-D64CD87CD7F8}"/>
              </a:ext>
            </a:extLst>
          </p:cNvPr>
          <p:cNvPicPr>
            <a:picLocks noChangeAspect="1"/>
          </p:cNvPicPr>
          <p:nvPr/>
        </p:nvPicPr>
        <p:blipFill>
          <a:blip r:embed="rId3"/>
          <a:stretch>
            <a:fillRect/>
          </a:stretch>
        </p:blipFill>
        <p:spPr>
          <a:xfrm>
            <a:off x="4482142" y="1052771"/>
            <a:ext cx="6064270" cy="295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picture containing text, aquatic bird, plant&#10;&#10;Description automatically generated">
            <a:extLst>
              <a:ext uri="{FF2B5EF4-FFF2-40B4-BE49-F238E27FC236}">
                <a16:creationId xmlns:a16="http://schemas.microsoft.com/office/drawing/2014/main" id="{559BE8B1-EF6E-A74B-7C6C-A090EEF9190E}"/>
              </a:ext>
            </a:extLst>
          </p:cNvPr>
          <p:cNvPicPr>
            <a:picLocks noChangeAspect="1"/>
          </p:cNvPicPr>
          <p:nvPr/>
        </p:nvPicPr>
        <p:blipFill>
          <a:blip r:embed="rId4"/>
          <a:stretch>
            <a:fillRect/>
          </a:stretch>
        </p:blipFill>
        <p:spPr>
          <a:xfrm>
            <a:off x="4375782" y="4607070"/>
            <a:ext cx="6562051" cy="19459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43FC9FE-057B-40A9-FD80-9BD8A098EC52}"/>
              </a:ext>
            </a:extLst>
          </p:cNvPr>
          <p:cNvSpPr txBox="1"/>
          <p:nvPr/>
        </p:nvSpPr>
        <p:spPr>
          <a:xfrm>
            <a:off x="292002" y="1054004"/>
            <a:ext cx="3685519"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202124"/>
                </a:solidFill>
                <a:latin typeface="+mj-lt"/>
                <a:cs typeface="Arial"/>
              </a:rPr>
              <a:t>We have combined the preprocessing with feature extraction in the NLP preprocessing block as follows:</a:t>
            </a:r>
            <a:endParaRPr lang="en-US" sz="1600">
              <a:solidFill>
                <a:srgbClr val="000000"/>
              </a:solidFill>
              <a:latin typeface="Georgia"/>
              <a:cs typeface="Arial"/>
            </a:endParaRPr>
          </a:p>
          <a:p>
            <a:endParaRPr lang="en-US" sz="2400" dirty="0"/>
          </a:p>
          <a:p>
            <a:pPr marL="457200" indent="-457200">
              <a:buAutoNum type="arabicPeriod"/>
            </a:pPr>
            <a:endParaRPr lang="en-US" sz="1600" b="1" u="sng" dirty="0">
              <a:solidFill>
                <a:srgbClr val="202124"/>
              </a:solidFill>
              <a:latin typeface="+mj-lt"/>
              <a:cs typeface="Arial"/>
            </a:endParaRPr>
          </a:p>
          <a:p>
            <a:pPr marL="457200" indent="-457200">
              <a:buAutoNum type="arabicPeriod"/>
            </a:pPr>
            <a:endParaRPr lang="en-US" sz="1600" b="1" u="sng" dirty="0">
              <a:solidFill>
                <a:srgbClr val="202124"/>
              </a:solidFill>
              <a:latin typeface="+mj-lt"/>
              <a:cs typeface="Arial"/>
            </a:endParaRPr>
          </a:p>
          <a:p>
            <a:r>
              <a:rPr lang="en-US" sz="1600" b="1" u="sng" dirty="0">
                <a:solidFill>
                  <a:srgbClr val="202124"/>
                </a:solidFill>
                <a:latin typeface="+mj-lt"/>
                <a:cs typeface="Arial"/>
              </a:rPr>
              <a:t>Bag of words as features:</a:t>
            </a:r>
            <a:r>
              <a:rPr lang="en-US" sz="1600" dirty="0">
                <a:solidFill>
                  <a:srgbClr val="202124"/>
                </a:solidFill>
                <a:latin typeface="+mj-lt"/>
                <a:cs typeface="Arial"/>
              </a:rPr>
              <a:t> </a:t>
            </a:r>
            <a:endParaRPr lang="en-US" sz="1600" dirty="0">
              <a:solidFill>
                <a:srgbClr val="000000"/>
              </a:solidFill>
              <a:latin typeface="Georgia"/>
              <a:cs typeface="Arial"/>
            </a:endParaRPr>
          </a:p>
          <a:p>
            <a:endParaRPr lang="en-US" sz="1600" dirty="0">
              <a:solidFill>
                <a:srgbClr val="202124"/>
              </a:solidFill>
              <a:latin typeface="+mj-lt"/>
              <a:cs typeface="Arial"/>
            </a:endParaRPr>
          </a:p>
          <a:p>
            <a:pPr marL="285750" indent="-285750">
              <a:buFont typeface="Arial"/>
              <a:buChar char="•"/>
            </a:pPr>
            <a:r>
              <a:rPr lang="en-US" sz="1600" dirty="0">
                <a:solidFill>
                  <a:srgbClr val="202124"/>
                </a:solidFill>
                <a:latin typeface="+mj-lt"/>
                <a:cs typeface="Arial"/>
              </a:rPr>
              <a:t>generated from the preprocessing block to be later stored as </a:t>
            </a:r>
            <a:r>
              <a:rPr lang="en-US" sz="1600" b="1" i="1" dirty="0">
                <a:solidFill>
                  <a:srgbClr val="202124"/>
                </a:solidFill>
                <a:latin typeface="+mj-lt"/>
                <a:cs typeface="Arial"/>
              </a:rPr>
              <a:t>features </a:t>
            </a:r>
            <a:r>
              <a:rPr lang="en-US" sz="1600" dirty="0">
                <a:solidFill>
                  <a:srgbClr val="202124"/>
                </a:solidFill>
                <a:latin typeface="+mj-lt"/>
                <a:cs typeface="Arial"/>
              </a:rPr>
              <a:t>for the training phase, to predict indexes for tags denoting emotions or topics.</a:t>
            </a:r>
            <a:endParaRPr lang="en-US" sz="1600" dirty="0">
              <a:solidFill>
                <a:srgbClr val="000000"/>
              </a:solidFill>
              <a:latin typeface="Georgia"/>
              <a:cs typeface="Arial"/>
            </a:endParaRPr>
          </a:p>
          <a:p>
            <a:endParaRPr lang="en-US" sz="2400" dirty="0"/>
          </a:p>
          <a:p>
            <a:br>
              <a:rPr lang="en-US" sz="2400" b="1" dirty="0"/>
            </a:br>
            <a:r>
              <a:rPr lang="en-US" sz="1600" b="1" u="sng" dirty="0">
                <a:solidFill>
                  <a:srgbClr val="202124"/>
                </a:solidFill>
                <a:latin typeface="+mj-lt"/>
                <a:cs typeface="Arial"/>
              </a:rPr>
              <a:t>Indexes for tags as labels</a:t>
            </a:r>
            <a:r>
              <a:rPr lang="en-US" sz="1600" b="1" dirty="0">
                <a:solidFill>
                  <a:srgbClr val="202124"/>
                </a:solidFill>
                <a:latin typeface="+mj-lt"/>
                <a:cs typeface="Arial"/>
              </a:rPr>
              <a:t>: </a:t>
            </a:r>
            <a:endParaRPr lang="en-US" sz="2400" b="1">
              <a:solidFill>
                <a:srgbClr val="000000"/>
              </a:solidFill>
              <a:latin typeface="Georgia"/>
              <a:cs typeface="Arial"/>
            </a:endParaRPr>
          </a:p>
          <a:p>
            <a:endParaRPr lang="en-US" sz="1600" b="1" dirty="0">
              <a:solidFill>
                <a:srgbClr val="202124"/>
              </a:solidFill>
              <a:latin typeface="+mj-lt"/>
              <a:cs typeface="Arial"/>
            </a:endParaRPr>
          </a:p>
          <a:p>
            <a:pPr marL="285750" indent="-285750">
              <a:buFont typeface="Arial"/>
              <a:buChar char="•"/>
            </a:pPr>
            <a:r>
              <a:rPr lang="en-US" sz="1600" dirty="0">
                <a:solidFill>
                  <a:srgbClr val="202124"/>
                </a:solidFill>
                <a:latin typeface="+mj-lt"/>
                <a:cs typeface="Arial"/>
              </a:rPr>
              <a:t>we proceed to put indexes of the tags present in the intents file to store as </a:t>
            </a:r>
            <a:r>
              <a:rPr lang="en-US" sz="1600" b="1" i="1" dirty="0">
                <a:solidFill>
                  <a:srgbClr val="202124"/>
                </a:solidFill>
                <a:latin typeface="+mj-lt"/>
                <a:cs typeface="Arial"/>
              </a:rPr>
              <a:t>labels </a:t>
            </a:r>
            <a:r>
              <a:rPr lang="en-US" sz="1600" dirty="0">
                <a:solidFill>
                  <a:srgbClr val="202124"/>
                </a:solidFill>
                <a:latin typeface="+mj-lt"/>
                <a:cs typeface="Arial"/>
              </a:rPr>
              <a:t>for the model.</a:t>
            </a:r>
            <a:endParaRPr lang="en-US" sz="1600"/>
          </a:p>
        </p:txBody>
      </p:sp>
      <p:sp>
        <p:nvSpPr>
          <p:cNvPr id="10" name="TextBox 9">
            <a:extLst>
              <a:ext uri="{FF2B5EF4-FFF2-40B4-BE49-F238E27FC236}">
                <a16:creationId xmlns:a16="http://schemas.microsoft.com/office/drawing/2014/main" id="{C19825C7-9FC6-A1AF-8D93-FC9AA106B7E3}"/>
              </a:ext>
            </a:extLst>
          </p:cNvPr>
          <p:cNvSpPr txBox="1"/>
          <p:nvPr/>
        </p:nvSpPr>
        <p:spPr>
          <a:xfrm>
            <a:off x="6097163" y="4072919"/>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[8]: Workflow for Bag of Words Approach</a:t>
            </a:r>
            <a:endParaRPr lang="en-US" sz="800" dirty="0"/>
          </a:p>
        </p:txBody>
      </p:sp>
      <p:sp>
        <p:nvSpPr>
          <p:cNvPr id="11" name="TextBox 10">
            <a:extLst>
              <a:ext uri="{FF2B5EF4-FFF2-40B4-BE49-F238E27FC236}">
                <a16:creationId xmlns:a16="http://schemas.microsoft.com/office/drawing/2014/main" id="{A8EE84A2-FAA4-7EF4-9CAF-8B87A3916AB9}"/>
              </a:ext>
            </a:extLst>
          </p:cNvPr>
          <p:cNvSpPr txBox="1"/>
          <p:nvPr/>
        </p:nvSpPr>
        <p:spPr>
          <a:xfrm>
            <a:off x="6137880" y="6643941"/>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[9]: User Input to Response Generation</a:t>
            </a:r>
            <a:endParaRPr lang="en-US" sz="800" dirty="0"/>
          </a:p>
        </p:txBody>
      </p:sp>
    </p:spTree>
    <p:extLst>
      <p:ext uri="{BB962C8B-B14F-4D97-AF65-F5344CB8AC3E}">
        <p14:creationId xmlns:p14="http://schemas.microsoft.com/office/powerpoint/2010/main" val="235066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1051F-A0E7-76A6-FFD0-49791A980AA1}"/>
              </a:ext>
            </a:extLst>
          </p:cNvPr>
          <p:cNvSpPr>
            <a:spLocks noGrp="1"/>
          </p:cNvSpPr>
          <p:nvPr>
            <p:ph type="title"/>
          </p:nvPr>
        </p:nvSpPr>
        <p:spPr/>
        <p:txBody>
          <a:bodyPr/>
          <a:lstStyle/>
          <a:p>
            <a:r>
              <a:rPr lang="en-US">
                <a:cs typeface="Arial"/>
              </a:rPr>
              <a:t>Workflow-2</a:t>
            </a:r>
            <a:endParaRPr lang="en-US"/>
          </a:p>
        </p:txBody>
      </p:sp>
      <p:sp>
        <p:nvSpPr>
          <p:cNvPr id="4" name="TextBox 3">
            <a:extLst>
              <a:ext uri="{FF2B5EF4-FFF2-40B4-BE49-F238E27FC236}">
                <a16:creationId xmlns:a16="http://schemas.microsoft.com/office/drawing/2014/main" id="{0852004A-399E-2880-2885-4F3F3C955BC4}"/>
              </a:ext>
            </a:extLst>
          </p:cNvPr>
          <p:cNvSpPr txBox="1"/>
          <p:nvPr/>
        </p:nvSpPr>
        <p:spPr>
          <a:xfrm>
            <a:off x="295965" y="1157355"/>
            <a:ext cx="34308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mj-lt"/>
              </a:rPr>
              <a:t>GPT2 Fine-Tuning</a:t>
            </a:r>
            <a:endParaRPr lang="en-US"/>
          </a:p>
        </p:txBody>
      </p:sp>
      <p:pic>
        <p:nvPicPr>
          <p:cNvPr id="5" name="Picture 5" descr="Diagram&#10;&#10;Description automatically generated">
            <a:extLst>
              <a:ext uri="{FF2B5EF4-FFF2-40B4-BE49-F238E27FC236}">
                <a16:creationId xmlns:a16="http://schemas.microsoft.com/office/drawing/2014/main" id="{58A6211C-578A-B86B-7A0F-53AA3C0F1E54}"/>
              </a:ext>
            </a:extLst>
          </p:cNvPr>
          <p:cNvPicPr>
            <a:picLocks noChangeAspect="1"/>
          </p:cNvPicPr>
          <p:nvPr/>
        </p:nvPicPr>
        <p:blipFill>
          <a:blip r:embed="rId4"/>
          <a:stretch>
            <a:fillRect/>
          </a:stretch>
        </p:blipFill>
        <p:spPr>
          <a:xfrm>
            <a:off x="2364059" y="1897378"/>
            <a:ext cx="6491248" cy="42093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E6BB26AA-6E1D-B060-5501-E0E2D42BF70A}"/>
              </a:ext>
            </a:extLst>
          </p:cNvPr>
          <p:cNvSpPr txBox="1"/>
          <p:nvPr/>
        </p:nvSpPr>
        <p:spPr>
          <a:xfrm>
            <a:off x="4095680" y="6154051"/>
            <a:ext cx="295383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 [10] : Workflow for the GPT2 Fine-Tuned Model</a:t>
            </a:r>
            <a:endParaRPr lang="en-US" sz="800" dirty="0">
              <a:latin typeface="Arial"/>
              <a:cs typeface="Arial"/>
            </a:endParaRPr>
          </a:p>
        </p:txBody>
      </p:sp>
    </p:spTree>
    <p:extLst>
      <p:ext uri="{BB962C8B-B14F-4D97-AF65-F5344CB8AC3E}">
        <p14:creationId xmlns:p14="http://schemas.microsoft.com/office/powerpoint/2010/main" val="281297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3944-D040-635D-8239-BF715C88B077}"/>
              </a:ext>
            </a:extLst>
          </p:cNvPr>
          <p:cNvSpPr>
            <a:spLocks noGrp="1"/>
          </p:cNvSpPr>
          <p:nvPr>
            <p:ph type="title"/>
          </p:nvPr>
        </p:nvSpPr>
        <p:spPr>
          <a:xfrm>
            <a:off x="2150518" y="97195"/>
            <a:ext cx="10185400" cy="698501"/>
          </a:xfrm>
        </p:spPr>
        <p:txBody>
          <a:bodyPr>
            <a:normAutofit/>
          </a:bodyPr>
          <a:lstStyle/>
          <a:p>
            <a:r>
              <a:rPr lang="en-US">
                <a:cs typeface="Arial"/>
              </a:rPr>
              <a:t>Experiments</a:t>
            </a:r>
            <a:endParaRPr lang="en-US"/>
          </a:p>
        </p:txBody>
      </p:sp>
      <p:sp>
        <p:nvSpPr>
          <p:cNvPr id="3" name="TextBox 2">
            <a:extLst>
              <a:ext uri="{FF2B5EF4-FFF2-40B4-BE49-F238E27FC236}">
                <a16:creationId xmlns:a16="http://schemas.microsoft.com/office/drawing/2014/main" id="{D1F6620C-F94A-7586-69E8-FD9BC1D29E56}"/>
              </a:ext>
            </a:extLst>
          </p:cNvPr>
          <p:cNvSpPr txBox="1"/>
          <p:nvPr/>
        </p:nvSpPr>
        <p:spPr>
          <a:xfrm>
            <a:off x="155733" y="1307684"/>
            <a:ext cx="6799654"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endParaRPr lang="en-US">
              <a:ea typeface="+mn-lt"/>
              <a:cs typeface="+mn-lt"/>
            </a:endParaRPr>
          </a:p>
          <a:p>
            <a:pPr marL="285750" indent="-285750">
              <a:buFont typeface="Arial"/>
              <a:buChar char="•"/>
            </a:pPr>
            <a:r>
              <a:rPr lang="en-US" sz="2400" dirty="0">
                <a:ea typeface="+mn-lt"/>
                <a:cs typeface="+mn-lt"/>
              </a:rPr>
              <a:t>Parameter Tuning</a:t>
            </a:r>
          </a:p>
          <a:p>
            <a:pPr marL="285750" indent="-285750">
              <a:buFont typeface="Arial"/>
              <a:buChar char="•"/>
            </a:pPr>
            <a:endParaRPr lang="en-US" sz="2400"/>
          </a:p>
          <a:p>
            <a:pPr marL="742950" lvl="1" indent="-285750">
              <a:buFont typeface="Arial"/>
              <a:buChar char="•"/>
            </a:pPr>
            <a:r>
              <a:rPr lang="en-US" sz="2000" dirty="0"/>
              <a:t>Bag of Words:  epochs, </a:t>
            </a:r>
            <a:r>
              <a:rPr lang="en-US" sz="2000" dirty="0" err="1"/>
              <a:t>lR</a:t>
            </a:r>
            <a:r>
              <a:rPr lang="en-US" sz="2000" dirty="0"/>
              <a:t>, probability score.</a:t>
            </a:r>
          </a:p>
          <a:p>
            <a:pPr marL="742950" lvl="1" indent="-285750">
              <a:buFont typeface="Arial"/>
              <a:buChar char="•"/>
            </a:pPr>
            <a:r>
              <a:rPr lang="en-US" sz="2000" dirty="0"/>
              <a:t>GPT2 Fine-Tuning:  epochs, temperature.</a:t>
            </a:r>
          </a:p>
          <a:p>
            <a:pPr marL="742950" lvl="1" indent="-285750">
              <a:buFont typeface="Arial"/>
              <a:buChar char="•"/>
            </a:pPr>
            <a:endParaRPr lang="en-US">
              <a:ea typeface="+mn-lt"/>
              <a:cs typeface="+mn-lt"/>
            </a:endParaRPr>
          </a:p>
          <a:p>
            <a:pPr marL="742950" lvl="1" indent="-285750">
              <a:buFont typeface="Arial"/>
              <a:buChar char="•"/>
            </a:pPr>
            <a:endParaRPr lang="en-US">
              <a:ea typeface="+mn-lt"/>
              <a:cs typeface="+mn-lt"/>
            </a:endParaRPr>
          </a:p>
          <a:p>
            <a:pPr lvl="1"/>
            <a:endParaRPr lang="en-US">
              <a:ea typeface="+mn-lt"/>
              <a:cs typeface="+mn-lt"/>
            </a:endParaRPr>
          </a:p>
          <a:p>
            <a:endParaRPr lang="en-US" sz="2400">
              <a:latin typeface="Arial"/>
              <a:ea typeface="+mn-lt"/>
              <a:cs typeface="Arial"/>
            </a:endParaRPr>
          </a:p>
          <a:p>
            <a:pPr marL="342900" indent="-342900">
              <a:buFont typeface="Arial"/>
              <a:buChar char="•"/>
            </a:pPr>
            <a:r>
              <a:rPr lang="en-US" sz="2400" dirty="0">
                <a:latin typeface="Arial"/>
                <a:cs typeface="Arial"/>
              </a:rPr>
              <a:t>Special Cases </a:t>
            </a:r>
          </a:p>
          <a:p>
            <a:pPr marL="342900" indent="-342900">
              <a:buFont typeface="Arial"/>
              <a:buChar char="•"/>
            </a:pPr>
            <a:endParaRPr lang="en-US" sz="2400" dirty="0">
              <a:latin typeface="Arial"/>
              <a:cs typeface="Arial"/>
            </a:endParaRPr>
          </a:p>
          <a:p>
            <a:pPr marL="742950" lvl="1" indent="-285750">
              <a:buFont typeface="Arial,Sans-Serif"/>
              <a:buChar char="•"/>
            </a:pPr>
            <a:r>
              <a:rPr lang="en-US" sz="2000" dirty="0">
                <a:latin typeface="Georgia"/>
                <a:cs typeface="Arial"/>
              </a:rPr>
              <a:t>Checking misspells.           </a:t>
            </a:r>
            <a:endParaRPr lang="en-US" sz="2000" dirty="0">
              <a:ea typeface="+mn-lt"/>
              <a:cs typeface="+mn-lt"/>
            </a:endParaRPr>
          </a:p>
          <a:p>
            <a:pPr marL="742950" lvl="1" indent="-285750">
              <a:buFont typeface="Arial,Sans-Serif"/>
              <a:buChar char="•"/>
            </a:pPr>
            <a:r>
              <a:rPr lang="en-US" sz="2000" dirty="0">
                <a:latin typeface="Georgia"/>
                <a:cs typeface="Arial"/>
              </a:rPr>
              <a:t>Checking to combine multiple emotions or responses for multiple tags.</a:t>
            </a:r>
            <a:endParaRPr lang="en-US" sz="2000" dirty="0">
              <a:ea typeface="+mn-lt"/>
              <a:cs typeface="+mn-lt"/>
            </a:endParaRPr>
          </a:p>
          <a:p>
            <a:endParaRPr lang="en-US" sz="2400">
              <a:ea typeface="+mn-lt"/>
              <a:cs typeface="+mn-lt"/>
            </a:endParaRPr>
          </a:p>
          <a:p>
            <a:endParaRPr lang="en-US" sz="2400">
              <a:ea typeface="+mn-lt"/>
              <a:cs typeface="+mn-lt"/>
            </a:endParaRPr>
          </a:p>
          <a:p>
            <a:endParaRPr lang="en-US" sz="2400">
              <a:latin typeface="Arial"/>
              <a:cs typeface="Arial"/>
            </a:endParaRPr>
          </a:p>
          <a:p>
            <a:endParaRPr lang="en-US" sz="2400">
              <a:latin typeface="Arial"/>
              <a:cs typeface="Arial"/>
            </a:endParaRPr>
          </a:p>
        </p:txBody>
      </p:sp>
      <p:pic>
        <p:nvPicPr>
          <p:cNvPr id="4" name="Picture 4" descr="Text&#10;&#10;Description automatically generated">
            <a:extLst>
              <a:ext uri="{FF2B5EF4-FFF2-40B4-BE49-F238E27FC236}">
                <a16:creationId xmlns:a16="http://schemas.microsoft.com/office/drawing/2014/main" id="{440A8C5E-31F2-1469-C81F-29FCB6DBD24C}"/>
              </a:ext>
            </a:extLst>
          </p:cNvPr>
          <p:cNvPicPr>
            <a:picLocks noChangeAspect="1"/>
          </p:cNvPicPr>
          <p:nvPr/>
        </p:nvPicPr>
        <p:blipFill>
          <a:blip r:embed="rId3"/>
          <a:stretch>
            <a:fillRect/>
          </a:stretch>
        </p:blipFill>
        <p:spPr>
          <a:xfrm>
            <a:off x="7540395" y="3964762"/>
            <a:ext cx="3178847" cy="2121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2EC08FAA-7317-867A-141A-BD2DE00E65F8}"/>
              </a:ext>
            </a:extLst>
          </p:cNvPr>
          <p:cNvSpPr txBox="1"/>
          <p:nvPr/>
        </p:nvSpPr>
        <p:spPr>
          <a:xfrm>
            <a:off x="8215379" y="6147516"/>
            <a:ext cx="1826321"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Figure[12] : Temperature parameter</a:t>
            </a:r>
            <a:endParaRPr lang="en-US" sz="800" dirty="0"/>
          </a:p>
        </p:txBody>
      </p:sp>
      <p:pic>
        <p:nvPicPr>
          <p:cNvPr id="7" name="Picture 7">
            <a:extLst>
              <a:ext uri="{FF2B5EF4-FFF2-40B4-BE49-F238E27FC236}">
                <a16:creationId xmlns:a16="http://schemas.microsoft.com/office/drawing/2014/main" id="{200302D5-71A5-3FEC-8B0A-720217D86E40}"/>
              </a:ext>
            </a:extLst>
          </p:cNvPr>
          <p:cNvPicPr>
            <a:picLocks noChangeAspect="1"/>
          </p:cNvPicPr>
          <p:nvPr/>
        </p:nvPicPr>
        <p:blipFill rotWithShape="1">
          <a:blip r:embed="rId4"/>
          <a:srcRect r="-1129" b="-7143"/>
          <a:stretch/>
        </p:blipFill>
        <p:spPr>
          <a:xfrm>
            <a:off x="7540397" y="1946120"/>
            <a:ext cx="3179629" cy="553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0B5C4EFC-4B64-8D51-5402-096FEEF19717}"/>
              </a:ext>
            </a:extLst>
          </p:cNvPr>
          <p:cNvSpPr txBox="1"/>
          <p:nvPr/>
        </p:nvSpPr>
        <p:spPr>
          <a:xfrm>
            <a:off x="8369999" y="2554598"/>
            <a:ext cx="1516564"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Figure[11] : Probability score</a:t>
            </a:r>
            <a:endParaRPr lang="en-US" sz="800" dirty="0"/>
          </a:p>
        </p:txBody>
      </p:sp>
    </p:spTree>
    <p:extLst>
      <p:ext uri="{BB962C8B-B14F-4D97-AF65-F5344CB8AC3E}">
        <p14:creationId xmlns:p14="http://schemas.microsoft.com/office/powerpoint/2010/main" val="237047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FA7E-F167-C033-AC70-93D1111D452C}"/>
              </a:ext>
            </a:extLst>
          </p:cNvPr>
          <p:cNvSpPr>
            <a:spLocks noGrp="1"/>
          </p:cNvSpPr>
          <p:nvPr>
            <p:ph type="title"/>
          </p:nvPr>
        </p:nvSpPr>
        <p:spPr/>
        <p:txBody>
          <a:bodyPr/>
          <a:lstStyle/>
          <a:p>
            <a:r>
              <a:rPr lang="en-US" dirty="0">
                <a:cs typeface="Arial"/>
              </a:rPr>
              <a:t>Results: Bag of Words</a:t>
            </a:r>
            <a:endParaRPr lang="en-US" dirty="0"/>
          </a:p>
        </p:txBody>
      </p:sp>
      <p:pic>
        <p:nvPicPr>
          <p:cNvPr id="4" name="Picture 4">
            <a:extLst>
              <a:ext uri="{FF2B5EF4-FFF2-40B4-BE49-F238E27FC236}">
                <a16:creationId xmlns:a16="http://schemas.microsoft.com/office/drawing/2014/main" id="{4E36496D-627C-F953-4C98-D72CC0CEF519}"/>
              </a:ext>
            </a:extLst>
          </p:cNvPr>
          <p:cNvPicPr>
            <a:picLocks noChangeAspect="1"/>
          </p:cNvPicPr>
          <p:nvPr/>
        </p:nvPicPr>
        <p:blipFill rotWithShape="1">
          <a:blip r:embed="rId3"/>
          <a:srcRect r="49353" b="-738"/>
          <a:stretch/>
        </p:blipFill>
        <p:spPr>
          <a:xfrm>
            <a:off x="3102150" y="2246169"/>
            <a:ext cx="3677622" cy="16065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7" descr="Table&#10;&#10;Description automatically generated">
            <a:extLst>
              <a:ext uri="{FF2B5EF4-FFF2-40B4-BE49-F238E27FC236}">
                <a16:creationId xmlns:a16="http://schemas.microsoft.com/office/drawing/2014/main" id="{8058FDB6-156B-4D97-E215-3F47E2A38062}"/>
              </a:ext>
            </a:extLst>
          </p:cNvPr>
          <p:cNvPicPr>
            <a:picLocks noChangeAspect="1"/>
          </p:cNvPicPr>
          <p:nvPr/>
        </p:nvPicPr>
        <p:blipFill>
          <a:blip r:embed="rId4"/>
          <a:stretch>
            <a:fillRect/>
          </a:stretch>
        </p:blipFill>
        <p:spPr>
          <a:xfrm>
            <a:off x="7319464" y="1882021"/>
            <a:ext cx="4746780" cy="2486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10" descr="Text&#10;&#10;Description automatically generated">
            <a:extLst>
              <a:ext uri="{FF2B5EF4-FFF2-40B4-BE49-F238E27FC236}">
                <a16:creationId xmlns:a16="http://schemas.microsoft.com/office/drawing/2014/main" id="{EBBAAF84-16F6-CBA3-810B-880B1A38F789}"/>
              </a:ext>
            </a:extLst>
          </p:cNvPr>
          <p:cNvPicPr>
            <a:picLocks noChangeAspect="1"/>
          </p:cNvPicPr>
          <p:nvPr/>
        </p:nvPicPr>
        <p:blipFill>
          <a:blip r:embed="rId5"/>
          <a:stretch>
            <a:fillRect/>
          </a:stretch>
        </p:blipFill>
        <p:spPr>
          <a:xfrm>
            <a:off x="1811321" y="4733019"/>
            <a:ext cx="8727296" cy="1456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7317BD5-1CDC-ED01-96D0-3890F1BF36EB}"/>
              </a:ext>
            </a:extLst>
          </p:cNvPr>
          <p:cNvSpPr txBox="1"/>
          <p:nvPr/>
        </p:nvSpPr>
        <p:spPr>
          <a:xfrm>
            <a:off x="3048105" y="1301929"/>
            <a:ext cx="45442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Responses generated from special cases:</a:t>
            </a:r>
          </a:p>
        </p:txBody>
      </p:sp>
      <p:sp>
        <p:nvSpPr>
          <p:cNvPr id="9" name="TextBox 8">
            <a:extLst>
              <a:ext uri="{FF2B5EF4-FFF2-40B4-BE49-F238E27FC236}">
                <a16:creationId xmlns:a16="http://schemas.microsoft.com/office/drawing/2014/main" id="{194FDB8A-7773-A35E-5141-5790E279D440}"/>
              </a:ext>
            </a:extLst>
          </p:cNvPr>
          <p:cNvSpPr txBox="1"/>
          <p:nvPr/>
        </p:nvSpPr>
        <p:spPr>
          <a:xfrm>
            <a:off x="8120264" y="1320716"/>
            <a:ext cx="39048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mj-lt"/>
              </a:rPr>
              <a:t>Low prob score conversation</a:t>
            </a:r>
            <a:endParaRPr lang="en-US" sz="1400">
              <a:latin typeface="Arial"/>
              <a:cs typeface="Arial"/>
            </a:endParaRPr>
          </a:p>
        </p:txBody>
      </p:sp>
      <p:graphicFrame>
        <p:nvGraphicFramePr>
          <p:cNvPr id="14" name="Table 14">
            <a:extLst>
              <a:ext uri="{FF2B5EF4-FFF2-40B4-BE49-F238E27FC236}">
                <a16:creationId xmlns:a16="http://schemas.microsoft.com/office/drawing/2014/main" id="{44F1AB23-B11A-D878-E3D9-EA0E103D16AC}"/>
              </a:ext>
            </a:extLst>
          </p:cNvPr>
          <p:cNvGraphicFramePr>
            <a:graphicFrameLocks noGrp="1"/>
          </p:cNvGraphicFramePr>
          <p:nvPr>
            <p:extLst>
              <p:ext uri="{D42A27DB-BD31-4B8C-83A1-F6EECF244321}">
                <p14:modId xmlns:p14="http://schemas.microsoft.com/office/powerpoint/2010/main" val="1378377823"/>
              </p:ext>
            </p:extLst>
          </p:nvPr>
        </p:nvGraphicFramePr>
        <p:xfrm>
          <a:off x="317768" y="1890011"/>
          <a:ext cx="1997998" cy="2105731"/>
        </p:xfrm>
        <a:graphic>
          <a:graphicData uri="http://schemas.openxmlformats.org/drawingml/2006/table">
            <a:tbl>
              <a:tblPr firstRow="1" bandRow="1">
                <a:tableStyleId>{5C22544A-7EE6-4342-B048-85BDC9FD1C3A}</a:tableStyleId>
              </a:tblPr>
              <a:tblGrid>
                <a:gridCol w="666000">
                  <a:extLst>
                    <a:ext uri="{9D8B030D-6E8A-4147-A177-3AD203B41FA5}">
                      <a16:colId xmlns:a16="http://schemas.microsoft.com/office/drawing/2014/main" val="1717049643"/>
                    </a:ext>
                  </a:extLst>
                </a:gridCol>
                <a:gridCol w="639847">
                  <a:extLst>
                    <a:ext uri="{9D8B030D-6E8A-4147-A177-3AD203B41FA5}">
                      <a16:colId xmlns:a16="http://schemas.microsoft.com/office/drawing/2014/main" val="1987807459"/>
                    </a:ext>
                  </a:extLst>
                </a:gridCol>
                <a:gridCol w="692151">
                  <a:extLst>
                    <a:ext uri="{9D8B030D-6E8A-4147-A177-3AD203B41FA5}">
                      <a16:colId xmlns:a16="http://schemas.microsoft.com/office/drawing/2014/main" val="2781193899"/>
                    </a:ext>
                  </a:extLst>
                </a:gridCol>
              </a:tblGrid>
              <a:tr h="240279">
                <a:tc>
                  <a:txBody>
                    <a:bodyPr/>
                    <a:lstStyle/>
                    <a:p>
                      <a:r>
                        <a:rPr lang="en-US" sz="1050" err="1"/>
                        <a:t>lr</a:t>
                      </a:r>
                      <a:endParaRPr lang="en-US" sz="1050"/>
                    </a:p>
                  </a:txBody>
                  <a:tcPr/>
                </a:tc>
                <a:tc>
                  <a:txBody>
                    <a:bodyPr/>
                    <a:lstStyle/>
                    <a:p>
                      <a:r>
                        <a:rPr lang="en-US" sz="1050"/>
                        <a:t>epochs</a:t>
                      </a:r>
                    </a:p>
                  </a:txBody>
                  <a:tcPr/>
                </a:tc>
                <a:tc>
                  <a:txBody>
                    <a:bodyPr/>
                    <a:lstStyle/>
                    <a:p>
                      <a:r>
                        <a:rPr lang="en-US" sz="1050"/>
                        <a:t>loss</a:t>
                      </a:r>
                    </a:p>
                  </a:txBody>
                  <a:tcPr/>
                </a:tc>
                <a:extLst>
                  <a:ext uri="{0D108BD9-81ED-4DB2-BD59-A6C34878D82A}">
                    <a16:rowId xmlns:a16="http://schemas.microsoft.com/office/drawing/2014/main" val="3354806711"/>
                  </a:ext>
                </a:extLst>
              </a:tr>
              <a:tr h="240279">
                <a:tc>
                  <a:txBody>
                    <a:bodyPr/>
                    <a:lstStyle/>
                    <a:p>
                      <a:r>
                        <a:rPr lang="en-US" sz="1050"/>
                        <a:t>0.001</a:t>
                      </a:r>
                    </a:p>
                  </a:txBody>
                  <a:tcPr/>
                </a:tc>
                <a:tc>
                  <a:txBody>
                    <a:bodyPr/>
                    <a:lstStyle/>
                    <a:p>
                      <a:r>
                        <a:rPr lang="en-US" sz="1050"/>
                        <a:t>150</a:t>
                      </a:r>
                    </a:p>
                  </a:txBody>
                  <a:tcPr/>
                </a:tc>
                <a:tc>
                  <a:txBody>
                    <a:bodyPr/>
                    <a:lstStyle/>
                    <a:p>
                      <a:r>
                        <a:rPr lang="en-US" sz="1050"/>
                        <a:t>0.119</a:t>
                      </a:r>
                    </a:p>
                  </a:txBody>
                  <a:tcPr/>
                </a:tc>
                <a:extLst>
                  <a:ext uri="{0D108BD9-81ED-4DB2-BD59-A6C34878D82A}">
                    <a16:rowId xmlns:a16="http://schemas.microsoft.com/office/drawing/2014/main" val="3704785343"/>
                  </a:ext>
                </a:extLst>
              </a:tr>
              <a:tr h="240279">
                <a:tc>
                  <a:txBody>
                    <a:bodyPr/>
                    <a:lstStyle/>
                    <a:p>
                      <a:r>
                        <a:rPr lang="en-US" sz="1050"/>
                        <a:t>0.001</a:t>
                      </a:r>
                    </a:p>
                  </a:txBody>
                  <a:tcPr/>
                </a:tc>
                <a:tc>
                  <a:txBody>
                    <a:bodyPr/>
                    <a:lstStyle/>
                    <a:p>
                      <a:r>
                        <a:rPr lang="en-US" sz="1050"/>
                        <a:t>250</a:t>
                      </a:r>
                    </a:p>
                  </a:txBody>
                  <a:tcPr/>
                </a:tc>
                <a:tc>
                  <a:txBody>
                    <a:bodyPr/>
                    <a:lstStyle/>
                    <a:p>
                      <a:r>
                        <a:rPr lang="en-US" sz="1050"/>
                        <a:t>0.022</a:t>
                      </a:r>
                    </a:p>
                  </a:txBody>
                  <a:tcPr/>
                </a:tc>
                <a:extLst>
                  <a:ext uri="{0D108BD9-81ED-4DB2-BD59-A6C34878D82A}">
                    <a16:rowId xmlns:a16="http://schemas.microsoft.com/office/drawing/2014/main" val="3598995112"/>
                  </a:ext>
                </a:extLst>
              </a:tr>
              <a:tr h="436951">
                <a:tc>
                  <a:txBody>
                    <a:bodyPr/>
                    <a:lstStyle/>
                    <a:p>
                      <a:r>
                        <a:rPr lang="en-US" sz="1050"/>
                        <a:t>0.001</a:t>
                      </a:r>
                    </a:p>
                  </a:txBody>
                  <a:tcPr/>
                </a:tc>
                <a:tc>
                  <a:txBody>
                    <a:bodyPr/>
                    <a:lstStyle/>
                    <a:p>
                      <a:r>
                        <a:rPr lang="en-US" sz="1050"/>
                        <a:t>500</a:t>
                      </a:r>
                    </a:p>
                  </a:txBody>
                  <a:tcPr/>
                </a:tc>
                <a:tc>
                  <a:txBody>
                    <a:bodyPr/>
                    <a:lstStyle/>
                    <a:p>
                      <a:r>
                        <a:rPr lang="en-US" sz="1050"/>
                        <a:t>0.001</a:t>
                      </a:r>
                    </a:p>
                  </a:txBody>
                  <a:tcPr/>
                </a:tc>
                <a:extLst>
                  <a:ext uri="{0D108BD9-81ED-4DB2-BD59-A6C34878D82A}">
                    <a16:rowId xmlns:a16="http://schemas.microsoft.com/office/drawing/2014/main" val="2875528643"/>
                  </a:ext>
                </a:extLst>
              </a:tr>
              <a:tr h="240279">
                <a:tc>
                  <a:txBody>
                    <a:bodyPr/>
                    <a:lstStyle/>
                    <a:p>
                      <a:r>
                        <a:rPr lang="en-US" sz="1050"/>
                        <a:t>0.01</a:t>
                      </a:r>
                    </a:p>
                  </a:txBody>
                  <a:tcPr/>
                </a:tc>
                <a:tc>
                  <a:txBody>
                    <a:bodyPr/>
                    <a:lstStyle/>
                    <a:p>
                      <a:r>
                        <a:rPr lang="en-US" sz="1050"/>
                        <a:t>150</a:t>
                      </a:r>
                    </a:p>
                  </a:txBody>
                  <a:tcPr/>
                </a:tc>
                <a:tc>
                  <a:txBody>
                    <a:bodyPr/>
                    <a:lstStyle/>
                    <a:p>
                      <a:r>
                        <a:rPr lang="en-US" sz="1050"/>
                        <a:t>0.0003</a:t>
                      </a:r>
                    </a:p>
                  </a:txBody>
                  <a:tcPr/>
                </a:tc>
                <a:extLst>
                  <a:ext uri="{0D108BD9-81ED-4DB2-BD59-A6C34878D82A}">
                    <a16:rowId xmlns:a16="http://schemas.microsoft.com/office/drawing/2014/main" val="601882130"/>
                  </a:ext>
                </a:extLst>
              </a:tr>
              <a:tr h="240279">
                <a:tc>
                  <a:txBody>
                    <a:bodyPr/>
                    <a:lstStyle/>
                    <a:p>
                      <a:r>
                        <a:rPr lang="en-US" sz="1050"/>
                        <a:t>0.01</a:t>
                      </a:r>
                    </a:p>
                  </a:txBody>
                  <a:tcPr/>
                </a:tc>
                <a:tc>
                  <a:txBody>
                    <a:bodyPr/>
                    <a:lstStyle/>
                    <a:p>
                      <a:r>
                        <a:rPr lang="en-US" sz="1050"/>
                        <a:t>250</a:t>
                      </a:r>
                    </a:p>
                  </a:txBody>
                  <a:tcPr/>
                </a:tc>
                <a:tc>
                  <a:txBody>
                    <a:bodyPr/>
                    <a:lstStyle/>
                    <a:p>
                      <a:r>
                        <a:rPr lang="en-US" sz="1050"/>
                        <a:t>0.0001</a:t>
                      </a:r>
                    </a:p>
                  </a:txBody>
                  <a:tcPr/>
                </a:tc>
                <a:extLst>
                  <a:ext uri="{0D108BD9-81ED-4DB2-BD59-A6C34878D82A}">
                    <a16:rowId xmlns:a16="http://schemas.microsoft.com/office/drawing/2014/main" val="1705631074"/>
                  </a:ext>
                </a:extLst>
              </a:tr>
              <a:tr h="240279">
                <a:tc>
                  <a:txBody>
                    <a:bodyPr/>
                    <a:lstStyle/>
                    <a:p>
                      <a:pPr lvl="0">
                        <a:buNone/>
                      </a:pPr>
                      <a:r>
                        <a:rPr lang="en-US" sz="1050"/>
                        <a:t>0.01</a:t>
                      </a:r>
                    </a:p>
                  </a:txBody>
                  <a:tcPr/>
                </a:tc>
                <a:tc>
                  <a:txBody>
                    <a:bodyPr/>
                    <a:lstStyle/>
                    <a:p>
                      <a:pPr lvl="0">
                        <a:buNone/>
                      </a:pPr>
                      <a:r>
                        <a:rPr lang="en-US" sz="1050"/>
                        <a:t>500</a:t>
                      </a:r>
                    </a:p>
                  </a:txBody>
                  <a:tcPr/>
                </a:tc>
                <a:tc>
                  <a:txBody>
                    <a:bodyPr/>
                    <a:lstStyle/>
                    <a:p>
                      <a:pPr lvl="0">
                        <a:buNone/>
                      </a:pPr>
                      <a:r>
                        <a:rPr lang="en-US" sz="1050"/>
                        <a:t>0.0001</a:t>
                      </a:r>
                    </a:p>
                  </a:txBody>
                  <a:tcPr/>
                </a:tc>
                <a:extLst>
                  <a:ext uri="{0D108BD9-81ED-4DB2-BD59-A6C34878D82A}">
                    <a16:rowId xmlns:a16="http://schemas.microsoft.com/office/drawing/2014/main" val="172973477"/>
                  </a:ext>
                </a:extLst>
              </a:tr>
            </a:tbl>
          </a:graphicData>
        </a:graphic>
      </p:graphicFrame>
      <p:sp>
        <p:nvSpPr>
          <p:cNvPr id="15" name="TextBox 14">
            <a:extLst>
              <a:ext uri="{FF2B5EF4-FFF2-40B4-BE49-F238E27FC236}">
                <a16:creationId xmlns:a16="http://schemas.microsoft.com/office/drawing/2014/main" id="{7C36EA7A-C1A4-6BD2-18B6-05AA58B4C18E}"/>
              </a:ext>
            </a:extLst>
          </p:cNvPr>
          <p:cNvSpPr txBox="1"/>
          <p:nvPr/>
        </p:nvSpPr>
        <p:spPr>
          <a:xfrm>
            <a:off x="361550" y="1288738"/>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Arial"/>
                <a:cs typeface="Arial"/>
              </a:rPr>
              <a:t>Lr and Epoch:</a:t>
            </a:r>
          </a:p>
        </p:txBody>
      </p:sp>
      <p:sp>
        <p:nvSpPr>
          <p:cNvPr id="3" name="TextBox 2">
            <a:extLst>
              <a:ext uri="{FF2B5EF4-FFF2-40B4-BE49-F238E27FC236}">
                <a16:creationId xmlns:a16="http://schemas.microsoft.com/office/drawing/2014/main" id="{F5A649DC-D05F-DF9F-A1E6-3B56A3B77904}"/>
              </a:ext>
            </a:extLst>
          </p:cNvPr>
          <p:cNvSpPr txBox="1"/>
          <p:nvPr/>
        </p:nvSpPr>
        <p:spPr>
          <a:xfrm>
            <a:off x="4507570" y="6186448"/>
            <a:ext cx="3474223"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Figure[15] : Combining responses from two tags</a:t>
            </a:r>
            <a:endParaRPr lang="en-US" sz="800" dirty="0">
              <a:latin typeface="Arial"/>
              <a:cs typeface="Arial"/>
            </a:endParaRPr>
          </a:p>
        </p:txBody>
      </p:sp>
      <p:sp>
        <p:nvSpPr>
          <p:cNvPr id="6" name="TextBox 5">
            <a:extLst>
              <a:ext uri="{FF2B5EF4-FFF2-40B4-BE49-F238E27FC236}">
                <a16:creationId xmlns:a16="http://schemas.microsoft.com/office/drawing/2014/main" id="{FC02587C-E12A-A432-D1A4-6FBF2949068F}"/>
              </a:ext>
            </a:extLst>
          </p:cNvPr>
          <p:cNvSpPr txBox="1"/>
          <p:nvPr/>
        </p:nvSpPr>
        <p:spPr>
          <a:xfrm>
            <a:off x="3738817" y="3913320"/>
            <a:ext cx="274319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mj-lt"/>
              </a:rPr>
              <a:t>Figure[13] : Responses generated for misspelt inputs</a:t>
            </a:r>
            <a:endParaRPr lang="en-US" sz="800" dirty="0">
              <a:latin typeface="Arial"/>
              <a:cs typeface="Arial"/>
            </a:endParaRPr>
          </a:p>
        </p:txBody>
      </p:sp>
      <p:sp>
        <p:nvSpPr>
          <p:cNvPr id="8" name="TextBox 7">
            <a:extLst>
              <a:ext uri="{FF2B5EF4-FFF2-40B4-BE49-F238E27FC236}">
                <a16:creationId xmlns:a16="http://schemas.microsoft.com/office/drawing/2014/main" id="{2634B0DB-3ACB-78FF-B4B4-2456F4F804EC}"/>
              </a:ext>
            </a:extLst>
          </p:cNvPr>
          <p:cNvSpPr txBox="1"/>
          <p:nvPr/>
        </p:nvSpPr>
        <p:spPr>
          <a:xfrm>
            <a:off x="8121408" y="4384679"/>
            <a:ext cx="4874919"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latin typeface="Arial"/>
                <a:cs typeface="Arial"/>
              </a:rPr>
              <a:t>Figure[14] : Responses generated setting probability score as low</a:t>
            </a:r>
          </a:p>
        </p:txBody>
      </p:sp>
    </p:spTree>
    <p:extLst>
      <p:ext uri="{BB962C8B-B14F-4D97-AF65-F5344CB8AC3E}">
        <p14:creationId xmlns:p14="http://schemas.microsoft.com/office/powerpoint/2010/main" val="54278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Computer Science open day presentation" id="{A53CDC76-2E59-4762-8227-3219ED22239E}" vid="{D917DE56-DA7C-4E0E-B2AA-5DC56BA3F7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Designing Intelligent Agents (COMP4105) : Presentation  Therapize   Divyansh Oze</vt:lpstr>
      <vt:lpstr>Outline</vt:lpstr>
      <vt:lpstr>Therapize</vt:lpstr>
      <vt:lpstr>Related Work </vt:lpstr>
      <vt:lpstr>Approaches Used for Therapize</vt:lpstr>
      <vt:lpstr>Workflow: Bag of Words Approach</vt:lpstr>
      <vt:lpstr>Workflow-2</vt:lpstr>
      <vt:lpstr>Experiments</vt:lpstr>
      <vt:lpstr>Results: Bag of Words</vt:lpstr>
      <vt:lpstr>Results: GPT2 Fine-Tuning</vt:lpstr>
      <vt:lpstr>Conversation Snippets</vt:lpstr>
      <vt:lpstr>Learnings and Conclusions</vt:lpstr>
      <vt:lpstr>Future Prospects</vt:lpstr>
      <vt:lpstr>References </vt:lpstr>
    </vt:vector>
  </TitlesOfParts>
  <Company>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dc:title>
  <dc:creator>Andrew P French</dc:creator>
  <cp:revision>932</cp:revision>
  <dcterms:created xsi:type="dcterms:W3CDTF">2017-06-27T08:13:02Z</dcterms:created>
  <dcterms:modified xsi:type="dcterms:W3CDTF">2022-06-13T16:18:05Z</dcterms:modified>
</cp:coreProperties>
</file>