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>
              <a:defRPr sz="98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950022" y="890804"/>
            <a:ext cx="22479001" cy="7327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>
              <a:defRPr sz="98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12636120" y="949325"/>
            <a:ext cx="10541001" cy="11798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1139709" y="1446940"/>
            <a:ext cx="2249492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44539" y="350773"/>
            <a:ext cx="2249492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Image"/>
          <p:cNvSpPr/>
          <p:nvPr>
            <p:ph type="pic" sz="half" idx="13"/>
          </p:nvPr>
        </p:nvSpPr>
        <p:spPr>
          <a:xfrm>
            <a:off x="12636500" y="3736398"/>
            <a:ext cx="10795000" cy="892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952500" y="36658"/>
            <a:ext cx="22479000" cy="15162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531279" y="3803650"/>
            <a:ext cx="10909301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quarter" idx="13"/>
          </p:nvPr>
        </p:nvSpPr>
        <p:spPr>
          <a:xfrm>
            <a:off x="12562697" y="6787810"/>
            <a:ext cx="10725801" cy="5905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12568666" y="889000"/>
            <a:ext cx="10731501" cy="495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half" idx="15"/>
          </p:nvPr>
        </p:nvSpPr>
        <p:spPr>
          <a:xfrm>
            <a:off x="873135" y="889000"/>
            <a:ext cx="10795001" cy="1181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s://librosa.org/doc/latest/index.html#id1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cientific Programming in Python (PHYS4038 UNUK)"/>
          <p:cNvSpPr txBox="1"/>
          <p:nvPr>
            <p:ph type="body" idx="13"/>
          </p:nvPr>
        </p:nvSpPr>
        <p:spPr>
          <a:xfrm>
            <a:off x="958850" y="4914899"/>
            <a:ext cx="13500100" cy="17018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defRPr i="0"/>
            </a:pPr>
            <a:r>
              <a:t>Scientific Programming in Python (PHYS4038 UNUK)</a:t>
            </a:r>
          </a:p>
          <a:p>
            <a:pPr algn="ctr">
              <a:lnSpc>
                <a:spcPct val="100000"/>
              </a:lnSpc>
              <a:defRPr i="0"/>
            </a:pPr>
          </a:p>
        </p:txBody>
      </p:sp>
      <p:sp>
        <p:nvSpPr>
          <p:cNvPr id="138" name="Instrument Detection"/>
          <p:cNvSpPr txBox="1"/>
          <p:nvPr>
            <p:ph type="ctrTitle"/>
          </p:nvPr>
        </p:nvSpPr>
        <p:spPr>
          <a:xfrm>
            <a:off x="952500" y="5829300"/>
            <a:ext cx="13500100" cy="3378200"/>
          </a:xfrm>
          <a:prstGeom prst="rect">
            <a:avLst/>
          </a:prstGeom>
        </p:spPr>
        <p:txBody>
          <a:bodyPr/>
          <a:lstStyle>
            <a:lvl1pPr>
              <a:defRPr sz="12500"/>
            </a:lvl1pPr>
          </a:lstStyle>
          <a:p>
            <a:pPr/>
            <a:r>
              <a:t>Instrument Detection </a:t>
            </a:r>
          </a:p>
        </p:txBody>
      </p:sp>
      <p:sp>
        <p:nvSpPr>
          <p:cNvPr id="139" name="Divyansh Oz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5000"/>
            </a:lvl1pPr>
          </a:lstStyle>
          <a:p>
            <a:pPr/>
            <a:r>
              <a:t>Divyansh Oze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Untitled Diagram.drawio-4.png" descr="Untitled Diagram.drawio-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849564" y="3611235"/>
            <a:ext cx="14140412" cy="7821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2" name="Objectives"/>
          <p:cNvSpPr txBox="1"/>
          <p:nvPr>
            <p:ph type="title"/>
          </p:nvPr>
        </p:nvSpPr>
        <p:spPr>
          <a:xfrm>
            <a:off x="952500" y="189902"/>
            <a:ext cx="22479000" cy="166370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Objectives</a:t>
            </a:r>
          </a:p>
        </p:txBody>
      </p:sp>
      <p:sp>
        <p:nvSpPr>
          <p:cNvPr id="143" name="Detect instruments playing in the background of an audio clip…"/>
          <p:cNvSpPr txBox="1"/>
          <p:nvPr>
            <p:ph type="body" sz="half" idx="1"/>
          </p:nvPr>
        </p:nvSpPr>
        <p:spPr>
          <a:xfrm>
            <a:off x="352205" y="3453641"/>
            <a:ext cx="9030835" cy="9357615"/>
          </a:xfrm>
          <a:prstGeom prst="rect">
            <a:avLst/>
          </a:prstGeom>
        </p:spPr>
        <p:txBody>
          <a:bodyPr anchor="t"/>
          <a:lstStyle/>
          <a:p>
            <a:pPr marL="604762" indent="-604762">
              <a:spcBef>
                <a:spcPts val="3400"/>
              </a:spcBef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Detect instruments playing in the background of an audio clip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pick a Music Dataset. </a:t>
            </a: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study the Anatomy of a .wav file</a:t>
            </a: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build up </a:t>
            </a:r>
            <a:r>
              <a:rPr b="1"/>
              <a:t>our own </a:t>
            </a:r>
            <a:r>
              <a:t>efficient features for the prediction task.</a:t>
            </a:r>
          </a:p>
          <a:p>
            <a:pPr algn="just">
              <a:spcBef>
                <a:spcPts val="14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82600" indent="-482600" algn="just">
              <a:spcBef>
                <a:spcPts val="1400"/>
              </a:spcBef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800"/>
              <a:t>Find out what classifiers to use to detect/predict the instruments</a:t>
            </a:r>
            <a:r>
              <a:t>.</a:t>
            </a:r>
          </a:p>
        </p:txBody>
      </p:sp>
      <p:sp>
        <p:nvSpPr>
          <p:cNvPr id="144" name="Fig. [1] Figure explaining the objectives with what we have used"/>
          <p:cNvSpPr txBox="1"/>
          <p:nvPr/>
        </p:nvSpPr>
        <p:spPr>
          <a:xfrm>
            <a:off x="13221708" y="11477530"/>
            <a:ext cx="739597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Fig. [1] Figure explaining the objectives with what we have used </a:t>
            </a:r>
          </a:p>
        </p:txBody>
      </p:sp>
      <p:sp>
        <p:nvSpPr>
          <p:cNvPr id="145" name="1…"/>
          <p:cNvSpPr txBox="1"/>
          <p:nvPr/>
        </p:nvSpPr>
        <p:spPr>
          <a:xfrm>
            <a:off x="0" y="12987548"/>
            <a:ext cx="24384000" cy="8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100"/>
              </a:lnSpc>
              <a:defRPr sz="1440">
                <a:solidFill>
                  <a:srgbClr val="2980B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3" invalidUrl="" action="" tgtFrame="" tooltip="" history="1" highlightClick="0" endSnd="0"/>
              </a:rPr>
              <a:t>1</a:t>
            </a:r>
            <a:endParaRPr>
              <a:solidFill>
                <a:srgbClr val="808080"/>
              </a:solidFill>
            </a:endParaRPr>
          </a:p>
          <a:p>
            <a:pPr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808080"/>
                </a:solidFill>
              </a:rPr>
              <a:t>[1]. </a:t>
            </a:r>
            <a:r>
              <a:t>McFee, Brian, Colin Raffel, Dawen Liang, Daniel PW Ellis, Matt McVicar, Eric Battenberg, and Oriol Nieto. “</a:t>
            </a:r>
            <a:r>
              <a:rPr b="1"/>
              <a:t>librosa</a:t>
            </a:r>
            <a:r>
              <a:t>: Audio and music signal analysis in python.” In Proceedings of the 14th python in science conference, pp. 18-25. 2015.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shot 2021-11-29 at 7.44.06 PM.png" descr="Screenshot 2021-11-29 at 7.44.0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730" t="2525" r="13561" b="2659"/>
          <a:stretch>
            <a:fillRect/>
          </a:stretch>
        </p:blipFill>
        <p:spPr>
          <a:xfrm>
            <a:off x="12881354" y="2448941"/>
            <a:ext cx="10486282" cy="98747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48" name="Features from the NSynth"/>
          <p:cNvSpPr txBox="1"/>
          <p:nvPr>
            <p:ph type="title"/>
          </p:nvPr>
        </p:nvSpPr>
        <p:spPr>
          <a:xfrm>
            <a:off x="952500" y="130263"/>
            <a:ext cx="22479000" cy="1516255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Features from the NSynth </a:t>
            </a:r>
          </a:p>
        </p:txBody>
      </p:sp>
      <p:sp>
        <p:nvSpPr>
          <p:cNvPr id="149" name="NSynth Dataset:…"/>
          <p:cNvSpPr txBox="1"/>
          <p:nvPr>
            <p:ph type="body" sz="half" idx="1"/>
          </p:nvPr>
        </p:nvSpPr>
        <p:spPr>
          <a:xfrm>
            <a:off x="1115253" y="2917283"/>
            <a:ext cx="10596494" cy="9389360"/>
          </a:xfrm>
          <a:prstGeom prst="rect">
            <a:avLst/>
          </a:prstGeom>
        </p:spPr>
        <p:txBody>
          <a:bodyPr/>
          <a:lstStyle/>
          <a:p>
            <a:pPr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NSynth Dataset:</a:t>
            </a:r>
          </a:p>
          <a:p>
            <a:pPr>
              <a:defRPr b="1" sz="4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Huge audio dataset containing musical notes. Each with unique pitch, timbre and envelope.</a:t>
            </a: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features are in a JSON file format.</a:t>
            </a: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includes the four second, .wav audio files.</a:t>
            </a:r>
          </a:p>
        </p:txBody>
      </p:sp>
      <p:sp>
        <p:nvSpPr>
          <p:cNvPr id="150" name="[2] . https://magenta.tensorflow.org/datasets/nsynth"/>
          <p:cNvSpPr txBox="1"/>
          <p:nvPr/>
        </p:nvSpPr>
        <p:spPr>
          <a:xfrm>
            <a:off x="-1270290" y="13319237"/>
            <a:ext cx="24384002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[2] . https://magenta.tensorflow.org/datasets/nsynth</a:t>
            </a:r>
          </a:p>
        </p:txBody>
      </p:sp>
      <p:sp>
        <p:nvSpPr>
          <p:cNvPr id="151" name="Fig. [2] View of format in JSON files"/>
          <p:cNvSpPr txBox="1"/>
          <p:nvPr/>
        </p:nvSpPr>
        <p:spPr>
          <a:xfrm>
            <a:off x="13114697" y="12366504"/>
            <a:ext cx="104990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Fig. [2] View of format in JSON files</a:t>
            </a:r>
          </a:p>
        </p:txBody>
      </p:sp>
      <p:pic>
        <p:nvPicPr>
          <p:cNvPr id="15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3704520" y="3892211"/>
            <a:ext cx="2975208" cy="76201"/>
          </a:xfrm>
          <a:prstGeom prst="rect">
            <a:avLst/>
          </a:prstGeom>
        </p:spPr>
      </p:pic>
      <p:sp>
        <p:nvSpPr>
          <p:cNvPr id="154" name="Target Label"/>
          <p:cNvSpPr txBox="1"/>
          <p:nvPr/>
        </p:nvSpPr>
        <p:spPr>
          <a:xfrm>
            <a:off x="19052275" y="3693616"/>
            <a:ext cx="3397735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500" u="sng"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Target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enerated Features Using AudioClips"/>
          <p:cNvSpPr txBox="1"/>
          <p:nvPr>
            <p:ph type="title"/>
          </p:nvPr>
        </p:nvSpPr>
        <p:spPr>
          <a:xfrm>
            <a:off x="952500" y="363650"/>
            <a:ext cx="22479000" cy="1070414"/>
          </a:xfrm>
          <a:prstGeom prst="rect">
            <a:avLst/>
          </a:prstGeom>
        </p:spPr>
        <p:txBody>
          <a:bodyPr/>
          <a:lstStyle>
            <a:lvl1pPr defTabSz="429259">
              <a:spcBef>
                <a:spcPts val="1100"/>
              </a:spcBef>
              <a:defRPr sz="6240"/>
            </a:lvl1pPr>
          </a:lstStyle>
          <a:p>
            <a:pPr/>
            <a:r>
              <a:t>Generated Features Using AudioClips</a:t>
            </a:r>
          </a:p>
        </p:txBody>
      </p:sp>
      <p:sp>
        <p:nvSpPr>
          <p:cNvPr id="157" name="Figure. [4]   Visual Representation of a Mel Spectrogram"/>
          <p:cNvSpPr txBox="1"/>
          <p:nvPr/>
        </p:nvSpPr>
        <p:spPr>
          <a:xfrm>
            <a:off x="7483175" y="7540819"/>
            <a:ext cx="698978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Figure. [4]   Visual Representation of a </a:t>
            </a:r>
            <a:r>
              <a:rPr b="1"/>
              <a:t>Mel Spectrogram  </a:t>
            </a:r>
          </a:p>
        </p:txBody>
      </p:sp>
      <p:sp>
        <p:nvSpPr>
          <p:cNvPr id="158" name="Figure. [7]   Visual Representation of Spectral Contrast"/>
          <p:cNvSpPr txBox="1"/>
          <p:nvPr/>
        </p:nvSpPr>
        <p:spPr>
          <a:xfrm>
            <a:off x="16599755" y="13171489"/>
            <a:ext cx="65611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Figure. [7]   Visual Representation of </a:t>
            </a:r>
            <a:r>
              <a:rPr b="1"/>
              <a:t>Spectral Contrast</a:t>
            </a:r>
          </a:p>
        </p:txBody>
      </p:sp>
      <p:sp>
        <p:nvSpPr>
          <p:cNvPr id="159" name="Figure. [6]    Visual Representation of CENS"/>
          <p:cNvSpPr txBox="1"/>
          <p:nvPr/>
        </p:nvSpPr>
        <p:spPr>
          <a:xfrm>
            <a:off x="7697496" y="13171489"/>
            <a:ext cx="656114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Figure. [6]    Visual Representation of </a:t>
            </a:r>
            <a:r>
              <a:rPr b="1"/>
              <a:t>CENS</a:t>
            </a:r>
          </a:p>
        </p:txBody>
      </p:sp>
      <p:sp>
        <p:nvSpPr>
          <p:cNvPr id="160" name="Figure. [5]    Visual Representation of a MFCC"/>
          <p:cNvSpPr txBox="1"/>
          <p:nvPr/>
        </p:nvSpPr>
        <p:spPr>
          <a:xfrm>
            <a:off x="17091721" y="7583087"/>
            <a:ext cx="824494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Figure. [5]    Visual Representation of a </a:t>
            </a:r>
            <a:r>
              <a:rPr b="1"/>
              <a:t>MFCC</a:t>
            </a:r>
            <a:r>
              <a:t> </a:t>
            </a:r>
          </a:p>
        </p:txBody>
      </p:sp>
      <p:pic>
        <p:nvPicPr>
          <p:cNvPr id="161" name="Screenshot 2021-11-30 at 2.44.55 AM.png" descr="Screenshot 2021-11-30 at 2.44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934" y="2095209"/>
            <a:ext cx="7586221" cy="53176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62" name="Screenshot 2021-11-30 at 2.45.02 AM.png" descr="Screenshot 2021-11-30 at 2.45.0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4498" y="1900442"/>
            <a:ext cx="7531658" cy="57265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63" name="Screenshot 2021-11-30 at 2.45.09 AM.png" descr="Screenshot 2021-11-30 at 2.45.0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3092" y="8055385"/>
            <a:ext cx="7049950" cy="50149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64" name="Screenshot 2021-11-30 at 2.45.15 AM.png" descr="Screenshot 2021-11-30 at 2.45.1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14380" y="8109603"/>
            <a:ext cx="7532063" cy="49566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5" name="Example performed on a VocalAcoustic .wav file…"/>
          <p:cNvSpPr txBox="1"/>
          <p:nvPr/>
        </p:nvSpPr>
        <p:spPr>
          <a:xfrm>
            <a:off x="-128421" y="2581292"/>
            <a:ext cx="5976407" cy="1041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Example performed on a </a:t>
            </a:r>
            <a:r>
              <a:rPr b="1"/>
              <a:t>VocalAcoustic</a:t>
            </a:r>
            <a:r>
              <a:t> .wav file</a:t>
            </a: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Mel spectrogram</a:t>
            </a:r>
            <a:r>
              <a:t>: “loudness” of a signal</a:t>
            </a: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MFCC</a:t>
            </a:r>
            <a:r>
              <a:t>: helps in overall recognition</a:t>
            </a: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CENS</a:t>
            </a:r>
            <a:r>
              <a:t>: chord recognition or harmonic similarity </a:t>
            </a: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1281683" indent="-672083" algn="l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Contrast</a:t>
            </a:r>
            <a:r>
              <a:t>: spectral peaks, valleys and difference between freq. sub-band</a:t>
            </a:r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low Diagram"/>
          <p:cNvSpPr txBox="1"/>
          <p:nvPr>
            <p:ph type="title"/>
          </p:nvPr>
        </p:nvSpPr>
        <p:spPr>
          <a:xfrm>
            <a:off x="156860" y="130263"/>
            <a:ext cx="22479001" cy="1516255"/>
          </a:xfrm>
          <a:prstGeom prst="rect">
            <a:avLst/>
          </a:prstGeom>
        </p:spPr>
        <p:txBody>
          <a:bodyPr/>
          <a:lstStyle>
            <a:lvl1pPr>
              <a:defRPr sz="8800"/>
            </a:lvl1pPr>
          </a:lstStyle>
          <a:p>
            <a:pPr/>
            <a:r>
              <a:t>Flow Diagram</a:t>
            </a:r>
          </a:p>
        </p:txBody>
      </p:sp>
      <p:sp>
        <p:nvSpPr>
          <p:cNvPr id="168" name="Feature Extraction:…"/>
          <p:cNvSpPr txBox="1"/>
          <p:nvPr>
            <p:ph type="body" sz="half" idx="1"/>
          </p:nvPr>
        </p:nvSpPr>
        <p:spPr>
          <a:xfrm>
            <a:off x="542565" y="3591119"/>
            <a:ext cx="12110748" cy="9940661"/>
          </a:xfrm>
          <a:prstGeom prst="rect">
            <a:avLst/>
          </a:prstGeom>
        </p:spPr>
        <p:txBody>
          <a:bodyPr anchor="t"/>
          <a:lstStyle/>
          <a:p>
            <a:pPr>
              <a:defRPr sz="4000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Feature Extraction: </a:t>
            </a:r>
          </a:p>
          <a:p>
            <a:pPr>
              <a:defRPr sz="4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function returns all of the extracted features from the audio .wav files</a:t>
            </a:r>
          </a:p>
          <a:p>
            <a:pPr lvl="1" marL="1016000" indent="-508000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Visualization can be done through the same function while outputting the features</a:t>
            </a:r>
          </a:p>
          <a:p>
            <a:pPr lvl="1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Instrument Code:</a:t>
            </a:r>
          </a:p>
          <a:p>
            <a: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Function that takes in a file and returns label i.e. instrument based on naming convention</a:t>
            </a:r>
          </a:p>
        </p:txBody>
      </p:sp>
      <p:sp>
        <p:nvSpPr>
          <p:cNvPr id="169" name="Fig.[8]  Flow Diagram for the Project"/>
          <p:cNvSpPr txBox="1"/>
          <p:nvPr/>
        </p:nvSpPr>
        <p:spPr>
          <a:xfrm>
            <a:off x="14905248" y="13221671"/>
            <a:ext cx="8215916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Fig.[8]  Flow Diagram for the Project</a:t>
            </a:r>
          </a:p>
        </p:txBody>
      </p:sp>
      <p:pic>
        <p:nvPicPr>
          <p:cNvPr id="170" name="FlowDiagram.jpg" descr="FlowDiagram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470476" y="1539145"/>
            <a:ext cx="8711083" cy="116184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sults"/>
          <p:cNvSpPr txBox="1"/>
          <p:nvPr>
            <p:ph type="title"/>
          </p:nvPr>
        </p:nvSpPr>
        <p:spPr>
          <a:xfrm>
            <a:off x="952500" y="139354"/>
            <a:ext cx="22479000" cy="1516256"/>
          </a:xfrm>
          <a:prstGeom prst="rect">
            <a:avLst/>
          </a:prstGeom>
        </p:spPr>
        <p:txBody>
          <a:bodyPr/>
          <a:lstStyle>
            <a:lvl1pPr defTabSz="635634">
              <a:spcBef>
                <a:spcPts val="1700"/>
              </a:spcBef>
              <a:defRPr sz="9239"/>
            </a:lvl1pPr>
          </a:lstStyle>
          <a:p>
            <a:pPr/>
            <a:r>
              <a:t>Results</a:t>
            </a:r>
          </a:p>
        </p:txBody>
      </p:sp>
      <p:sp>
        <p:nvSpPr>
          <p:cNvPr id="173" name="Reference…"/>
          <p:cNvSpPr txBox="1"/>
          <p:nvPr>
            <p:ph type="body" sz="quarter" idx="1"/>
          </p:nvPr>
        </p:nvSpPr>
        <p:spPr>
          <a:xfrm>
            <a:off x="14964613" y="11366389"/>
            <a:ext cx="9331569" cy="230467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 defTabSz="330200">
              <a:spcBef>
                <a:spcPts val="1300"/>
              </a:spcBef>
              <a:buClrTx/>
              <a:buSzTx/>
              <a:buFontTx/>
              <a:buNone/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Reference</a:t>
            </a:r>
          </a:p>
          <a:p>
            <a:pPr marL="213709" indent="-213709" defTabSz="330200">
              <a:spcBef>
                <a:spcPts val="1000"/>
              </a:spcBef>
              <a:buClrTx/>
              <a:buSzPct val="100000"/>
              <a:buFontTx/>
              <a:buAutoNum type="arabicPeriod" startAt="1"/>
              <a:defRPr sz="2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Feature List with </a:t>
            </a:r>
            <a:r>
              <a:rPr b="1"/>
              <a:t>Targets/Labels</a:t>
            </a:r>
            <a:r>
              <a:t> for Train and Test sets.</a:t>
            </a:r>
          </a:p>
          <a:p>
            <a:pPr marL="209162" indent="-209162" defTabSz="330200">
              <a:spcBef>
                <a:spcPts val="1000"/>
              </a:spcBef>
              <a:buClrTx/>
              <a:buSzPct val="100000"/>
              <a:buFontTx/>
              <a:buAutoNum type="arabicPeriod" startAt="1"/>
              <a:defRPr sz="2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Targets determining the Instrument Family here.</a:t>
            </a:r>
          </a:p>
          <a:p>
            <a:pPr marL="213709" indent="-213709" defTabSz="330200">
              <a:spcBef>
                <a:spcPts val="1000"/>
              </a:spcBef>
              <a:buClrTx/>
              <a:buSzPct val="100000"/>
              <a:buFontTx/>
              <a:buAutoNum type="arabicPeriod" startAt="1"/>
              <a:defRPr sz="244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Instrument Families are code specified [0-10] for each instrument</a:t>
            </a:r>
            <a:r>
              <a:t> class.</a:t>
            </a:r>
          </a:p>
        </p:txBody>
      </p:sp>
      <p:pic>
        <p:nvPicPr>
          <p:cNvPr id="174" name="Screenshot 2021-11-30 at 5.28.54 AM.png" descr="Screenshot 2021-11-30 at 5.28.54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95492" y="5271608"/>
            <a:ext cx="21167835" cy="56177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75" name="Figure. [9]  A DataFrame showing the Feature List with target labels"/>
          <p:cNvSpPr txBox="1"/>
          <p:nvPr/>
        </p:nvSpPr>
        <p:spPr>
          <a:xfrm>
            <a:off x="4509773" y="10928237"/>
            <a:ext cx="1274352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Figure. [9]  A DataFrame showing the Feature List with target labels </a:t>
            </a:r>
          </a:p>
        </p:txBody>
      </p:sp>
      <p:sp>
        <p:nvSpPr>
          <p:cNvPr id="176" name="We extracted our own features from the .wav audio files using librosa for audio processing, bumpy and pandas for handling data.…"/>
          <p:cNvSpPr txBox="1"/>
          <p:nvPr/>
        </p:nvSpPr>
        <p:spPr>
          <a:xfrm>
            <a:off x="326557" y="1331433"/>
            <a:ext cx="2373088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121663" indent="-512063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3800">
                <a:solidFill>
                  <a:srgbClr val="000000"/>
                </a:solidFill>
              </a:defRPr>
            </a:pPr>
          </a:p>
          <a:p>
            <a:pPr lvl="1" marL="1052466" indent="-442866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40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extracted our own </a:t>
            </a:r>
            <a:r>
              <a:rPr b="1"/>
              <a:t>features</a:t>
            </a:r>
            <a:r>
              <a:t> from the .wav audio files using librosa for audio processing, bumpy and pandas for handling data.</a:t>
            </a:r>
          </a:p>
          <a:p>
            <a:pPr lvl="1" marL="1052466" indent="-442866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40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Visual Representations on the added features using Matplotlib and Librosa.</a:t>
            </a:r>
          </a:p>
          <a:p>
            <a:pPr lvl="1" marL="1052466" indent="-442866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40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1052466" indent="-442866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3800" u="sng">
                <a:solidFill>
                  <a:srgbClr val="000000"/>
                </a:solidFill>
              </a:defRPr>
            </a:pPr>
          </a:p>
          <a:p>
            <a:pPr lvl="1" marL="1052466" indent="-442866" algn="just">
              <a:spcBef>
                <a:spcPts val="2500"/>
              </a:spcBef>
              <a:buClr>
                <a:srgbClr val="929292"/>
              </a:buClr>
              <a:buSzPct val="60000"/>
              <a:buFont typeface="Zapf Dingbats"/>
              <a:buChar char="❖"/>
              <a:defRPr sz="3800">
                <a:solidFill>
                  <a:srgbClr val="000000"/>
                </a:solidFill>
              </a:defRPr>
            </a:pPr>
          </a:p>
          <a:p>
            <a:pPr lvl="1" marL="999744" indent="-390144" algn="l">
              <a:buClr>
                <a:srgbClr val="929292"/>
              </a:buClr>
              <a:buSzPct val="60000"/>
              <a:buFont typeface="Zapf Dingbats"/>
              <a:buChar char="❖"/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7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3525" y="5487740"/>
            <a:ext cx="16556950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otential Improvements"/>
          <p:cNvSpPr txBox="1"/>
          <p:nvPr>
            <p:ph type="title"/>
          </p:nvPr>
        </p:nvSpPr>
        <p:spPr>
          <a:xfrm>
            <a:off x="952500" y="153664"/>
            <a:ext cx="22479000" cy="1276394"/>
          </a:xfrm>
          <a:prstGeom prst="rect">
            <a:avLst/>
          </a:prstGeom>
        </p:spPr>
        <p:txBody>
          <a:bodyPr/>
          <a:lstStyle>
            <a:lvl1pPr defTabSz="528319">
              <a:spcBef>
                <a:spcPts val="1400"/>
              </a:spcBef>
              <a:defRPr sz="7679"/>
            </a:lvl1pPr>
          </a:lstStyle>
          <a:p>
            <a:pPr/>
            <a:r>
              <a:t> Potential Improvements</a:t>
            </a:r>
          </a:p>
        </p:txBody>
      </p:sp>
      <p:sp>
        <p:nvSpPr>
          <p:cNvPr id="181" name="Get Visual Representations corresponding to all the examples in a particular class label.…"/>
          <p:cNvSpPr txBox="1"/>
          <p:nvPr>
            <p:ph type="body" idx="1"/>
          </p:nvPr>
        </p:nvSpPr>
        <p:spPr>
          <a:xfrm>
            <a:off x="763679" y="2536757"/>
            <a:ext cx="22856642" cy="9954029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Visual Representations corresponding to all the examples in a particular class label. 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more features that could help in the overall prediction, e.g Spectral rolloff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Introducing a Neural Network like CNN for Classification. </a:t>
            </a:r>
          </a:p>
          <a:p>
            <a:pPr lvl="1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Feed the visual represented graphs to a CNN in form of images.</a:t>
            </a: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Run the Instrument Detection Model on songs to determine the major instrument playing in the background.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