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57" r:id="rId5"/>
    <p:sldId id="258" r:id="rId6"/>
    <p:sldId id="281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5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20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713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00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48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2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0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5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7786D0-0780-401D-9A6E-D5860621442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A8BAFB-8379-4D9E-9A74-5D33E9A232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66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20FE8-6279-6BBA-38EA-C2C2EE961CFB}"/>
              </a:ext>
            </a:extLst>
          </p:cNvPr>
          <p:cNvSpPr txBox="1"/>
          <p:nvPr/>
        </p:nvSpPr>
        <p:spPr>
          <a:xfrm>
            <a:off x="160934" y="182879"/>
            <a:ext cx="79662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Exploratory Data Analysis:</a:t>
            </a:r>
          </a:p>
          <a:p>
            <a:endParaRPr lang="en-IN" sz="4400" dirty="0"/>
          </a:p>
          <a:p>
            <a:r>
              <a:rPr lang="en-IN" sz="4400" dirty="0"/>
              <a:t>Indian Premier League</a:t>
            </a:r>
          </a:p>
          <a:p>
            <a:r>
              <a:rPr lang="en-IN" sz="4400" dirty="0"/>
              <a:t>2007-2024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6505D-F80C-CBDC-313C-A302B68C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46" y="0"/>
            <a:ext cx="485485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748B6-7EA3-12EF-20C9-3428653A2290}"/>
              </a:ext>
            </a:extLst>
          </p:cNvPr>
          <p:cNvSpPr txBox="1"/>
          <p:nvPr/>
        </p:nvSpPr>
        <p:spPr>
          <a:xfrm>
            <a:off x="160934" y="6232550"/>
            <a:ext cx="458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EDA by divyansh patel</a:t>
            </a:r>
          </a:p>
        </p:txBody>
      </p:sp>
    </p:spTree>
    <p:extLst>
      <p:ext uri="{BB962C8B-B14F-4D97-AF65-F5344CB8AC3E}">
        <p14:creationId xmlns:p14="http://schemas.microsoft.com/office/powerpoint/2010/main" val="106768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27016-D129-DEB0-1A65-DF0447ED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8B246-E889-BB8A-B247-19E45150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61"/>
            <a:ext cx="12192000" cy="66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9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C6BD4-0E1E-8B75-977D-57D6CEE56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5D051-0484-FA04-21E6-57A3320D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718"/>
            <a:ext cx="12192000" cy="142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22E09-393B-1B94-22C6-0E8B05BAF7F4}"/>
              </a:ext>
            </a:extLst>
          </p:cNvPr>
          <p:cNvSpPr txBox="1"/>
          <p:nvPr/>
        </p:nvSpPr>
        <p:spPr>
          <a:xfrm>
            <a:off x="195682" y="310362"/>
            <a:ext cx="6097218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dirty="0">
                <a:effectLst/>
                <a:latin typeface="Consolas" panose="020B0609020204030204" pitchFamily="49" charset="0"/>
              </a:rPr>
              <a:t>Q5 matches win by result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3EAB6-45B0-28CD-9E48-A3EA17F7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94" y="2918766"/>
            <a:ext cx="5489880" cy="37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B502-E2B8-0890-81FE-8943E154A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61C4D-6C4D-4A61-5F29-E4A5DBB4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273"/>
            <a:ext cx="12192000" cy="285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6ADEF-28D8-B921-FB14-4A44BFED3542}"/>
              </a:ext>
            </a:extLst>
          </p:cNvPr>
          <p:cNvSpPr txBox="1"/>
          <p:nvPr/>
        </p:nvSpPr>
        <p:spPr>
          <a:xfrm>
            <a:off x="138989" y="226771"/>
            <a:ext cx="6766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dirty="0">
                <a:effectLst/>
                <a:latin typeface="Consolas" panose="020B0609020204030204" pitchFamily="49" charset="0"/>
              </a:rPr>
              <a:t>Q6 Match win by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88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AFDEE-B13E-9592-A38E-64D39529E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FBA80-8DF6-557C-160A-EC3924D7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0"/>
            <a:ext cx="1140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9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2ABD9-0104-4ECC-93A1-C5B356F9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0E380-F929-C82C-4719-96B95B0167FA}"/>
              </a:ext>
            </a:extLst>
          </p:cNvPr>
          <p:cNvSpPr txBox="1"/>
          <p:nvPr/>
        </p:nvSpPr>
        <p:spPr>
          <a:xfrm>
            <a:off x="71324" y="266472"/>
            <a:ext cx="6097218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b="1" dirty="0">
                <a:effectLst/>
                <a:latin typeface="Consolas" panose="020B0609020204030204" pitchFamily="49" charset="0"/>
              </a:rPr>
              <a:t>Q7 orange cap holder</a:t>
            </a:r>
            <a:endParaRPr lang="en-IN" sz="2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5E2E-1F9D-EAC7-9FDF-66D71DE5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550"/>
            <a:ext cx="12192000" cy="51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8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BB7D9-227E-B42F-2A6B-B415DDB6A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E30AD-B025-D4DE-D2F4-A8BFE804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113"/>
            <a:ext cx="12192000" cy="59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85EF6-72EB-B343-D6A1-660FD2A9E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0A08A-A8CC-0B93-2F7C-2564333BDF22}"/>
              </a:ext>
            </a:extLst>
          </p:cNvPr>
          <p:cNvSpPr txBox="1"/>
          <p:nvPr/>
        </p:nvSpPr>
        <p:spPr>
          <a:xfrm>
            <a:off x="380389" y="197511"/>
            <a:ext cx="6269127" cy="31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Q9 Purple Cap Winners by Season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CB49D-51BB-2A1D-4544-957DD626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3" y="725557"/>
            <a:ext cx="11099320" cy="57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7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3ACA-0914-9A27-E20C-8BAE960A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2BF48-717C-CF23-3645-7DB9BCEA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160"/>
            <a:ext cx="12192000" cy="603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8850-85ED-411B-3637-C27E2A61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B9B9A-962F-7B23-E25A-CA1154BE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7" y="1711756"/>
            <a:ext cx="11001339" cy="4242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280C4-8ABE-1D0E-4867-6E12EE039C6B}"/>
              </a:ext>
            </a:extLst>
          </p:cNvPr>
          <p:cNvSpPr txBox="1"/>
          <p:nvPr/>
        </p:nvSpPr>
        <p:spPr>
          <a:xfrm>
            <a:off x="409651" y="270662"/>
            <a:ext cx="6078931" cy="319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dirty="0">
                <a:latin typeface="Consolas" panose="020B0609020204030204" pitchFamily="49" charset="0"/>
              </a:rPr>
              <a:t>Q10 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Top 10 runs scorers </a:t>
            </a:r>
          </a:p>
        </p:txBody>
      </p:sp>
    </p:spTree>
    <p:extLst>
      <p:ext uri="{BB962C8B-B14F-4D97-AF65-F5344CB8AC3E}">
        <p14:creationId xmlns:p14="http://schemas.microsoft.com/office/powerpoint/2010/main" val="401047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1D1A6-9F2C-699B-F3C0-80C4E78E2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75BF3-8CB8-8605-DB3E-3661C940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32"/>
            <a:ext cx="12192000" cy="52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C34-7E6E-7AD9-E72F-AD585D83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26" y="90897"/>
            <a:ext cx="8534400" cy="933231"/>
          </a:xfrm>
        </p:spPr>
        <p:txBody>
          <a:bodyPr/>
          <a:lstStyle/>
          <a:p>
            <a:r>
              <a:rPr lang="en-IN" b="1" dirty="0"/>
              <a:t>Objectives of the Project</a:t>
            </a:r>
            <a:r>
              <a:rPr lang="en-IN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08616-DBD2-739E-6319-993089C1A343}"/>
              </a:ext>
            </a:extLst>
          </p:cNvPr>
          <p:cNvSpPr txBox="1"/>
          <p:nvPr/>
        </p:nvSpPr>
        <p:spPr>
          <a:xfrm>
            <a:off x="409651" y="1155802"/>
            <a:ext cx="1128735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Analyze Player Performance</a:t>
            </a:r>
            <a:r>
              <a:rPr lang="en-US" sz="2000" dirty="0"/>
              <a:t>: Evaluate the performance of individual players, including batting and bowling statistics, strike rates, and consistency over different seasons.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Examine Team Performance</a:t>
            </a:r>
            <a:r>
              <a:rPr lang="en-US" sz="2000" dirty="0"/>
              <a:t>: Assess the overall performance of different teams, their win/loss ratios, and key factors contributing to their success or failure.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Study Venue Statistics</a:t>
            </a:r>
            <a:r>
              <a:rPr lang="en-US" sz="2000" dirty="0"/>
              <a:t>: Investigate the impact of various venues on match outcomes, home ground advantages, and venue-specific performance trends.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Identify Patterns and Trends</a:t>
            </a:r>
            <a:r>
              <a:rPr lang="en-US" sz="2000" dirty="0"/>
              <a:t>: Detect patterns and trends in the data, such as the influence of toss decisions, high-scoring matches, and close finishes.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Provide Insights and Recommendations</a:t>
            </a:r>
            <a:r>
              <a:rPr lang="en-US" sz="2000" dirty="0"/>
              <a:t>: Offer actionable insights and recommendations based on the data analysis to help teams, players, and stakeholders make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024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6490F-55C9-64FB-39B5-7B00FC7F2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05E59-E65A-BAF5-F695-EF909F12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9" y="1922827"/>
            <a:ext cx="11590061" cy="3878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09279-E6E4-DBC3-9F1B-713BECF20D74}"/>
              </a:ext>
            </a:extLst>
          </p:cNvPr>
          <p:cNvSpPr txBox="1"/>
          <p:nvPr/>
        </p:nvSpPr>
        <p:spPr>
          <a:xfrm>
            <a:off x="85954" y="412241"/>
            <a:ext cx="6097218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b="0" dirty="0">
                <a:effectLst/>
                <a:latin typeface="Consolas" panose="020B0609020204030204" pitchFamily="49" charset="0"/>
              </a:rPr>
              <a:t> </a:t>
            </a:r>
            <a:r>
              <a:rPr lang="en-IN" sz="2800" dirty="0">
                <a:latin typeface="Consolas" panose="020B0609020204030204" pitchFamily="49" charset="0"/>
              </a:rPr>
              <a:t>Q12 </a:t>
            </a:r>
            <a:r>
              <a:rPr lang="en-IN" sz="2800" b="0" dirty="0">
                <a:effectLst/>
                <a:latin typeface="Consolas" panose="020B0609020204030204" pitchFamily="49" charset="0"/>
              </a:rPr>
              <a:t>TOP 10 BOWLER WICKETS</a:t>
            </a:r>
          </a:p>
        </p:txBody>
      </p:sp>
    </p:spTree>
    <p:extLst>
      <p:ext uri="{BB962C8B-B14F-4D97-AF65-F5344CB8AC3E}">
        <p14:creationId xmlns:p14="http://schemas.microsoft.com/office/powerpoint/2010/main" val="313796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3D9EE-93BB-A407-EC0E-F6395258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ED50C-C855-8F03-E0A5-12BFCC6A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414"/>
            <a:ext cx="12192000" cy="52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F276A-36D7-9B1A-CF65-635721F8D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221E6-98B1-91B7-5041-24A97D5E8930}"/>
              </a:ext>
            </a:extLst>
          </p:cNvPr>
          <p:cNvSpPr txBox="1"/>
          <p:nvPr/>
        </p:nvSpPr>
        <p:spPr>
          <a:xfrm>
            <a:off x="0" y="0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F53B4-2A7C-6FFE-32B7-5A00AC62E9EA}"/>
              </a:ext>
            </a:extLst>
          </p:cNvPr>
          <p:cNvSpPr txBox="1"/>
          <p:nvPr/>
        </p:nvSpPr>
        <p:spPr>
          <a:xfrm>
            <a:off x="415747" y="1132637"/>
            <a:ext cx="11221517" cy="56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10CA7-CAD2-8AB2-BC32-BD1DB1C7708F}"/>
              </a:ext>
            </a:extLst>
          </p:cNvPr>
          <p:cNvSpPr txBox="1"/>
          <p:nvPr/>
        </p:nvSpPr>
        <p:spPr>
          <a:xfrm>
            <a:off x="80467" y="1215543"/>
            <a:ext cx="112215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Identified top-performing batsmen and bowlers, their averages, strike rates, and consistency across different seasons. Key players like Virat Kohli and Lasith Malinga consistently showed exceptional performances.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Analyzed team statistics, revealing that Mumbai Indians and Chennai Super Kings have been the most successful teams, with high win ratios and multiple championships.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Venue Statistics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Examined venue-specific data, showing that certain venues like Eden Gardens and Wankhede Stadium have a significant home-ground advantage.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Patterns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Discovered trends such as the impact of toss decisions on match outcomes and the prevalence of high-scoring matches at specific venues.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Finishes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Noted several closely contested matches, emphasizing the unpredictable and thrilling nature of IPL games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372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430DF-FDA3-C0D1-DFEE-AA9E9570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CE15-A5D2-9352-D7B4-409390FF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67" y="156735"/>
            <a:ext cx="8534400" cy="95517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AF06C-38A5-81B8-A3C4-198F0750EBC2}"/>
              </a:ext>
            </a:extLst>
          </p:cNvPr>
          <p:cNvSpPr txBox="1"/>
          <p:nvPr/>
        </p:nvSpPr>
        <p:spPr>
          <a:xfrm>
            <a:off x="599846" y="1353312"/>
            <a:ext cx="101534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Indian Premier League (IPL) is a professional Twenty20 cricket league in India, established by the Board of Control for Cricket in India (BCCI) in 2007. </a:t>
            </a:r>
          </a:p>
          <a:p>
            <a:endParaRPr lang="en-US" sz="2800" dirty="0"/>
          </a:p>
          <a:p>
            <a:r>
              <a:rPr lang="en-US" sz="2800" dirty="0"/>
              <a:t>The league has rapidly become the most popular and financially rewarding cricket league globally, featuring top cricketing talent from around the world. </a:t>
            </a:r>
          </a:p>
          <a:p>
            <a:endParaRPr lang="en-US" sz="2800" dirty="0"/>
          </a:p>
          <a:p>
            <a:r>
              <a:rPr lang="en-US" sz="2800" dirty="0"/>
              <a:t>The IPL is known for its high-energy matches, star-studded teams, and vibrant fan base.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438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FF1A8-01A8-B622-1614-62C6901F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DFE9B-2673-7439-B639-2E68CE9C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02"/>
            <a:ext cx="5091166" cy="6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ECA41-37DF-3F0C-5053-AB40D3364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75" y="448055"/>
            <a:ext cx="5641147" cy="6323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C31F1-D719-366D-2784-50F5696DAF11}"/>
              </a:ext>
            </a:extLst>
          </p:cNvPr>
          <p:cNvSpPr txBox="1"/>
          <p:nvPr/>
        </p:nvSpPr>
        <p:spPr>
          <a:xfrm>
            <a:off x="3950102" y="-13610"/>
            <a:ext cx="477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4305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37F99-2C53-DD8D-9337-0454D0406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07EA9-5DD7-49DC-A834-90195C09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6" y="1753417"/>
            <a:ext cx="8859486" cy="4667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A36D9-88AA-892B-59B1-8B07EA632308}"/>
              </a:ext>
            </a:extLst>
          </p:cNvPr>
          <p:cNvSpPr txBox="1"/>
          <p:nvPr/>
        </p:nvSpPr>
        <p:spPr>
          <a:xfrm>
            <a:off x="453542" y="212141"/>
            <a:ext cx="10672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Q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TOP 5 PLAYER RECEIVED MOST MAN OF THE MATCH AWARDS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23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74F53-4938-C4A2-8D2E-2F4CEEC2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5" y="1485431"/>
            <a:ext cx="9347637" cy="3887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9B883-4A10-6226-78FB-8610E84F9049}"/>
              </a:ext>
            </a:extLst>
          </p:cNvPr>
          <p:cNvSpPr txBox="1"/>
          <p:nvPr/>
        </p:nvSpPr>
        <p:spPr>
          <a:xfrm>
            <a:off x="751637" y="624916"/>
            <a:ext cx="6097218" cy="3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3200" b="1" dirty="0">
                <a:latin typeface="Consolas" panose="020B0609020204030204" pitchFamily="49" charset="0"/>
              </a:rPr>
              <a:t>Q</a:t>
            </a:r>
            <a:r>
              <a:rPr lang="en-IN" sz="3200" b="1" dirty="0">
                <a:effectLst/>
                <a:latin typeface="Consolas" panose="020B0609020204030204" pitchFamily="49" charset="0"/>
              </a:rPr>
              <a:t>2 Top </a:t>
            </a:r>
            <a:r>
              <a:rPr lang="en-IN" sz="3200" b="1" dirty="0">
                <a:latin typeface="Consolas" panose="020B0609020204030204" pitchFamily="49" charset="0"/>
              </a:rPr>
              <a:t>10</a:t>
            </a:r>
            <a:r>
              <a:rPr lang="en-IN" sz="3200" b="1" dirty="0">
                <a:effectLst/>
                <a:latin typeface="Consolas" panose="020B0609020204030204" pitchFamily="49" charset="0"/>
              </a:rPr>
              <a:t> venue </a:t>
            </a:r>
            <a:endParaRPr lang="en-IN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6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6E7EB-E8F9-4709-3CCC-C8CCA44E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552296-4870-4A1A-8D6F-EC0FF9AC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40"/>
            <a:ext cx="12192000" cy="676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2A885-65D8-FAF9-0DFA-2A8F3F55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B0A4F-D0E4-72EF-67ED-F72BD5DE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19"/>
            <a:ext cx="12192000" cy="2182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75814-DDA9-15B1-5EEF-8CED4BA5365F}"/>
              </a:ext>
            </a:extLst>
          </p:cNvPr>
          <p:cNvSpPr txBox="1"/>
          <p:nvPr/>
        </p:nvSpPr>
        <p:spPr>
          <a:xfrm>
            <a:off x="129846" y="207949"/>
            <a:ext cx="6170370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dirty="0">
                <a:effectLst/>
                <a:latin typeface="Consolas" panose="020B0609020204030204" pitchFamily="49" charset="0"/>
              </a:rPr>
              <a:t>Q3 </a:t>
            </a:r>
            <a:r>
              <a:rPr lang="en-IN" sz="2800" dirty="0">
                <a:latin typeface="Consolas" panose="020B0609020204030204" pitchFamily="49" charset="0"/>
              </a:rPr>
              <a:t>T</a:t>
            </a:r>
            <a:r>
              <a:rPr lang="en-IN" sz="2800" dirty="0">
                <a:effectLst/>
                <a:latin typeface="Consolas" panose="020B0609020204030204" pitchFamily="49" charset="0"/>
              </a:rPr>
              <a:t>oss decision in matches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A559B-303A-004A-1BE3-3BB8C72C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450" y="2800481"/>
            <a:ext cx="5035328" cy="40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11608-07CF-0ECC-836C-6BF1C718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A7D39-D23E-42C9-0F31-427024C3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3" y="2082045"/>
            <a:ext cx="10800414" cy="3521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3E0F0-56E3-F23F-2209-0383AAE771BE}"/>
              </a:ext>
            </a:extLst>
          </p:cNvPr>
          <p:cNvSpPr txBox="1"/>
          <p:nvPr/>
        </p:nvSpPr>
        <p:spPr>
          <a:xfrm>
            <a:off x="210696" y="463982"/>
            <a:ext cx="7177655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dirty="0">
                <a:solidFill>
                  <a:srgbClr val="3B3B3B"/>
                </a:solidFill>
                <a:latin typeface="Consolas" panose="020B0609020204030204" pitchFamily="49" charset="0"/>
              </a:rPr>
              <a:t>Q4 M</a:t>
            </a:r>
            <a:r>
              <a:rPr lang="en-I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atches win by each team in </a:t>
            </a:r>
            <a:r>
              <a:rPr lang="en-IN" sz="2800" dirty="0" err="1">
                <a:solidFill>
                  <a:srgbClr val="3B3B3B"/>
                </a:solidFill>
                <a:latin typeface="Consolas" panose="020B0609020204030204" pitchFamily="49" charset="0"/>
              </a:rPr>
              <a:t>Ipl</a:t>
            </a:r>
            <a:endParaRPr lang="en-IN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330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418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Wingdings 3</vt:lpstr>
      <vt:lpstr>Slice</vt:lpstr>
      <vt:lpstr>PowerPoint Presentation</vt:lpstr>
      <vt:lpstr>Objectives of the Project :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patel</dc:creator>
  <cp:lastModifiedBy>divyansh patel</cp:lastModifiedBy>
  <cp:revision>1</cp:revision>
  <dcterms:created xsi:type="dcterms:W3CDTF">2025-02-16T09:10:48Z</dcterms:created>
  <dcterms:modified xsi:type="dcterms:W3CDTF">2025-02-16T10:09:34Z</dcterms:modified>
</cp:coreProperties>
</file>