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87" d="100"/>
          <a:sy n="87" d="100"/>
        </p:scale>
        <p:origin x="3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2DB3-D17E-0549-B2B7-18F0491E8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15A1E1-CA56-53C8-9852-971E3501A3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B48069-B7DB-6C91-E9BB-DEBC7A2EEC26}"/>
              </a:ext>
            </a:extLst>
          </p:cNvPr>
          <p:cNvSpPr>
            <a:spLocks noGrp="1"/>
          </p:cNvSpPr>
          <p:nvPr>
            <p:ph type="dt" sz="half" idx="10"/>
          </p:nvPr>
        </p:nvSpPr>
        <p:spPr/>
        <p:txBody>
          <a:bodyPr/>
          <a:lstStyle/>
          <a:p>
            <a:fld id="{FB41ACBB-8526-4450-A4E1-9C1D16402C49}" type="datetimeFigureOut">
              <a:rPr lang="en-IN" smtClean="0"/>
              <a:t>28-03-2025</a:t>
            </a:fld>
            <a:endParaRPr lang="en-IN"/>
          </a:p>
        </p:txBody>
      </p:sp>
      <p:sp>
        <p:nvSpPr>
          <p:cNvPr id="5" name="Footer Placeholder 4">
            <a:extLst>
              <a:ext uri="{FF2B5EF4-FFF2-40B4-BE49-F238E27FC236}">
                <a16:creationId xmlns:a16="http://schemas.microsoft.com/office/drawing/2014/main" id="{050DFB06-08C8-8A8C-5697-A216E179C0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828469-EEB8-9F0F-D0E8-8C75498B74D3}"/>
              </a:ext>
            </a:extLst>
          </p:cNvPr>
          <p:cNvSpPr>
            <a:spLocks noGrp="1"/>
          </p:cNvSpPr>
          <p:nvPr>
            <p:ph type="sldNum" sz="quarter" idx="12"/>
          </p:nvPr>
        </p:nvSpPr>
        <p:spPr/>
        <p:txBody>
          <a:bodyPr/>
          <a:lstStyle/>
          <a:p>
            <a:fld id="{A4FC9CD3-6992-4A92-8D4E-894F883B9E55}" type="slidenum">
              <a:rPr lang="en-IN" smtClean="0"/>
              <a:t>‹#›</a:t>
            </a:fld>
            <a:endParaRPr lang="en-IN"/>
          </a:p>
        </p:txBody>
      </p:sp>
    </p:spTree>
    <p:extLst>
      <p:ext uri="{BB962C8B-B14F-4D97-AF65-F5344CB8AC3E}">
        <p14:creationId xmlns:p14="http://schemas.microsoft.com/office/powerpoint/2010/main" val="146339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E99E-1736-E1AD-B456-7640DEC1F8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74503F-BAD5-B441-7937-61DBCE2C5C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16D346-7D8E-6B11-9516-A0A7759303F8}"/>
              </a:ext>
            </a:extLst>
          </p:cNvPr>
          <p:cNvSpPr>
            <a:spLocks noGrp="1"/>
          </p:cNvSpPr>
          <p:nvPr>
            <p:ph type="dt" sz="half" idx="10"/>
          </p:nvPr>
        </p:nvSpPr>
        <p:spPr/>
        <p:txBody>
          <a:bodyPr/>
          <a:lstStyle/>
          <a:p>
            <a:fld id="{FB41ACBB-8526-4450-A4E1-9C1D16402C49}" type="datetimeFigureOut">
              <a:rPr lang="en-IN" smtClean="0"/>
              <a:t>28-03-2025</a:t>
            </a:fld>
            <a:endParaRPr lang="en-IN"/>
          </a:p>
        </p:txBody>
      </p:sp>
      <p:sp>
        <p:nvSpPr>
          <p:cNvPr id="5" name="Footer Placeholder 4">
            <a:extLst>
              <a:ext uri="{FF2B5EF4-FFF2-40B4-BE49-F238E27FC236}">
                <a16:creationId xmlns:a16="http://schemas.microsoft.com/office/drawing/2014/main" id="{C4EF273B-07CF-D88B-8C27-59478ED314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0E7B1E-7CE7-03D7-AB63-BA492CAC1853}"/>
              </a:ext>
            </a:extLst>
          </p:cNvPr>
          <p:cNvSpPr>
            <a:spLocks noGrp="1"/>
          </p:cNvSpPr>
          <p:nvPr>
            <p:ph type="sldNum" sz="quarter" idx="12"/>
          </p:nvPr>
        </p:nvSpPr>
        <p:spPr/>
        <p:txBody>
          <a:bodyPr/>
          <a:lstStyle/>
          <a:p>
            <a:fld id="{A4FC9CD3-6992-4A92-8D4E-894F883B9E55}" type="slidenum">
              <a:rPr lang="en-IN" smtClean="0"/>
              <a:t>‹#›</a:t>
            </a:fld>
            <a:endParaRPr lang="en-IN"/>
          </a:p>
        </p:txBody>
      </p:sp>
    </p:spTree>
    <p:extLst>
      <p:ext uri="{BB962C8B-B14F-4D97-AF65-F5344CB8AC3E}">
        <p14:creationId xmlns:p14="http://schemas.microsoft.com/office/powerpoint/2010/main" val="1257388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D549C0-C909-AB39-8103-924752D5F3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4625BF-4443-A9AC-614C-8D888659E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357C1A-2C75-360D-9250-29F00AACF664}"/>
              </a:ext>
            </a:extLst>
          </p:cNvPr>
          <p:cNvSpPr>
            <a:spLocks noGrp="1"/>
          </p:cNvSpPr>
          <p:nvPr>
            <p:ph type="dt" sz="half" idx="10"/>
          </p:nvPr>
        </p:nvSpPr>
        <p:spPr/>
        <p:txBody>
          <a:bodyPr/>
          <a:lstStyle/>
          <a:p>
            <a:fld id="{FB41ACBB-8526-4450-A4E1-9C1D16402C49}" type="datetimeFigureOut">
              <a:rPr lang="en-IN" smtClean="0"/>
              <a:t>28-03-2025</a:t>
            </a:fld>
            <a:endParaRPr lang="en-IN"/>
          </a:p>
        </p:txBody>
      </p:sp>
      <p:sp>
        <p:nvSpPr>
          <p:cNvPr id="5" name="Footer Placeholder 4">
            <a:extLst>
              <a:ext uri="{FF2B5EF4-FFF2-40B4-BE49-F238E27FC236}">
                <a16:creationId xmlns:a16="http://schemas.microsoft.com/office/drawing/2014/main" id="{72EBF4F9-6BFE-9ED3-BC83-0E18340C53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683867-5EC1-3F91-4350-761F8E118433}"/>
              </a:ext>
            </a:extLst>
          </p:cNvPr>
          <p:cNvSpPr>
            <a:spLocks noGrp="1"/>
          </p:cNvSpPr>
          <p:nvPr>
            <p:ph type="sldNum" sz="quarter" idx="12"/>
          </p:nvPr>
        </p:nvSpPr>
        <p:spPr/>
        <p:txBody>
          <a:bodyPr/>
          <a:lstStyle/>
          <a:p>
            <a:fld id="{A4FC9CD3-6992-4A92-8D4E-894F883B9E55}" type="slidenum">
              <a:rPr lang="en-IN" smtClean="0"/>
              <a:t>‹#›</a:t>
            </a:fld>
            <a:endParaRPr lang="en-IN"/>
          </a:p>
        </p:txBody>
      </p:sp>
    </p:spTree>
    <p:extLst>
      <p:ext uri="{BB962C8B-B14F-4D97-AF65-F5344CB8AC3E}">
        <p14:creationId xmlns:p14="http://schemas.microsoft.com/office/powerpoint/2010/main" val="399825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18297-FFA1-1F8C-0FE6-56B1F87DE1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BCA6CB-5937-5646-00F2-CFDD424A46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DD22F-4EC2-784A-EBC9-9015A43B2188}"/>
              </a:ext>
            </a:extLst>
          </p:cNvPr>
          <p:cNvSpPr>
            <a:spLocks noGrp="1"/>
          </p:cNvSpPr>
          <p:nvPr>
            <p:ph type="dt" sz="half" idx="10"/>
          </p:nvPr>
        </p:nvSpPr>
        <p:spPr/>
        <p:txBody>
          <a:bodyPr/>
          <a:lstStyle/>
          <a:p>
            <a:fld id="{FB41ACBB-8526-4450-A4E1-9C1D16402C49}" type="datetimeFigureOut">
              <a:rPr lang="en-IN" smtClean="0"/>
              <a:t>28-03-2025</a:t>
            </a:fld>
            <a:endParaRPr lang="en-IN"/>
          </a:p>
        </p:txBody>
      </p:sp>
      <p:sp>
        <p:nvSpPr>
          <p:cNvPr id="5" name="Footer Placeholder 4">
            <a:extLst>
              <a:ext uri="{FF2B5EF4-FFF2-40B4-BE49-F238E27FC236}">
                <a16:creationId xmlns:a16="http://schemas.microsoft.com/office/drawing/2014/main" id="{34312B99-7E55-D6BA-F041-60AB497D3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5ABBE5-7257-776E-9B9B-D298D77B8063}"/>
              </a:ext>
            </a:extLst>
          </p:cNvPr>
          <p:cNvSpPr>
            <a:spLocks noGrp="1"/>
          </p:cNvSpPr>
          <p:nvPr>
            <p:ph type="sldNum" sz="quarter" idx="12"/>
          </p:nvPr>
        </p:nvSpPr>
        <p:spPr/>
        <p:txBody>
          <a:bodyPr/>
          <a:lstStyle/>
          <a:p>
            <a:fld id="{A4FC9CD3-6992-4A92-8D4E-894F883B9E55}" type="slidenum">
              <a:rPr lang="en-IN" smtClean="0"/>
              <a:t>‹#›</a:t>
            </a:fld>
            <a:endParaRPr lang="en-IN"/>
          </a:p>
        </p:txBody>
      </p:sp>
    </p:spTree>
    <p:extLst>
      <p:ext uri="{BB962C8B-B14F-4D97-AF65-F5344CB8AC3E}">
        <p14:creationId xmlns:p14="http://schemas.microsoft.com/office/powerpoint/2010/main" val="182261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323EC-9D01-F507-20AD-D139E36EC5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67119F-123E-031F-51D1-5E3749316B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0A34C5-CDF5-95CF-ED06-F091A31C41C1}"/>
              </a:ext>
            </a:extLst>
          </p:cNvPr>
          <p:cNvSpPr>
            <a:spLocks noGrp="1"/>
          </p:cNvSpPr>
          <p:nvPr>
            <p:ph type="dt" sz="half" idx="10"/>
          </p:nvPr>
        </p:nvSpPr>
        <p:spPr/>
        <p:txBody>
          <a:bodyPr/>
          <a:lstStyle/>
          <a:p>
            <a:fld id="{FB41ACBB-8526-4450-A4E1-9C1D16402C49}" type="datetimeFigureOut">
              <a:rPr lang="en-IN" smtClean="0"/>
              <a:t>28-03-2025</a:t>
            </a:fld>
            <a:endParaRPr lang="en-IN"/>
          </a:p>
        </p:txBody>
      </p:sp>
      <p:sp>
        <p:nvSpPr>
          <p:cNvPr id="5" name="Footer Placeholder 4">
            <a:extLst>
              <a:ext uri="{FF2B5EF4-FFF2-40B4-BE49-F238E27FC236}">
                <a16:creationId xmlns:a16="http://schemas.microsoft.com/office/drawing/2014/main" id="{136A5FA1-CD98-EADC-862D-20E0D5459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EF5D8-6E37-9A07-8166-6F8BD66234BC}"/>
              </a:ext>
            </a:extLst>
          </p:cNvPr>
          <p:cNvSpPr>
            <a:spLocks noGrp="1"/>
          </p:cNvSpPr>
          <p:nvPr>
            <p:ph type="sldNum" sz="quarter" idx="12"/>
          </p:nvPr>
        </p:nvSpPr>
        <p:spPr/>
        <p:txBody>
          <a:bodyPr/>
          <a:lstStyle/>
          <a:p>
            <a:fld id="{A4FC9CD3-6992-4A92-8D4E-894F883B9E55}" type="slidenum">
              <a:rPr lang="en-IN" smtClean="0"/>
              <a:t>‹#›</a:t>
            </a:fld>
            <a:endParaRPr lang="en-IN"/>
          </a:p>
        </p:txBody>
      </p:sp>
    </p:spTree>
    <p:extLst>
      <p:ext uri="{BB962C8B-B14F-4D97-AF65-F5344CB8AC3E}">
        <p14:creationId xmlns:p14="http://schemas.microsoft.com/office/powerpoint/2010/main" val="4151876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8C1E-7E2D-785E-AE1E-E26A8FBBD2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5B95C-502C-DBD6-96C2-88982401EF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B26078-FB3E-129C-2A87-8EBB356550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FB640C-5886-99D9-5DB8-5962D955A50B}"/>
              </a:ext>
            </a:extLst>
          </p:cNvPr>
          <p:cNvSpPr>
            <a:spLocks noGrp="1"/>
          </p:cNvSpPr>
          <p:nvPr>
            <p:ph type="dt" sz="half" idx="10"/>
          </p:nvPr>
        </p:nvSpPr>
        <p:spPr/>
        <p:txBody>
          <a:bodyPr/>
          <a:lstStyle/>
          <a:p>
            <a:fld id="{FB41ACBB-8526-4450-A4E1-9C1D16402C49}" type="datetimeFigureOut">
              <a:rPr lang="en-IN" smtClean="0"/>
              <a:t>28-03-2025</a:t>
            </a:fld>
            <a:endParaRPr lang="en-IN"/>
          </a:p>
        </p:txBody>
      </p:sp>
      <p:sp>
        <p:nvSpPr>
          <p:cNvPr id="6" name="Footer Placeholder 5">
            <a:extLst>
              <a:ext uri="{FF2B5EF4-FFF2-40B4-BE49-F238E27FC236}">
                <a16:creationId xmlns:a16="http://schemas.microsoft.com/office/drawing/2014/main" id="{915A9161-E121-F899-0D4F-4C41B0BE75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57445E-3768-8EA2-B394-DD1D19462153}"/>
              </a:ext>
            </a:extLst>
          </p:cNvPr>
          <p:cNvSpPr>
            <a:spLocks noGrp="1"/>
          </p:cNvSpPr>
          <p:nvPr>
            <p:ph type="sldNum" sz="quarter" idx="12"/>
          </p:nvPr>
        </p:nvSpPr>
        <p:spPr/>
        <p:txBody>
          <a:bodyPr/>
          <a:lstStyle/>
          <a:p>
            <a:fld id="{A4FC9CD3-6992-4A92-8D4E-894F883B9E55}" type="slidenum">
              <a:rPr lang="en-IN" smtClean="0"/>
              <a:t>‹#›</a:t>
            </a:fld>
            <a:endParaRPr lang="en-IN"/>
          </a:p>
        </p:txBody>
      </p:sp>
    </p:spTree>
    <p:extLst>
      <p:ext uri="{BB962C8B-B14F-4D97-AF65-F5344CB8AC3E}">
        <p14:creationId xmlns:p14="http://schemas.microsoft.com/office/powerpoint/2010/main" val="168604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B461-A008-45CE-2E2C-FF13EDDB6F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F17F97-BF7B-0653-43BD-C040D8B1C5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011158-E761-3656-A3B6-4324C20396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C2A4F2-B854-4E94-E387-22DD415181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65F94B-754C-F603-ECA9-CA5CBBC4D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740EAE-099E-6731-1F83-6D5CE3F74287}"/>
              </a:ext>
            </a:extLst>
          </p:cNvPr>
          <p:cNvSpPr>
            <a:spLocks noGrp="1"/>
          </p:cNvSpPr>
          <p:nvPr>
            <p:ph type="dt" sz="half" idx="10"/>
          </p:nvPr>
        </p:nvSpPr>
        <p:spPr/>
        <p:txBody>
          <a:bodyPr/>
          <a:lstStyle/>
          <a:p>
            <a:fld id="{FB41ACBB-8526-4450-A4E1-9C1D16402C49}" type="datetimeFigureOut">
              <a:rPr lang="en-IN" smtClean="0"/>
              <a:t>28-03-2025</a:t>
            </a:fld>
            <a:endParaRPr lang="en-IN"/>
          </a:p>
        </p:txBody>
      </p:sp>
      <p:sp>
        <p:nvSpPr>
          <p:cNvPr id="8" name="Footer Placeholder 7">
            <a:extLst>
              <a:ext uri="{FF2B5EF4-FFF2-40B4-BE49-F238E27FC236}">
                <a16:creationId xmlns:a16="http://schemas.microsoft.com/office/drawing/2014/main" id="{5A5F87FA-AB25-AB49-B4C9-9E8F1089E3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38BA81-7589-85FE-2EBE-0B9AA021B8D7}"/>
              </a:ext>
            </a:extLst>
          </p:cNvPr>
          <p:cNvSpPr>
            <a:spLocks noGrp="1"/>
          </p:cNvSpPr>
          <p:nvPr>
            <p:ph type="sldNum" sz="quarter" idx="12"/>
          </p:nvPr>
        </p:nvSpPr>
        <p:spPr/>
        <p:txBody>
          <a:bodyPr/>
          <a:lstStyle/>
          <a:p>
            <a:fld id="{A4FC9CD3-6992-4A92-8D4E-894F883B9E55}" type="slidenum">
              <a:rPr lang="en-IN" smtClean="0"/>
              <a:t>‹#›</a:t>
            </a:fld>
            <a:endParaRPr lang="en-IN"/>
          </a:p>
        </p:txBody>
      </p:sp>
    </p:spTree>
    <p:extLst>
      <p:ext uri="{BB962C8B-B14F-4D97-AF65-F5344CB8AC3E}">
        <p14:creationId xmlns:p14="http://schemas.microsoft.com/office/powerpoint/2010/main" val="241829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5835-4FD6-19BF-66A3-563DD445E4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1927FB-217E-3C5B-37F9-C2A4743D4047}"/>
              </a:ext>
            </a:extLst>
          </p:cNvPr>
          <p:cNvSpPr>
            <a:spLocks noGrp="1"/>
          </p:cNvSpPr>
          <p:nvPr>
            <p:ph type="dt" sz="half" idx="10"/>
          </p:nvPr>
        </p:nvSpPr>
        <p:spPr/>
        <p:txBody>
          <a:bodyPr/>
          <a:lstStyle/>
          <a:p>
            <a:fld id="{FB41ACBB-8526-4450-A4E1-9C1D16402C49}" type="datetimeFigureOut">
              <a:rPr lang="en-IN" smtClean="0"/>
              <a:t>28-03-2025</a:t>
            </a:fld>
            <a:endParaRPr lang="en-IN"/>
          </a:p>
        </p:txBody>
      </p:sp>
      <p:sp>
        <p:nvSpPr>
          <p:cNvPr id="4" name="Footer Placeholder 3">
            <a:extLst>
              <a:ext uri="{FF2B5EF4-FFF2-40B4-BE49-F238E27FC236}">
                <a16:creationId xmlns:a16="http://schemas.microsoft.com/office/drawing/2014/main" id="{B9E5AF3B-ECF9-47C8-0773-7E27A6E0E9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268105-E8B7-0E61-681B-5407EF9DA64F}"/>
              </a:ext>
            </a:extLst>
          </p:cNvPr>
          <p:cNvSpPr>
            <a:spLocks noGrp="1"/>
          </p:cNvSpPr>
          <p:nvPr>
            <p:ph type="sldNum" sz="quarter" idx="12"/>
          </p:nvPr>
        </p:nvSpPr>
        <p:spPr/>
        <p:txBody>
          <a:bodyPr/>
          <a:lstStyle/>
          <a:p>
            <a:fld id="{A4FC9CD3-6992-4A92-8D4E-894F883B9E55}" type="slidenum">
              <a:rPr lang="en-IN" smtClean="0"/>
              <a:t>‹#›</a:t>
            </a:fld>
            <a:endParaRPr lang="en-IN"/>
          </a:p>
        </p:txBody>
      </p:sp>
    </p:spTree>
    <p:extLst>
      <p:ext uri="{BB962C8B-B14F-4D97-AF65-F5344CB8AC3E}">
        <p14:creationId xmlns:p14="http://schemas.microsoft.com/office/powerpoint/2010/main" val="40714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BAE5D-A672-F409-81D0-04FD1E2B7B8E}"/>
              </a:ext>
            </a:extLst>
          </p:cNvPr>
          <p:cNvSpPr>
            <a:spLocks noGrp="1"/>
          </p:cNvSpPr>
          <p:nvPr>
            <p:ph type="dt" sz="half" idx="10"/>
          </p:nvPr>
        </p:nvSpPr>
        <p:spPr/>
        <p:txBody>
          <a:bodyPr/>
          <a:lstStyle/>
          <a:p>
            <a:fld id="{FB41ACBB-8526-4450-A4E1-9C1D16402C49}" type="datetimeFigureOut">
              <a:rPr lang="en-IN" smtClean="0"/>
              <a:t>28-03-2025</a:t>
            </a:fld>
            <a:endParaRPr lang="en-IN"/>
          </a:p>
        </p:txBody>
      </p:sp>
      <p:sp>
        <p:nvSpPr>
          <p:cNvPr id="3" name="Footer Placeholder 2">
            <a:extLst>
              <a:ext uri="{FF2B5EF4-FFF2-40B4-BE49-F238E27FC236}">
                <a16:creationId xmlns:a16="http://schemas.microsoft.com/office/drawing/2014/main" id="{5A3DC079-A3A6-06C7-99DB-121A157720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66F210-E37B-57FF-517C-66D1B822F02E}"/>
              </a:ext>
            </a:extLst>
          </p:cNvPr>
          <p:cNvSpPr>
            <a:spLocks noGrp="1"/>
          </p:cNvSpPr>
          <p:nvPr>
            <p:ph type="sldNum" sz="quarter" idx="12"/>
          </p:nvPr>
        </p:nvSpPr>
        <p:spPr/>
        <p:txBody>
          <a:bodyPr/>
          <a:lstStyle/>
          <a:p>
            <a:fld id="{A4FC9CD3-6992-4A92-8D4E-894F883B9E55}" type="slidenum">
              <a:rPr lang="en-IN" smtClean="0"/>
              <a:t>‹#›</a:t>
            </a:fld>
            <a:endParaRPr lang="en-IN"/>
          </a:p>
        </p:txBody>
      </p:sp>
    </p:spTree>
    <p:extLst>
      <p:ext uri="{BB962C8B-B14F-4D97-AF65-F5344CB8AC3E}">
        <p14:creationId xmlns:p14="http://schemas.microsoft.com/office/powerpoint/2010/main" val="197440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AE67-7C90-1C23-464A-2BA8AB65F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CCBB558-15DF-3F53-72FE-D542FCBC2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26D1723-CB50-7825-588C-C07AAC939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6343D-8413-9CC6-5F46-15833FEEB582}"/>
              </a:ext>
            </a:extLst>
          </p:cNvPr>
          <p:cNvSpPr>
            <a:spLocks noGrp="1"/>
          </p:cNvSpPr>
          <p:nvPr>
            <p:ph type="dt" sz="half" idx="10"/>
          </p:nvPr>
        </p:nvSpPr>
        <p:spPr/>
        <p:txBody>
          <a:bodyPr/>
          <a:lstStyle/>
          <a:p>
            <a:fld id="{FB41ACBB-8526-4450-A4E1-9C1D16402C49}" type="datetimeFigureOut">
              <a:rPr lang="en-IN" smtClean="0"/>
              <a:t>28-03-2025</a:t>
            </a:fld>
            <a:endParaRPr lang="en-IN"/>
          </a:p>
        </p:txBody>
      </p:sp>
      <p:sp>
        <p:nvSpPr>
          <p:cNvPr id="6" name="Footer Placeholder 5">
            <a:extLst>
              <a:ext uri="{FF2B5EF4-FFF2-40B4-BE49-F238E27FC236}">
                <a16:creationId xmlns:a16="http://schemas.microsoft.com/office/drawing/2014/main" id="{3992557B-1440-28BB-6DA4-505E2486D7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728EB7-FC70-6906-9DB8-847FCE802A9F}"/>
              </a:ext>
            </a:extLst>
          </p:cNvPr>
          <p:cNvSpPr>
            <a:spLocks noGrp="1"/>
          </p:cNvSpPr>
          <p:nvPr>
            <p:ph type="sldNum" sz="quarter" idx="12"/>
          </p:nvPr>
        </p:nvSpPr>
        <p:spPr/>
        <p:txBody>
          <a:bodyPr/>
          <a:lstStyle/>
          <a:p>
            <a:fld id="{A4FC9CD3-6992-4A92-8D4E-894F883B9E55}" type="slidenum">
              <a:rPr lang="en-IN" smtClean="0"/>
              <a:t>‹#›</a:t>
            </a:fld>
            <a:endParaRPr lang="en-IN"/>
          </a:p>
        </p:txBody>
      </p:sp>
    </p:spTree>
    <p:extLst>
      <p:ext uri="{BB962C8B-B14F-4D97-AF65-F5344CB8AC3E}">
        <p14:creationId xmlns:p14="http://schemas.microsoft.com/office/powerpoint/2010/main" val="303896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65A6-F4A3-4D71-C4E1-C9C5E752A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EB9CA3-A34D-5580-FD14-ACE7BFF2E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BF200A-D581-2BCE-A10B-12068DE92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B7F72-5F65-9923-5B0A-7FB7E2A546D2}"/>
              </a:ext>
            </a:extLst>
          </p:cNvPr>
          <p:cNvSpPr>
            <a:spLocks noGrp="1"/>
          </p:cNvSpPr>
          <p:nvPr>
            <p:ph type="dt" sz="half" idx="10"/>
          </p:nvPr>
        </p:nvSpPr>
        <p:spPr/>
        <p:txBody>
          <a:bodyPr/>
          <a:lstStyle/>
          <a:p>
            <a:fld id="{FB41ACBB-8526-4450-A4E1-9C1D16402C49}" type="datetimeFigureOut">
              <a:rPr lang="en-IN" smtClean="0"/>
              <a:t>28-03-2025</a:t>
            </a:fld>
            <a:endParaRPr lang="en-IN"/>
          </a:p>
        </p:txBody>
      </p:sp>
      <p:sp>
        <p:nvSpPr>
          <p:cNvPr id="6" name="Footer Placeholder 5">
            <a:extLst>
              <a:ext uri="{FF2B5EF4-FFF2-40B4-BE49-F238E27FC236}">
                <a16:creationId xmlns:a16="http://schemas.microsoft.com/office/drawing/2014/main" id="{83AC2CC4-BD33-9C52-5084-CD2E8829B9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45F5B0-3E6E-4C2D-95F5-3EB6B4E81943}"/>
              </a:ext>
            </a:extLst>
          </p:cNvPr>
          <p:cNvSpPr>
            <a:spLocks noGrp="1"/>
          </p:cNvSpPr>
          <p:nvPr>
            <p:ph type="sldNum" sz="quarter" idx="12"/>
          </p:nvPr>
        </p:nvSpPr>
        <p:spPr/>
        <p:txBody>
          <a:bodyPr/>
          <a:lstStyle/>
          <a:p>
            <a:fld id="{A4FC9CD3-6992-4A92-8D4E-894F883B9E55}" type="slidenum">
              <a:rPr lang="en-IN" smtClean="0"/>
              <a:t>‹#›</a:t>
            </a:fld>
            <a:endParaRPr lang="en-IN"/>
          </a:p>
        </p:txBody>
      </p:sp>
    </p:spTree>
    <p:extLst>
      <p:ext uri="{BB962C8B-B14F-4D97-AF65-F5344CB8AC3E}">
        <p14:creationId xmlns:p14="http://schemas.microsoft.com/office/powerpoint/2010/main" val="312622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36C707-6014-FA99-973F-75AB5DB25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998321-B942-DB27-91FF-432FD55F7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1C316-EBA6-A468-9398-9FB90AB9B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1ACBB-8526-4450-A4E1-9C1D16402C49}" type="datetimeFigureOut">
              <a:rPr lang="en-IN" smtClean="0"/>
              <a:t>28-03-2025</a:t>
            </a:fld>
            <a:endParaRPr lang="en-IN"/>
          </a:p>
        </p:txBody>
      </p:sp>
      <p:sp>
        <p:nvSpPr>
          <p:cNvPr id="5" name="Footer Placeholder 4">
            <a:extLst>
              <a:ext uri="{FF2B5EF4-FFF2-40B4-BE49-F238E27FC236}">
                <a16:creationId xmlns:a16="http://schemas.microsoft.com/office/drawing/2014/main" id="{B1AF0B4E-D644-2FF1-7C77-685461C155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2613DD-B496-96F6-564C-1E0B5FE97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C9CD3-6992-4A92-8D4E-894F883B9E55}" type="slidenum">
              <a:rPr lang="en-IN" smtClean="0"/>
              <a:t>‹#›</a:t>
            </a:fld>
            <a:endParaRPr lang="en-IN"/>
          </a:p>
        </p:txBody>
      </p:sp>
    </p:spTree>
    <p:extLst>
      <p:ext uri="{BB962C8B-B14F-4D97-AF65-F5344CB8AC3E}">
        <p14:creationId xmlns:p14="http://schemas.microsoft.com/office/powerpoint/2010/main" val="171064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A8DBF4-2FFB-38DD-1E9E-87E159549362}"/>
              </a:ext>
            </a:extLst>
          </p:cNvPr>
          <p:cNvPicPr>
            <a:picLocks noChangeAspect="1"/>
          </p:cNvPicPr>
          <p:nvPr/>
        </p:nvPicPr>
        <p:blipFill>
          <a:blip r:embed="rId2"/>
          <a:stretch>
            <a:fillRect/>
          </a:stretch>
        </p:blipFill>
        <p:spPr>
          <a:xfrm>
            <a:off x="292608" y="63449"/>
            <a:ext cx="11462917" cy="6731101"/>
          </a:xfrm>
          <a:prstGeom prst="rect">
            <a:avLst/>
          </a:prstGeom>
        </p:spPr>
      </p:pic>
      <p:sp>
        <p:nvSpPr>
          <p:cNvPr id="6" name="TextBox 5">
            <a:extLst>
              <a:ext uri="{FF2B5EF4-FFF2-40B4-BE49-F238E27FC236}">
                <a16:creationId xmlns:a16="http://schemas.microsoft.com/office/drawing/2014/main" id="{F2943CF7-825F-095A-4A19-69D0D82A7AAF}"/>
              </a:ext>
            </a:extLst>
          </p:cNvPr>
          <p:cNvSpPr txBox="1"/>
          <p:nvPr/>
        </p:nvSpPr>
        <p:spPr>
          <a:xfrm>
            <a:off x="292608" y="6078931"/>
            <a:ext cx="2772461" cy="646331"/>
          </a:xfrm>
          <a:prstGeom prst="rect">
            <a:avLst/>
          </a:prstGeom>
          <a:noFill/>
        </p:spPr>
        <p:txBody>
          <a:bodyPr wrap="square" rtlCol="0">
            <a:spAutoFit/>
          </a:bodyPr>
          <a:lstStyle/>
          <a:p>
            <a:r>
              <a:rPr lang="en-IN" dirty="0"/>
              <a:t>EDA </a:t>
            </a:r>
          </a:p>
          <a:p>
            <a:r>
              <a:rPr lang="en-IN" dirty="0"/>
              <a:t>BY DIVYANSH PATEL</a:t>
            </a:r>
          </a:p>
        </p:txBody>
      </p:sp>
    </p:spTree>
    <p:extLst>
      <p:ext uri="{BB962C8B-B14F-4D97-AF65-F5344CB8AC3E}">
        <p14:creationId xmlns:p14="http://schemas.microsoft.com/office/powerpoint/2010/main" val="85156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C9B61-0DE2-0501-F839-059ABC82500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FC1685F-BAF2-F7DF-2033-330DB8A9F11C}"/>
              </a:ext>
            </a:extLst>
          </p:cNvPr>
          <p:cNvSpPr txBox="1"/>
          <p:nvPr/>
        </p:nvSpPr>
        <p:spPr>
          <a:xfrm>
            <a:off x="292608" y="6078931"/>
            <a:ext cx="2772461" cy="646331"/>
          </a:xfrm>
          <a:prstGeom prst="rect">
            <a:avLst/>
          </a:prstGeom>
          <a:noFill/>
        </p:spPr>
        <p:txBody>
          <a:bodyPr wrap="square" rtlCol="0">
            <a:spAutoFit/>
          </a:bodyPr>
          <a:lstStyle/>
          <a:p>
            <a:r>
              <a:rPr lang="en-IN" dirty="0"/>
              <a:t>EDA </a:t>
            </a:r>
          </a:p>
          <a:p>
            <a:r>
              <a:rPr lang="en-IN" dirty="0"/>
              <a:t>BY DIVYANSHPATEL</a:t>
            </a:r>
          </a:p>
        </p:txBody>
      </p:sp>
      <p:sp>
        <p:nvSpPr>
          <p:cNvPr id="2" name="TextBox 1">
            <a:extLst>
              <a:ext uri="{FF2B5EF4-FFF2-40B4-BE49-F238E27FC236}">
                <a16:creationId xmlns:a16="http://schemas.microsoft.com/office/drawing/2014/main" id="{0C25975B-8F6F-13D4-BEEB-34BC0FE73903}"/>
              </a:ext>
            </a:extLst>
          </p:cNvPr>
          <p:cNvSpPr txBox="1"/>
          <p:nvPr/>
        </p:nvSpPr>
        <p:spPr>
          <a:xfrm>
            <a:off x="197510" y="190195"/>
            <a:ext cx="11455604" cy="1477328"/>
          </a:xfrm>
          <a:prstGeom prst="rect">
            <a:avLst/>
          </a:prstGeom>
          <a:noFill/>
        </p:spPr>
        <p:txBody>
          <a:bodyPr wrap="square" rtlCol="0">
            <a:spAutoFit/>
          </a:bodyPr>
          <a:lstStyle/>
          <a:p>
            <a:r>
              <a:rPr lang="en-US" dirty="0"/>
              <a:t>Project Description:</a:t>
            </a:r>
          </a:p>
          <a:p>
            <a:endParaRPr lang="en-US" dirty="0"/>
          </a:p>
          <a:p>
            <a:r>
              <a:rPr lang="en-US" dirty="0"/>
              <a:t>This project involves analyzing a dataset containing transactional records to derive insights and trends related to customer purchases. The dataset captures essential information for each transaction, including transaction details, customer demographics, product categories, quantities purchased, pricing, and total amounts</a:t>
            </a:r>
            <a:endParaRPr lang="en-IN" dirty="0"/>
          </a:p>
        </p:txBody>
      </p:sp>
      <p:sp>
        <p:nvSpPr>
          <p:cNvPr id="3" name="TextBox 2">
            <a:extLst>
              <a:ext uri="{FF2B5EF4-FFF2-40B4-BE49-F238E27FC236}">
                <a16:creationId xmlns:a16="http://schemas.microsoft.com/office/drawing/2014/main" id="{B0DCE40F-66C0-134E-C30D-9B141166BEFF}"/>
              </a:ext>
            </a:extLst>
          </p:cNvPr>
          <p:cNvSpPr txBox="1"/>
          <p:nvPr/>
        </p:nvSpPr>
        <p:spPr>
          <a:xfrm>
            <a:off x="197510" y="2047620"/>
            <a:ext cx="11455604" cy="3693319"/>
          </a:xfrm>
          <a:prstGeom prst="rect">
            <a:avLst/>
          </a:prstGeom>
          <a:noFill/>
        </p:spPr>
        <p:txBody>
          <a:bodyPr wrap="square" rtlCol="0">
            <a:spAutoFit/>
          </a:bodyPr>
          <a:lstStyle/>
          <a:p>
            <a:r>
              <a:rPr lang="en-IN" dirty="0"/>
              <a:t>Objectives:</a:t>
            </a:r>
          </a:p>
          <a:p>
            <a:endParaRPr lang="en-IN" dirty="0"/>
          </a:p>
          <a:p>
            <a:r>
              <a:rPr lang="en-IN" dirty="0"/>
              <a:t>Understand Spending Patterns:</a:t>
            </a:r>
          </a:p>
          <a:p>
            <a:r>
              <a:rPr lang="en-US" dirty="0"/>
              <a:t>Analyze customer spending habits across different product categories: Beauty, Clothing, and Electronics.</a:t>
            </a:r>
          </a:p>
          <a:p>
            <a:r>
              <a:rPr lang="en-US" dirty="0"/>
              <a:t>Investigate whether demographic factors such as gender and age influence purchasing behaviors.</a:t>
            </a:r>
          </a:p>
          <a:p>
            <a:endParaRPr lang="en-US" dirty="0"/>
          </a:p>
          <a:p>
            <a:r>
              <a:rPr lang="en-IN" dirty="0"/>
              <a:t>Identify High-Performing Categories:</a:t>
            </a:r>
          </a:p>
          <a:p>
            <a:r>
              <a:rPr lang="en-US" dirty="0"/>
              <a:t>Determine the contribution of each product category to overall revenue.</a:t>
            </a:r>
            <a:endParaRPr lang="en-IN" dirty="0"/>
          </a:p>
          <a:p>
            <a:r>
              <a:rPr lang="en-US" dirty="0"/>
              <a:t>Highlight key product categories that contribute to business growth.</a:t>
            </a:r>
            <a:endParaRPr lang="en-IN" dirty="0"/>
          </a:p>
          <a:p>
            <a:endParaRPr lang="en-IN" dirty="0"/>
          </a:p>
          <a:p>
            <a:r>
              <a:rPr lang="en-US" dirty="0"/>
              <a:t>Optimize Business Strategies:</a:t>
            </a:r>
            <a:endParaRPr lang="en-IN" dirty="0"/>
          </a:p>
          <a:p>
            <a:r>
              <a:rPr lang="en-US" dirty="0"/>
              <a:t>Provide actionable insights to improve targeted marketing and inventory management.</a:t>
            </a:r>
            <a:endParaRPr lang="en-IN" dirty="0"/>
          </a:p>
          <a:p>
            <a:r>
              <a:rPr lang="en-US" dirty="0"/>
              <a:t>Suggest strategies for enhancing sales and customer engagement based on transactional insights.</a:t>
            </a:r>
          </a:p>
        </p:txBody>
      </p:sp>
    </p:spTree>
    <p:extLst>
      <p:ext uri="{BB962C8B-B14F-4D97-AF65-F5344CB8AC3E}">
        <p14:creationId xmlns:p14="http://schemas.microsoft.com/office/powerpoint/2010/main" val="1691479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40470-8CEB-8A95-A7A3-D3122F78924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E812B3C-3C96-E16E-91D9-DDBB04638D23}"/>
              </a:ext>
            </a:extLst>
          </p:cNvPr>
          <p:cNvSpPr txBox="1"/>
          <p:nvPr/>
        </p:nvSpPr>
        <p:spPr>
          <a:xfrm>
            <a:off x="292608" y="6078931"/>
            <a:ext cx="2772461" cy="646331"/>
          </a:xfrm>
          <a:prstGeom prst="rect">
            <a:avLst/>
          </a:prstGeom>
          <a:noFill/>
        </p:spPr>
        <p:txBody>
          <a:bodyPr wrap="square" rtlCol="0">
            <a:spAutoFit/>
          </a:bodyPr>
          <a:lstStyle/>
          <a:p>
            <a:r>
              <a:rPr lang="en-IN" dirty="0"/>
              <a:t>EDA </a:t>
            </a:r>
          </a:p>
          <a:p>
            <a:r>
              <a:rPr lang="en-IN" dirty="0"/>
              <a:t>BY DIVYANSH PATEL</a:t>
            </a:r>
          </a:p>
        </p:txBody>
      </p:sp>
      <p:pic>
        <p:nvPicPr>
          <p:cNvPr id="3" name="Picture 2">
            <a:extLst>
              <a:ext uri="{FF2B5EF4-FFF2-40B4-BE49-F238E27FC236}">
                <a16:creationId xmlns:a16="http://schemas.microsoft.com/office/drawing/2014/main" id="{85FB0F53-FC6F-3BB9-F63B-0AF7E0CADAB3}"/>
              </a:ext>
            </a:extLst>
          </p:cNvPr>
          <p:cNvPicPr>
            <a:picLocks noChangeAspect="1"/>
          </p:cNvPicPr>
          <p:nvPr/>
        </p:nvPicPr>
        <p:blipFill>
          <a:blip r:embed="rId2"/>
          <a:stretch>
            <a:fillRect/>
          </a:stretch>
        </p:blipFill>
        <p:spPr>
          <a:xfrm>
            <a:off x="4498360" y="391363"/>
            <a:ext cx="7465401" cy="5388292"/>
          </a:xfrm>
          <a:prstGeom prst="rect">
            <a:avLst/>
          </a:prstGeom>
        </p:spPr>
      </p:pic>
      <p:sp>
        <p:nvSpPr>
          <p:cNvPr id="14" name="Rectangle 8">
            <a:extLst>
              <a:ext uri="{FF2B5EF4-FFF2-40B4-BE49-F238E27FC236}">
                <a16:creationId xmlns:a16="http://schemas.microsoft.com/office/drawing/2014/main" id="{F9EF9EBB-D12F-6C3B-F5BD-686F3A2B7E1A}"/>
              </a:ext>
            </a:extLst>
          </p:cNvPr>
          <p:cNvSpPr>
            <a:spLocks noChangeArrowheads="1"/>
          </p:cNvSpPr>
          <p:nvPr/>
        </p:nvSpPr>
        <p:spPr bwMode="auto">
          <a:xfrm>
            <a:off x="167762" y="543148"/>
            <a:ext cx="433059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Insights: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Gender-wise Contribution: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Total sales are nearly equally distributed between males and females, with each contributing over ₹200,000. This signifies broad consumer interest across both demographics.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Revenue Opportunities: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Balanced spending patterns indicate potential for gender-inclusive marketing strategies. Tailored campaigns or personalized offers could enhance engagement and boost sales further.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Strategic Focus: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This gender-neutral trend can guide businesses to design inclusive strategies that cater to the needs of both male and female consumers effectively.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029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6E228-B038-025E-F55B-2DA1EEE9A53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2DE1A54-7985-9012-DA59-047869B5D159}"/>
              </a:ext>
            </a:extLst>
          </p:cNvPr>
          <p:cNvSpPr txBox="1"/>
          <p:nvPr/>
        </p:nvSpPr>
        <p:spPr>
          <a:xfrm>
            <a:off x="292608" y="6078931"/>
            <a:ext cx="2772461" cy="646331"/>
          </a:xfrm>
          <a:prstGeom prst="rect">
            <a:avLst/>
          </a:prstGeom>
          <a:noFill/>
        </p:spPr>
        <p:txBody>
          <a:bodyPr wrap="square" rtlCol="0">
            <a:spAutoFit/>
          </a:bodyPr>
          <a:lstStyle/>
          <a:p>
            <a:r>
              <a:rPr lang="en-IN" dirty="0"/>
              <a:t>EDA </a:t>
            </a:r>
          </a:p>
          <a:p>
            <a:r>
              <a:rPr lang="en-IN" dirty="0"/>
              <a:t>BY DIVYANSH PATEL</a:t>
            </a:r>
          </a:p>
        </p:txBody>
      </p:sp>
      <p:pic>
        <p:nvPicPr>
          <p:cNvPr id="3" name="Picture 2">
            <a:extLst>
              <a:ext uri="{FF2B5EF4-FFF2-40B4-BE49-F238E27FC236}">
                <a16:creationId xmlns:a16="http://schemas.microsoft.com/office/drawing/2014/main" id="{30E70CA5-5EC7-8FDA-EA8A-F5DC9636C48B}"/>
              </a:ext>
            </a:extLst>
          </p:cNvPr>
          <p:cNvPicPr>
            <a:picLocks noChangeAspect="1"/>
          </p:cNvPicPr>
          <p:nvPr/>
        </p:nvPicPr>
        <p:blipFill>
          <a:blip r:embed="rId2"/>
          <a:stretch>
            <a:fillRect/>
          </a:stretch>
        </p:blipFill>
        <p:spPr>
          <a:xfrm>
            <a:off x="5978410" y="0"/>
            <a:ext cx="5920982" cy="6623914"/>
          </a:xfrm>
          <a:prstGeom prst="rect">
            <a:avLst/>
          </a:prstGeom>
        </p:spPr>
      </p:pic>
      <p:sp>
        <p:nvSpPr>
          <p:cNvPr id="8" name="Rectangle 3">
            <a:extLst>
              <a:ext uri="{FF2B5EF4-FFF2-40B4-BE49-F238E27FC236}">
                <a16:creationId xmlns:a16="http://schemas.microsoft.com/office/drawing/2014/main" id="{D4A680F9-8E4E-D123-0B15-4453E44EEDDB}"/>
              </a:ext>
            </a:extLst>
          </p:cNvPr>
          <p:cNvSpPr>
            <a:spLocks noChangeArrowheads="1"/>
          </p:cNvSpPr>
          <p:nvPr/>
        </p:nvSpPr>
        <p:spPr bwMode="auto">
          <a:xfrm>
            <a:off x="201168" y="353944"/>
            <a:ext cx="5727802"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Customer Demographics Insights: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Male customers tend to spend more on Beauty products, indicating potential for grooming-related marketing campaigns targeting male consumers.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Female customers show significant spending in Clothing, suggesting the need for exclusive collections or seasonal promotions to appeal to this audience.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Category-wise Spending Patterns: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Electronics exhibits balanced spending across genders, reflecting universal appeal. This category could benefit from campaigns emphasizing innovation and durability.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Age-based Trends: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Middle-aged customers (30–50 years) appear frequently in transactions, potentially making them a prime target for personalized offers or loyalty programs.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Revenue Optimization Opportunities: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By addressing each demographic group’s preferences (e.g., males for Beauty and females for Clothing), businesses can tailor strategies to maximize overall revenue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495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3C58B-B6A6-B1F6-2450-12BB2797945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1FD1305-AA3E-DC63-F44E-9B7C9D5052FF}"/>
              </a:ext>
            </a:extLst>
          </p:cNvPr>
          <p:cNvSpPr txBox="1"/>
          <p:nvPr/>
        </p:nvSpPr>
        <p:spPr>
          <a:xfrm>
            <a:off x="292608" y="6078931"/>
            <a:ext cx="2772461" cy="646331"/>
          </a:xfrm>
          <a:prstGeom prst="rect">
            <a:avLst/>
          </a:prstGeom>
          <a:noFill/>
        </p:spPr>
        <p:txBody>
          <a:bodyPr wrap="square" rtlCol="0">
            <a:spAutoFit/>
          </a:bodyPr>
          <a:lstStyle/>
          <a:p>
            <a:r>
              <a:rPr lang="en-IN" dirty="0"/>
              <a:t>EDA </a:t>
            </a:r>
          </a:p>
          <a:p>
            <a:r>
              <a:rPr lang="en-IN" dirty="0"/>
              <a:t>BY DIVYANSH PATEL</a:t>
            </a:r>
          </a:p>
        </p:txBody>
      </p:sp>
      <p:pic>
        <p:nvPicPr>
          <p:cNvPr id="3" name="Picture 2">
            <a:extLst>
              <a:ext uri="{FF2B5EF4-FFF2-40B4-BE49-F238E27FC236}">
                <a16:creationId xmlns:a16="http://schemas.microsoft.com/office/drawing/2014/main" id="{F7BA0891-1619-1F4B-6B0C-579DFBD09C64}"/>
              </a:ext>
            </a:extLst>
          </p:cNvPr>
          <p:cNvPicPr>
            <a:picLocks noChangeAspect="1"/>
          </p:cNvPicPr>
          <p:nvPr/>
        </p:nvPicPr>
        <p:blipFill>
          <a:blip r:embed="rId2"/>
          <a:stretch>
            <a:fillRect/>
          </a:stretch>
        </p:blipFill>
        <p:spPr>
          <a:xfrm>
            <a:off x="5303519" y="102412"/>
            <a:ext cx="6710067" cy="6622849"/>
          </a:xfrm>
          <a:prstGeom prst="rect">
            <a:avLst/>
          </a:prstGeom>
        </p:spPr>
      </p:pic>
      <p:sp>
        <p:nvSpPr>
          <p:cNvPr id="5" name="TextBox 4">
            <a:extLst>
              <a:ext uri="{FF2B5EF4-FFF2-40B4-BE49-F238E27FC236}">
                <a16:creationId xmlns:a16="http://schemas.microsoft.com/office/drawing/2014/main" id="{19CEC3FD-FABC-E532-F231-4389B0C756BE}"/>
              </a:ext>
            </a:extLst>
          </p:cNvPr>
          <p:cNvSpPr txBox="1"/>
          <p:nvPr/>
        </p:nvSpPr>
        <p:spPr>
          <a:xfrm>
            <a:off x="71933" y="132738"/>
            <a:ext cx="5231586" cy="6063198"/>
          </a:xfrm>
          <a:prstGeom prst="rect">
            <a:avLst/>
          </a:prstGeom>
          <a:noFill/>
        </p:spPr>
        <p:txBody>
          <a:bodyPr wrap="square">
            <a:spAutoFit/>
          </a:bodyPr>
          <a:lstStyle/>
          <a:p>
            <a:pPr>
              <a:buNone/>
            </a:pPr>
            <a:r>
              <a:rPr lang="en-US" sz="1600" dirty="0"/>
              <a:t>The image displays a bar plot comparing average prices for product categories based on gender. Here's the insight:</a:t>
            </a:r>
          </a:p>
          <a:p>
            <a:pPr>
              <a:buNone/>
            </a:pPr>
            <a:endParaRPr lang="en-US" sz="1600" dirty="0"/>
          </a:p>
          <a:p>
            <a:pPr>
              <a:buNone/>
            </a:pPr>
            <a:r>
              <a:rPr lang="en-US" sz="1600" b="1" dirty="0"/>
              <a:t>Electronics Spending Trends</a:t>
            </a:r>
          </a:p>
          <a:p>
            <a:pPr>
              <a:buNone/>
            </a:pPr>
            <a:r>
              <a:rPr lang="en-US" sz="1600" dirty="0"/>
              <a:t>Electronics appears to have relatively balanced average spending across genders, showcasing its universal appeal as a product category. This indicates that both male and female consumers find Electronics appealing, making it a reliable driver for business revenue.</a:t>
            </a:r>
          </a:p>
          <a:p>
            <a:pPr>
              <a:buNone/>
            </a:pPr>
            <a:endParaRPr lang="en-US" sz="1600" dirty="0"/>
          </a:p>
          <a:p>
            <a:pPr>
              <a:buNone/>
            </a:pPr>
            <a:r>
              <a:rPr lang="en-US" sz="1600" b="1" dirty="0"/>
              <a:t>Strategic Recommendations</a:t>
            </a:r>
          </a:p>
          <a:p>
            <a:pPr>
              <a:buFont typeface="+mj-lt"/>
              <a:buAutoNum type="arabicPeriod"/>
            </a:pPr>
            <a:r>
              <a:rPr lang="en-US" sz="1600" b="1" dirty="0"/>
              <a:t>Inclusive Marketing Campaigns:</a:t>
            </a:r>
            <a:r>
              <a:rPr lang="en-US" sz="1600" dirty="0"/>
              <a:t> Focus on promoting innovation, quality, and technical features that appeal broadly across genders.</a:t>
            </a:r>
          </a:p>
          <a:p>
            <a:pPr>
              <a:buFont typeface="+mj-lt"/>
              <a:buAutoNum type="arabicPeriod"/>
            </a:pPr>
            <a:r>
              <a:rPr lang="en-US" sz="1600" b="1" dirty="0"/>
              <a:t>Cross-Category Bundling:</a:t>
            </a:r>
            <a:r>
              <a:rPr lang="en-US" sz="1600" dirty="0"/>
              <a:t> Offer deals combining Electronics with other categories like Clothing or Beauty to enhance customer value.</a:t>
            </a:r>
          </a:p>
          <a:p>
            <a:pPr>
              <a:buFont typeface="+mj-lt"/>
              <a:buAutoNum type="arabicPeriod"/>
            </a:pPr>
            <a:r>
              <a:rPr lang="en-US" sz="1600" b="1" dirty="0"/>
              <a:t>Product Optimization:</a:t>
            </a:r>
            <a:r>
              <a:rPr lang="en-US" sz="1600" dirty="0"/>
              <a:t> Ensure popular Electronics products are well-stocked and emphasize features like durability and cutting-edge technology in advertising.</a:t>
            </a:r>
          </a:p>
          <a:p>
            <a:r>
              <a:rPr lang="en-US" sz="1600" dirty="0"/>
              <a:t>These insights could guide marketing strategies and inventory planning effectively! Let me know if you'd like further refinement or a visualization crafted to enrich </a:t>
            </a:r>
            <a:r>
              <a:rPr lang="en-US" dirty="0"/>
              <a:t>your presentation.</a:t>
            </a:r>
          </a:p>
        </p:txBody>
      </p:sp>
    </p:spTree>
    <p:extLst>
      <p:ext uri="{BB962C8B-B14F-4D97-AF65-F5344CB8AC3E}">
        <p14:creationId xmlns:p14="http://schemas.microsoft.com/office/powerpoint/2010/main" val="249543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1FBFC-72AA-927D-6CF5-978FD45D367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612EE24-0F6C-EA0D-97A8-1DEBDA21E315}"/>
              </a:ext>
            </a:extLst>
          </p:cNvPr>
          <p:cNvSpPr txBox="1"/>
          <p:nvPr/>
        </p:nvSpPr>
        <p:spPr>
          <a:xfrm>
            <a:off x="292608" y="6078931"/>
            <a:ext cx="2772461" cy="646331"/>
          </a:xfrm>
          <a:prstGeom prst="rect">
            <a:avLst/>
          </a:prstGeom>
          <a:noFill/>
        </p:spPr>
        <p:txBody>
          <a:bodyPr wrap="square" rtlCol="0">
            <a:spAutoFit/>
          </a:bodyPr>
          <a:lstStyle/>
          <a:p>
            <a:r>
              <a:rPr lang="en-IN" dirty="0"/>
              <a:t>EDA </a:t>
            </a:r>
          </a:p>
          <a:p>
            <a:r>
              <a:rPr lang="en-IN" dirty="0"/>
              <a:t>BY DIVYANSH PATEL</a:t>
            </a:r>
          </a:p>
        </p:txBody>
      </p:sp>
      <p:pic>
        <p:nvPicPr>
          <p:cNvPr id="3" name="Picture 2">
            <a:extLst>
              <a:ext uri="{FF2B5EF4-FFF2-40B4-BE49-F238E27FC236}">
                <a16:creationId xmlns:a16="http://schemas.microsoft.com/office/drawing/2014/main" id="{7850CE0D-A412-DBB3-F02B-EE713494119B}"/>
              </a:ext>
            </a:extLst>
          </p:cNvPr>
          <p:cNvPicPr>
            <a:picLocks noChangeAspect="1"/>
          </p:cNvPicPr>
          <p:nvPr/>
        </p:nvPicPr>
        <p:blipFill>
          <a:blip r:embed="rId2"/>
          <a:stretch>
            <a:fillRect/>
          </a:stretch>
        </p:blipFill>
        <p:spPr>
          <a:xfrm>
            <a:off x="5237683" y="182881"/>
            <a:ext cx="6790944" cy="6354316"/>
          </a:xfrm>
          <a:prstGeom prst="rect">
            <a:avLst/>
          </a:prstGeom>
        </p:spPr>
      </p:pic>
      <p:sp>
        <p:nvSpPr>
          <p:cNvPr id="7" name="Rectangle 3">
            <a:extLst>
              <a:ext uri="{FF2B5EF4-FFF2-40B4-BE49-F238E27FC236}">
                <a16:creationId xmlns:a16="http://schemas.microsoft.com/office/drawing/2014/main" id="{81C22EC4-B8B2-1B5F-7924-69DEC8054B0B}"/>
              </a:ext>
            </a:extLst>
          </p:cNvPr>
          <p:cNvSpPr>
            <a:spLocks noChangeArrowheads="1"/>
          </p:cNvSpPr>
          <p:nvPr/>
        </p:nvSpPr>
        <p:spPr bwMode="auto">
          <a:xfrm>
            <a:off x="292608" y="1413108"/>
            <a:ext cx="3928262"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Sales Trends by Year:</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2023:</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Consistently high sales throughout the year, indicating stable performance and effective strategies in place.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2024:</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Sales data available only for January, showing a sharp drop compared to the previous year. This could reflect post-holiday season effects or emerging challenges.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698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7830C-1634-BE0F-50B9-FC87FB7DE97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B358A01-8276-B122-5943-1F9651922092}"/>
              </a:ext>
            </a:extLst>
          </p:cNvPr>
          <p:cNvSpPr txBox="1"/>
          <p:nvPr/>
        </p:nvSpPr>
        <p:spPr>
          <a:xfrm>
            <a:off x="292608" y="6078931"/>
            <a:ext cx="2772461" cy="646331"/>
          </a:xfrm>
          <a:prstGeom prst="rect">
            <a:avLst/>
          </a:prstGeom>
          <a:noFill/>
        </p:spPr>
        <p:txBody>
          <a:bodyPr wrap="square" rtlCol="0">
            <a:spAutoFit/>
          </a:bodyPr>
          <a:lstStyle/>
          <a:p>
            <a:r>
              <a:rPr lang="en-IN" dirty="0"/>
              <a:t>EDA </a:t>
            </a:r>
          </a:p>
          <a:p>
            <a:r>
              <a:rPr lang="en-IN" dirty="0"/>
              <a:t>BY DIVYANSH PATEL</a:t>
            </a:r>
          </a:p>
        </p:txBody>
      </p:sp>
      <p:pic>
        <p:nvPicPr>
          <p:cNvPr id="3" name="Picture 2">
            <a:extLst>
              <a:ext uri="{FF2B5EF4-FFF2-40B4-BE49-F238E27FC236}">
                <a16:creationId xmlns:a16="http://schemas.microsoft.com/office/drawing/2014/main" id="{FD6D22BD-9AC3-D918-4B4D-2EACA570035B}"/>
              </a:ext>
            </a:extLst>
          </p:cNvPr>
          <p:cNvPicPr>
            <a:picLocks noChangeAspect="1"/>
          </p:cNvPicPr>
          <p:nvPr/>
        </p:nvPicPr>
        <p:blipFill>
          <a:blip r:embed="rId2"/>
          <a:stretch>
            <a:fillRect/>
          </a:stretch>
        </p:blipFill>
        <p:spPr>
          <a:xfrm>
            <a:off x="0" y="2026311"/>
            <a:ext cx="12192000" cy="3984500"/>
          </a:xfrm>
          <a:prstGeom prst="rect">
            <a:avLst/>
          </a:prstGeom>
        </p:spPr>
      </p:pic>
      <p:sp>
        <p:nvSpPr>
          <p:cNvPr id="5" name="TextBox 4">
            <a:extLst>
              <a:ext uri="{FF2B5EF4-FFF2-40B4-BE49-F238E27FC236}">
                <a16:creationId xmlns:a16="http://schemas.microsoft.com/office/drawing/2014/main" id="{6A823B01-818B-E5E5-AAE8-D8C0533DDF88}"/>
              </a:ext>
            </a:extLst>
          </p:cNvPr>
          <p:cNvSpPr txBox="1"/>
          <p:nvPr/>
        </p:nvSpPr>
        <p:spPr>
          <a:xfrm>
            <a:off x="109727" y="132738"/>
            <a:ext cx="11945723" cy="1815882"/>
          </a:xfrm>
          <a:prstGeom prst="rect">
            <a:avLst/>
          </a:prstGeom>
          <a:noFill/>
        </p:spPr>
        <p:txBody>
          <a:bodyPr wrap="square">
            <a:spAutoFit/>
          </a:bodyPr>
          <a:lstStyle/>
          <a:p>
            <a:pPr>
              <a:buNone/>
            </a:pPr>
            <a:r>
              <a:rPr lang="en-US" sz="1400" b="1" dirty="0"/>
              <a:t>Insight on Age-wise Spending Patterns:</a:t>
            </a:r>
          </a:p>
          <a:p>
            <a:pPr>
              <a:buNone/>
            </a:pPr>
            <a:r>
              <a:rPr lang="en-US" sz="1400" dirty="0"/>
              <a:t>The bar plot showcases the </a:t>
            </a:r>
            <a:r>
              <a:rPr lang="en-US" sz="1400" b="1" dirty="0"/>
              <a:t>total amount spent by individuals across different age groups</a:t>
            </a:r>
            <a:r>
              <a:rPr lang="en-US" sz="1400" dirty="0"/>
              <a:t>. Here are the insights:</a:t>
            </a:r>
          </a:p>
          <a:p>
            <a:pPr>
              <a:buFont typeface="+mj-lt"/>
              <a:buAutoNum type="arabicPeriod"/>
            </a:pPr>
            <a:r>
              <a:rPr lang="en-US" sz="1400" b="1" dirty="0"/>
              <a:t>Peak Spending Age Groups:</a:t>
            </a:r>
            <a:endParaRPr lang="en-US" sz="1400" dirty="0"/>
          </a:p>
          <a:p>
            <a:pPr marL="742950" lvl="1" indent="-285750">
              <a:buFont typeface="+mj-lt"/>
              <a:buAutoNum type="arabicPeriod"/>
            </a:pPr>
            <a:r>
              <a:rPr lang="en-US" sz="1400" dirty="0"/>
              <a:t>Certain age groups, like </a:t>
            </a:r>
            <a:r>
              <a:rPr lang="en-US" sz="1400" b="1" dirty="0"/>
              <a:t>25, 34, and 50</a:t>
            </a:r>
            <a:r>
              <a:rPr lang="en-US" sz="1400" dirty="0"/>
              <a:t>, stand out for their higher spending totals compared to others, indicating these are high-value demographics.</a:t>
            </a:r>
          </a:p>
          <a:p>
            <a:pPr>
              <a:buFont typeface="+mj-lt"/>
              <a:buAutoNum type="arabicPeriod"/>
            </a:pPr>
            <a:r>
              <a:rPr lang="en-US" sz="1400" b="1" dirty="0"/>
              <a:t>Consistent Middle Age Contributions:</a:t>
            </a:r>
            <a:endParaRPr lang="en-US" sz="1400" dirty="0"/>
          </a:p>
          <a:p>
            <a:pPr marL="742950" lvl="1" indent="-285750">
              <a:buFont typeface="+mj-lt"/>
              <a:buAutoNum type="arabicPeriod"/>
            </a:pPr>
            <a:r>
              <a:rPr lang="en-US" sz="1400" dirty="0"/>
              <a:t>Customers aged between </a:t>
            </a:r>
            <a:r>
              <a:rPr lang="en-US" sz="1400" b="1" dirty="0"/>
              <a:t>30 to 50</a:t>
            </a:r>
            <a:r>
              <a:rPr lang="en-US" sz="1400" dirty="0"/>
              <a:t> show consistent contributions, highlighting them as a key target audience for strategic marketing or loyalty programs.</a:t>
            </a:r>
          </a:p>
          <a:p>
            <a:pPr>
              <a:buFont typeface="+mj-lt"/>
              <a:buAutoNum type="arabicPeriod"/>
            </a:pPr>
            <a:r>
              <a:rPr lang="en-US" sz="1400" b="1" dirty="0"/>
              <a:t>Strategic Recommendation:</a:t>
            </a:r>
            <a:endParaRPr lang="en-US" sz="1400" dirty="0"/>
          </a:p>
          <a:p>
            <a:pPr marL="742950" lvl="1" indent="-285750">
              <a:buFont typeface="+mj-lt"/>
              <a:buAutoNum type="arabicPeriod"/>
            </a:pPr>
            <a:r>
              <a:rPr lang="en-US" sz="1400" dirty="0"/>
              <a:t>Focus tailored promotions or campaigns on the peak age groups and middle-aged customers to maximize engagement and revenue.</a:t>
            </a:r>
          </a:p>
        </p:txBody>
      </p:sp>
    </p:spTree>
    <p:extLst>
      <p:ext uri="{BB962C8B-B14F-4D97-AF65-F5344CB8AC3E}">
        <p14:creationId xmlns:p14="http://schemas.microsoft.com/office/powerpoint/2010/main" val="377567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D4044-4139-6DEE-1026-73DD6090D22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1D94E76-EA9B-510B-D9D5-825F5C3FC2B8}"/>
              </a:ext>
            </a:extLst>
          </p:cNvPr>
          <p:cNvSpPr txBox="1"/>
          <p:nvPr/>
        </p:nvSpPr>
        <p:spPr>
          <a:xfrm>
            <a:off x="292608" y="6078931"/>
            <a:ext cx="2772461" cy="646331"/>
          </a:xfrm>
          <a:prstGeom prst="rect">
            <a:avLst/>
          </a:prstGeom>
          <a:noFill/>
        </p:spPr>
        <p:txBody>
          <a:bodyPr wrap="square" rtlCol="0">
            <a:spAutoFit/>
          </a:bodyPr>
          <a:lstStyle/>
          <a:p>
            <a:r>
              <a:rPr lang="en-IN" dirty="0"/>
              <a:t>EDA </a:t>
            </a:r>
          </a:p>
          <a:p>
            <a:r>
              <a:rPr lang="en-IN" dirty="0"/>
              <a:t>BY DIVYANSH PATEL</a:t>
            </a:r>
          </a:p>
        </p:txBody>
      </p:sp>
      <p:sp>
        <p:nvSpPr>
          <p:cNvPr id="3" name="TextBox 2">
            <a:extLst>
              <a:ext uri="{FF2B5EF4-FFF2-40B4-BE49-F238E27FC236}">
                <a16:creationId xmlns:a16="http://schemas.microsoft.com/office/drawing/2014/main" id="{622215C7-835D-85D6-080B-146F2F4FD414}"/>
              </a:ext>
            </a:extLst>
          </p:cNvPr>
          <p:cNvSpPr txBox="1"/>
          <p:nvPr/>
        </p:nvSpPr>
        <p:spPr>
          <a:xfrm>
            <a:off x="159106" y="504749"/>
            <a:ext cx="3696005" cy="2862322"/>
          </a:xfrm>
          <a:prstGeom prst="rect">
            <a:avLst/>
          </a:prstGeom>
          <a:noFill/>
        </p:spPr>
        <p:txBody>
          <a:bodyPr wrap="square">
            <a:spAutoFit/>
          </a:bodyPr>
          <a:lstStyle/>
          <a:p>
            <a:r>
              <a:rPr lang="en-IN" dirty="0"/>
              <a:t>Electronics Spending Trends:</a:t>
            </a:r>
          </a:p>
          <a:p>
            <a:endParaRPr lang="en-IN" dirty="0"/>
          </a:p>
          <a:p>
            <a:r>
              <a:rPr lang="en-IN" dirty="0"/>
              <a:t>Electronics demonstrates consistent performance across all quantity levels. The mean total amount spent on Electronics is relatively high and uniform, underscoring its strong and balanced appeal to consumers. This makes Electronics a dependable revenue driver for the business.</a:t>
            </a:r>
          </a:p>
        </p:txBody>
      </p:sp>
      <p:pic>
        <p:nvPicPr>
          <p:cNvPr id="5" name="Picture 4">
            <a:extLst>
              <a:ext uri="{FF2B5EF4-FFF2-40B4-BE49-F238E27FC236}">
                <a16:creationId xmlns:a16="http://schemas.microsoft.com/office/drawing/2014/main" id="{5AC0572E-F43C-213F-7F76-0DD36CAFD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552" y="146554"/>
            <a:ext cx="6692799" cy="6441034"/>
          </a:xfrm>
          <a:prstGeom prst="rect">
            <a:avLst/>
          </a:prstGeom>
        </p:spPr>
      </p:pic>
    </p:spTree>
    <p:extLst>
      <p:ext uri="{BB962C8B-B14F-4D97-AF65-F5344CB8AC3E}">
        <p14:creationId xmlns:p14="http://schemas.microsoft.com/office/powerpoint/2010/main" val="1705336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20663-4AC0-199D-71D1-F2BDAD748CA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95591C9-046C-0697-B2B5-69356CAF9983}"/>
              </a:ext>
            </a:extLst>
          </p:cNvPr>
          <p:cNvSpPr txBox="1"/>
          <p:nvPr/>
        </p:nvSpPr>
        <p:spPr>
          <a:xfrm>
            <a:off x="292608" y="6078931"/>
            <a:ext cx="2772461" cy="646331"/>
          </a:xfrm>
          <a:prstGeom prst="rect">
            <a:avLst/>
          </a:prstGeom>
          <a:noFill/>
        </p:spPr>
        <p:txBody>
          <a:bodyPr wrap="square" rtlCol="0">
            <a:spAutoFit/>
          </a:bodyPr>
          <a:lstStyle/>
          <a:p>
            <a:r>
              <a:rPr lang="en-IN" dirty="0"/>
              <a:t>EDA </a:t>
            </a:r>
          </a:p>
          <a:p>
            <a:r>
              <a:rPr lang="en-IN" dirty="0"/>
              <a:t>BY DIVYANSH PATEL</a:t>
            </a:r>
          </a:p>
        </p:txBody>
      </p:sp>
      <p:sp>
        <p:nvSpPr>
          <p:cNvPr id="3" name="TextBox 2">
            <a:extLst>
              <a:ext uri="{FF2B5EF4-FFF2-40B4-BE49-F238E27FC236}">
                <a16:creationId xmlns:a16="http://schemas.microsoft.com/office/drawing/2014/main" id="{523B6AC9-FA24-15A9-FD68-26C19FE5BD93}"/>
              </a:ext>
            </a:extLst>
          </p:cNvPr>
          <p:cNvSpPr txBox="1"/>
          <p:nvPr/>
        </p:nvSpPr>
        <p:spPr>
          <a:xfrm>
            <a:off x="1031443" y="169621"/>
            <a:ext cx="8748980" cy="5909310"/>
          </a:xfrm>
          <a:prstGeom prst="rect">
            <a:avLst/>
          </a:prstGeom>
          <a:noFill/>
        </p:spPr>
        <p:txBody>
          <a:bodyPr wrap="square">
            <a:spAutoFit/>
          </a:bodyPr>
          <a:lstStyle/>
          <a:p>
            <a:pPr>
              <a:buNone/>
            </a:pPr>
            <a:r>
              <a:rPr lang="en-US" b="1" dirty="0"/>
              <a:t>Conclusion:</a:t>
            </a:r>
            <a:endParaRPr lang="en-US" dirty="0"/>
          </a:p>
          <a:p>
            <a:pPr>
              <a:buNone/>
            </a:pPr>
            <a:r>
              <a:rPr lang="en-US" dirty="0"/>
              <a:t>This project effectively analyzes customer transaction data to uncover valuable insights into spending patterns and consumer behavior. Key findings include:</a:t>
            </a:r>
          </a:p>
          <a:p>
            <a:pPr>
              <a:buFont typeface="+mj-lt"/>
              <a:buAutoNum type="arabicPeriod"/>
            </a:pPr>
            <a:r>
              <a:rPr lang="en-US" b="1" dirty="0"/>
              <a:t>Category Performance:</a:t>
            </a:r>
            <a:endParaRPr lang="en-US" dirty="0"/>
          </a:p>
          <a:p>
            <a:pPr marL="742950" lvl="1" indent="-285750">
              <a:buFont typeface="+mj-lt"/>
              <a:buAutoNum type="arabicPeriod"/>
            </a:pPr>
            <a:r>
              <a:rPr lang="en-US" dirty="0"/>
              <a:t>Electronics emerges as the top-performing category due to its universal appeal and balanced spending across genders.</a:t>
            </a:r>
          </a:p>
          <a:p>
            <a:pPr marL="742950" lvl="1" indent="-285750">
              <a:buFont typeface="+mj-lt"/>
              <a:buAutoNum type="arabicPeriod"/>
            </a:pPr>
            <a:r>
              <a:rPr lang="en-US" dirty="0"/>
              <a:t>Clothing sees significant contributions from female customers, while Beauty has a higher male customer spending, indicating potential for targeted marketing strategies.</a:t>
            </a:r>
          </a:p>
          <a:p>
            <a:pPr>
              <a:buFont typeface="+mj-lt"/>
              <a:buAutoNum type="arabicPeriod"/>
            </a:pPr>
            <a:r>
              <a:rPr lang="en-US" b="1" dirty="0"/>
              <a:t>Demographic Trends:</a:t>
            </a:r>
            <a:endParaRPr lang="en-US" dirty="0"/>
          </a:p>
          <a:p>
            <a:pPr marL="742950" lvl="1" indent="-285750">
              <a:buFont typeface="+mj-lt"/>
              <a:buAutoNum type="arabicPeriod"/>
            </a:pPr>
            <a:r>
              <a:rPr lang="en-US" dirty="0"/>
              <a:t>Middle-aged customers (30–50 years) are pivotal revenue drivers, making them a key target for personalized campaigns and loyalty programs.</a:t>
            </a:r>
          </a:p>
          <a:p>
            <a:pPr>
              <a:buFont typeface="+mj-lt"/>
              <a:buAutoNum type="arabicPeriod"/>
            </a:pPr>
            <a:r>
              <a:rPr lang="en-US" b="1" dirty="0"/>
              <a:t>Strategic Opportunities:</a:t>
            </a:r>
            <a:endParaRPr lang="en-US" dirty="0"/>
          </a:p>
          <a:p>
            <a:pPr marL="742950" lvl="1" indent="-285750">
              <a:buFont typeface="+mj-lt"/>
              <a:buAutoNum type="arabicPeriod"/>
            </a:pPr>
            <a:r>
              <a:rPr lang="en-US" dirty="0"/>
              <a:t>Inclusive marketing for Electronics, specialized offers for Clothing and Beauty, and age-focused strategies can drive growth and maximize revenue.</a:t>
            </a:r>
          </a:p>
          <a:p>
            <a:pPr marL="742950" lvl="1" indent="-285750">
              <a:buFont typeface="+mj-lt"/>
              <a:buAutoNum type="arabicPeriod"/>
            </a:pPr>
            <a:r>
              <a:rPr lang="en-US" dirty="0"/>
              <a:t>Seasonal trends and promotional efforts should be leveraged to maintain consistent sales performance.</a:t>
            </a:r>
          </a:p>
          <a:p>
            <a:r>
              <a:rPr lang="en-US" dirty="0"/>
              <a:t>By leveraging these insights, businesses can refine their marketing strategies, optimize inventory management, and enhance customer engagement, thereby aligning operations with consumer demands and market trends. If you’d like assistance with visualizing these conclusions or preparing a detailed report, let me know!</a:t>
            </a:r>
          </a:p>
        </p:txBody>
      </p:sp>
    </p:spTree>
    <p:extLst>
      <p:ext uri="{BB962C8B-B14F-4D97-AF65-F5344CB8AC3E}">
        <p14:creationId xmlns:p14="http://schemas.microsoft.com/office/powerpoint/2010/main" val="2554990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934</Words>
  <Application>Microsoft Office PowerPoint</Application>
  <PresentationFormat>Widescreen</PresentationFormat>
  <Paragraphs>93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divyansh patel</dc:creator>
  <cp:lastModifiedBy>divyansh patel</cp:lastModifiedBy>
  <cp:revision>1</cp:revision>
  <dcterms:created xsi:type="dcterms:W3CDTF">2025-03-28T14:53:06Z</dcterms:created>
  <dcterms:modified xsi:type="dcterms:W3CDTF">2025-03-28T14:54:28Z</dcterms:modified>
</cp:coreProperties>
</file>