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1880-D48B-05CF-623F-3AE2CB6ED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7ADC0-362B-612A-820F-7DDF6CD92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00C19-71CC-74C5-E4D5-81E1B52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E028-0834-F476-C86F-DAE5B09C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048A1-02F2-44ED-6F73-3E08831D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4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A1B3-E89C-A6D5-136D-79E03B241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34DBB-6D41-B582-8C01-2F4F9A18B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6F704-4453-1884-3976-B8220CF1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EA35-F1E7-9D66-8C82-778D887A1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FF632-8ACA-C1A8-9A05-31D697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3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398F4A-46BE-89DB-4330-A417F74E5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0813-44B7-8A4B-F4E7-B44B832B5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DB020-1583-CAE4-2D7C-40FF9E4E8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4AF80-384D-1631-9810-0ED0A874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8B884-F908-EC0E-2765-419F48A3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838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49D4-26B5-FA27-12C3-B9AEDCEA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35B77-3259-8A2C-E231-C8790E2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8F115-EAA2-2959-94F6-A1A5306F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D49A5-875C-8E77-3B9C-4991075E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867D1-3C08-3385-7901-5E5566828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9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E7E6-BD2B-D6F5-165D-49AFFDE4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197EB-1521-028D-05D9-A9391BB57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D01E-AE15-7334-A344-098DEE6B3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6058-2620-7C35-1CF9-E9973624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3061C-4888-3A7B-A0D8-86AA2F5E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551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4D57C-56AA-EFCE-EADB-778724AE7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B6331-6E26-A282-ACB2-B829EED7B1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C7E759-E8D1-4A2E-C4D7-CCD62B29E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418DD-4495-2CC2-EBC1-10A62AD4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2D68-FBA8-EEF7-4103-5112B2D3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750B2-4C14-AAF9-6FEA-C985D8782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916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DCA4-9D93-97D2-7061-A373E589C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F80091-F2EA-F3D5-270E-6ED7ACD72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D09ED-DB77-700B-EE9D-54F36E6DB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B350F-915F-2226-1630-B1B453A877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29D5A-44A2-654B-1FD0-4858BC8BC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DD136-3D97-C5C3-F6B1-5BFE6C1B3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B4C99-1F8B-735B-A73C-8156F658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4E5F6-1C6F-1F7F-E4F9-4F5EDEC6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8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EB657-7C35-0CAC-C641-1F4E7FAE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9DFDF2-5EFF-2F9A-F86F-47F5C2E85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8CAFB-30D5-9E2F-8C61-980300FA8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AEF5E-FD84-C33E-5A42-9EE38324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305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790C7-576A-D065-D5E1-FFA75DBD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8D80B1-7FED-EE42-E115-86654F84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8FE8-F581-47D2-BC76-1E27B935E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616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CA0C0-3463-D8D6-7074-C1966907B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FBD36-CEBB-EF3E-DA55-66C40152A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0E69D9-6F72-1975-BF46-55137220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2F39E-8E22-465D-A1D6-917DAACFE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78A31-48E7-E0DC-4C8D-4B5BB8F31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D1B1E-A22F-DD3D-BB37-FABBFD30F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69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0F299-8615-4FFB-1E5A-DA5326B9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16F26-C16C-9649-D5C4-5238F56595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CB814-721F-109C-F90C-FC843097B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3CD24-A2BB-D4CC-E9B2-97100643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4FE0B-D768-F776-F9A5-34C10CD9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47ED-826A-F355-EE73-0BD89AFB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6586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4000">
              <a:schemeClr val="accent1">
                <a:lumMod val="45000"/>
                <a:lumOff val="55000"/>
              </a:schemeClr>
            </a:gs>
            <a:gs pos="35000">
              <a:schemeClr val="accent1">
                <a:lumMod val="45000"/>
                <a:lumOff val="55000"/>
                <a:alpha val="26000"/>
              </a:schemeClr>
            </a:gs>
            <a:gs pos="60000">
              <a:schemeClr val="bg1">
                <a:lumMod val="75000"/>
                <a:alpha val="0"/>
              </a:schemeClr>
            </a:gs>
            <a:gs pos="99000">
              <a:schemeClr val="accent1">
                <a:lumMod val="30000"/>
                <a:lumOff val="70000"/>
                <a:alpha val="42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190B4D-2CA2-FC28-A63B-D4871C61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2DDA8-13D6-E819-86A2-E133A9E9F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D656A-06B1-B2B4-553C-3AF9B6C27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2FAE-732E-443E-BD94-6B94C8937EBF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8D417-A834-632C-FAC2-471464A706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D415E-285A-4C3D-879A-892FD95626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4AD2FE-43C7-41A3-B990-E6F58E5707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69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datawithdanny/" TargetMode="External"/><Relationship Id="rId2" Type="http://schemas.openxmlformats.org/officeDocument/2006/relationships/hyperlink" Target="https://github.com/divyanshpatel128/SQL-Case-Study-Danny-s-Diner-8-Week-SQL-Challenge-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93CEA4-F69C-93DD-B1A4-9D168958E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9095" y="2332139"/>
            <a:ext cx="6911845" cy="4228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5A4F32-571E-203E-3693-9A3AD557681E}"/>
              </a:ext>
            </a:extLst>
          </p:cNvPr>
          <p:cNvSpPr txBox="1"/>
          <p:nvPr/>
        </p:nvSpPr>
        <p:spPr>
          <a:xfrm>
            <a:off x="436228" y="100668"/>
            <a:ext cx="3540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Blackadder ITC" panose="04020505051007020D02" pitchFamily="82" charset="0"/>
              </a:rPr>
              <a:t>Divyansh Patel</a:t>
            </a:r>
            <a:endParaRPr lang="en-IN" dirty="0">
              <a:latin typeface="Blackadder ITC" panose="04020505051007020D02" pitchFamily="8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695AD5-A574-47CE-C7ED-FB52AF2C3276}"/>
              </a:ext>
            </a:extLst>
          </p:cNvPr>
          <p:cNvSpPr/>
          <p:nvPr/>
        </p:nvSpPr>
        <p:spPr>
          <a:xfrm>
            <a:off x="-1" y="1862356"/>
            <a:ext cx="5280155" cy="2801923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B36E-6F27-FD99-5A81-5B4FBE51A85B}"/>
              </a:ext>
            </a:extLst>
          </p:cNvPr>
          <p:cNvSpPr txBox="1"/>
          <p:nvPr/>
        </p:nvSpPr>
        <p:spPr>
          <a:xfrm>
            <a:off x="869208" y="2466363"/>
            <a:ext cx="86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CTE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B68BC7-5F1E-E805-EB99-8E6D2BE0401C}"/>
              </a:ext>
            </a:extLst>
          </p:cNvPr>
          <p:cNvSpPr txBox="1"/>
          <p:nvPr/>
        </p:nvSpPr>
        <p:spPr>
          <a:xfrm>
            <a:off x="2526983" y="2466363"/>
            <a:ext cx="1835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Subquery 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57ADDE-A0F0-16BA-F2CA-CDACFC96DC90}"/>
              </a:ext>
            </a:extLst>
          </p:cNvPr>
          <p:cNvSpPr txBox="1"/>
          <p:nvPr/>
        </p:nvSpPr>
        <p:spPr>
          <a:xfrm>
            <a:off x="2511773" y="3361279"/>
            <a:ext cx="2575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Rank Function </a:t>
            </a:r>
            <a:endParaRPr lang="en-IN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1A8D90-4312-B23E-76D3-2F7470DC0F07}"/>
              </a:ext>
            </a:extLst>
          </p:cNvPr>
          <p:cNvSpPr txBox="1"/>
          <p:nvPr/>
        </p:nvSpPr>
        <p:spPr>
          <a:xfrm>
            <a:off x="577215" y="3116535"/>
            <a:ext cx="25754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Aggregate</a:t>
            </a:r>
            <a:r>
              <a:rPr lang="en-IN" b="1" dirty="0"/>
              <a:t>  </a:t>
            </a:r>
            <a:r>
              <a:rPr lang="en-IN" sz="2800" b="1" dirty="0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14D437-261C-7ACF-2092-7D959705D2E9}"/>
              </a:ext>
            </a:extLst>
          </p:cNvPr>
          <p:cNvSpPr txBox="1"/>
          <p:nvPr/>
        </p:nvSpPr>
        <p:spPr>
          <a:xfrm>
            <a:off x="3003258" y="764316"/>
            <a:ext cx="50250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</a:rPr>
              <a:t>8WeekSQLChallenge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DDC71A-DF3A-A17A-3A1D-FA6331DD725A}"/>
              </a:ext>
            </a:extLst>
          </p:cNvPr>
          <p:cNvSpPr/>
          <p:nvPr/>
        </p:nvSpPr>
        <p:spPr>
          <a:xfrm>
            <a:off x="2369160" y="2686803"/>
            <a:ext cx="142613" cy="823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C11197A-A732-DB38-6A2A-C52CA383DCB1}"/>
              </a:ext>
            </a:extLst>
          </p:cNvPr>
          <p:cNvSpPr/>
          <p:nvPr/>
        </p:nvSpPr>
        <p:spPr>
          <a:xfrm>
            <a:off x="2369160" y="3581719"/>
            <a:ext cx="142613" cy="823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5FD3F3-3382-9EF8-C9A4-9532DAE2D8C2}"/>
              </a:ext>
            </a:extLst>
          </p:cNvPr>
          <p:cNvSpPr/>
          <p:nvPr/>
        </p:nvSpPr>
        <p:spPr>
          <a:xfrm>
            <a:off x="291990" y="2645633"/>
            <a:ext cx="142613" cy="823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6B3C52-2B00-EFA1-9C24-820894B84D70}"/>
              </a:ext>
            </a:extLst>
          </p:cNvPr>
          <p:cNvSpPr/>
          <p:nvPr/>
        </p:nvSpPr>
        <p:spPr>
          <a:xfrm>
            <a:off x="291989" y="3540549"/>
            <a:ext cx="142613" cy="8233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804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4A5D4-AEDF-1323-7438-6AD1832E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91549F1-7380-358D-597A-FFE3DEF3B4F0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5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9BFDBF-80D3-DC91-9495-228B76A01106}"/>
              </a:ext>
            </a:extLst>
          </p:cNvPr>
          <p:cNvSpPr txBox="1"/>
          <p:nvPr/>
        </p:nvSpPr>
        <p:spPr>
          <a:xfrm>
            <a:off x="94375" y="1779687"/>
            <a:ext cx="861339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popular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ORDER_Count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ranks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*,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Dense_rank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ORDER_Count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Product_rank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popular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ranks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Product_rank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28096-A586-D17B-4D50-DA01883BEA48}"/>
              </a:ext>
            </a:extLst>
          </p:cNvPr>
          <p:cNvSpPr txBox="1"/>
          <p:nvPr/>
        </p:nvSpPr>
        <p:spPr>
          <a:xfrm>
            <a:off x="94375" y="966787"/>
            <a:ext cx="7690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-- 5.Which item was the most popular for each customer?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0B910-3AFE-FD37-AF90-971600FC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46" y="3429000"/>
            <a:ext cx="515374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33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6C51-ED02-8D88-9D30-AEEEAE92A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204BE6C-F5CC-DAAD-77B6-E1BCFB1CBB2C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6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BCE48-2271-34A8-64F6-C7AE727E5756}"/>
              </a:ext>
            </a:extLst>
          </p:cNvPr>
          <p:cNvSpPr txBox="1"/>
          <p:nvPr/>
        </p:nvSpPr>
        <p:spPr>
          <a:xfrm>
            <a:off x="0" y="1844009"/>
            <a:ext cx="863856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fis_Meb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order_rank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members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fis_Meb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order_rank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0A5D1-7892-CAE8-E2D3-37FCEEE06A88}"/>
              </a:ext>
            </a:extLst>
          </p:cNvPr>
          <p:cNvSpPr txBox="1"/>
          <p:nvPr/>
        </p:nvSpPr>
        <p:spPr>
          <a:xfrm>
            <a:off x="60819" y="892552"/>
            <a:ext cx="112055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-- 6.Which item was purchased first by the customer after they became a member?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6919FF-8C3C-0C9F-12F1-2DF4D3C18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62" y="5015948"/>
            <a:ext cx="6182588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55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6BA58-7A5C-E824-54D3-2E2AD5160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E17821-2E20-9E9E-1933-2F24C875667D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7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2D2B20-50A7-6D84-5402-F7D86CEAE2AF}"/>
              </a:ext>
            </a:extLst>
          </p:cNvPr>
          <p:cNvSpPr txBox="1"/>
          <p:nvPr/>
        </p:nvSpPr>
        <p:spPr>
          <a:xfrm>
            <a:off x="42991" y="2070674"/>
            <a:ext cx="90747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last_befor_meb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rank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order_rank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members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last_befor_meb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order_rank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E41EE-4415-0B42-0E6B-0AF2DC14B3D7}"/>
              </a:ext>
            </a:extLst>
          </p:cNvPr>
          <p:cNvSpPr txBox="1"/>
          <p:nvPr/>
        </p:nvSpPr>
        <p:spPr>
          <a:xfrm>
            <a:off x="1398" y="675125"/>
            <a:ext cx="9838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-- 7.Which item was purchased just before the customer became a member?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48754-7459-8BA8-2397-26AE84D7B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6098" y="4870564"/>
            <a:ext cx="6525536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65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22E9B-E64E-99D5-EB82-1BBCF3921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B0E645F-17FD-BBFA-CC98-306A86371924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8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4C4555-6769-DE2B-0B8F-61AE8E3BB5C2}"/>
              </a:ext>
            </a:extLst>
          </p:cNvPr>
          <p:cNvSpPr txBox="1"/>
          <p:nvPr/>
        </p:nvSpPr>
        <p:spPr>
          <a:xfrm>
            <a:off x="77598" y="1894344"/>
            <a:ext cx="99640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Total_spend_bef_mem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members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	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	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total_items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Total_spend_bef_mem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FAD43-1253-AE44-A09A-32288A8714C3}"/>
              </a:ext>
            </a:extLst>
          </p:cNvPr>
          <p:cNvSpPr txBox="1"/>
          <p:nvPr/>
        </p:nvSpPr>
        <p:spPr>
          <a:xfrm>
            <a:off x="186654" y="772121"/>
            <a:ext cx="119018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-- 8.What is the total items and amount spent for each member before they became a member?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3DB49E-5F57-BA64-AEE2-ABCA2971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752" y="3574392"/>
            <a:ext cx="3505689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059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3DDA5-03A4-03D3-A901-C07CE4E8C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EF355A9-60A9-56BC-3301-EF03811614E4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9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90635-256D-F1F0-940A-EB660432E2DC}"/>
              </a:ext>
            </a:extLst>
          </p:cNvPr>
          <p:cNvSpPr txBox="1"/>
          <p:nvPr/>
        </p:nvSpPr>
        <p:spPr>
          <a:xfrm>
            <a:off x="293615" y="2088857"/>
            <a:ext cx="896573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cus_poin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case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'sushi'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then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10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points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me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total_points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cus_poin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AD57-48BB-D098-FCE5-6E81B6DB8000}"/>
              </a:ext>
            </a:extLst>
          </p:cNvPr>
          <p:cNvSpPr txBox="1"/>
          <p:nvPr/>
        </p:nvSpPr>
        <p:spPr>
          <a:xfrm>
            <a:off x="176169" y="1025165"/>
            <a:ext cx="1183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-- 9.If each $1 spent equates to 10 points and sushi has a 2x points multiplier - how many points would each customer have?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A733CA-DCCC-4635-7A6C-759C8FEBF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9110" y="4332531"/>
            <a:ext cx="2686425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2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9DE49-C3D2-5AE9-F878-5E2F6BBFF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A955273-1DA6-ABAF-C4C5-9473B8A4262C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10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675B4-458E-D2FB-EF0B-DB9A0C74D9DC}"/>
              </a:ext>
            </a:extLst>
          </p:cNvPr>
          <p:cNvSpPr txBox="1"/>
          <p:nvPr/>
        </p:nvSpPr>
        <p:spPr>
          <a:xfrm>
            <a:off x="111153" y="1008738"/>
            <a:ext cx="728793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order_week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dateadd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DAY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week_after_join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me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me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members m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20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program_point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order_week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&lt;=</a:t>
            </a:r>
            <a:r>
              <a:rPr lang="en-IN" sz="1800" dirty="0">
                <a:solidFill>
                  <a:srgbClr val="FF0000"/>
                </a:solidFill>
                <a:latin typeface="Consolas" panose="020B0609020204030204" pitchFamily="49" charset="0"/>
              </a:rPr>
              <a:t>'2021-01-31'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between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join_date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week_after_join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E1085-BE12-AFF5-AD17-14059CA281B1}"/>
              </a:ext>
            </a:extLst>
          </p:cNvPr>
          <p:cNvSpPr txBox="1"/>
          <p:nvPr/>
        </p:nvSpPr>
        <p:spPr>
          <a:xfrm>
            <a:off x="111152" y="544851"/>
            <a:ext cx="116586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-- 10.In the first week after a customer joins the program (including their join date) they earn 2x points on all items, not just sushi - how many points do customer A and B have at the end of January?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B95EE9-B044-41AE-24C5-2A7DA9D3D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931" y="4159346"/>
            <a:ext cx="2857899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92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6B100-F0F7-3C9B-5558-8247FC453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DA1827-9BDB-7209-5F2D-E3092211A89A}"/>
              </a:ext>
            </a:extLst>
          </p:cNvPr>
          <p:cNvSpPr txBox="1"/>
          <p:nvPr/>
        </p:nvSpPr>
        <p:spPr>
          <a:xfrm>
            <a:off x="411061" y="830510"/>
            <a:ext cx="111657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was completed as part of the </a:t>
            </a:r>
            <a:r>
              <a:rPr lang="en-US" b="1" dirty="0"/>
              <a:t>8 Week SQL Challenge – Case Study #1: Danny’s Diner</a:t>
            </a:r>
            <a:r>
              <a:rPr lang="en-US" dirty="0"/>
              <a:t>, </a:t>
            </a:r>
          </a:p>
          <a:p>
            <a:pPr>
              <a:buNone/>
            </a:pPr>
            <a:r>
              <a:rPr lang="en-US" dirty="0"/>
              <a:t>created by </a:t>
            </a:r>
            <a:r>
              <a:rPr lang="en-US" b="1" dirty="0"/>
              <a:t>Data With Danny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Objectives Achieved: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Analyzed real customer behavior using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Answered 10+ business-focused case study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Applied concepts like joins, subqueries, CTEs, and window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Built a strong foundation in </a:t>
            </a:r>
            <a:r>
              <a:rPr lang="en-US" b="1" dirty="0"/>
              <a:t>data storytelling through SQL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🎯 </a:t>
            </a:r>
            <a:r>
              <a:rPr lang="en-US" b="1" dirty="0"/>
              <a:t>Tools Used:</a:t>
            </a:r>
            <a:br>
              <a:rPr lang="en-US" dirty="0"/>
            </a:br>
            <a:r>
              <a:rPr lang="en-IN" dirty="0"/>
              <a:t>SQL SERVER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📂 </a:t>
            </a:r>
            <a:r>
              <a:rPr lang="en-US" b="1" dirty="0"/>
              <a:t>Full SQL code &amp; project available on:</a:t>
            </a:r>
            <a:br>
              <a:rPr lang="en-US" dirty="0"/>
            </a:br>
            <a:r>
              <a:rPr lang="en-IN" dirty="0">
                <a:hlinkClick r:id="rId2"/>
              </a:rPr>
              <a:t>divyanshpatel128/SQL-Case-Study-Danny-s-Diner-8-Week-SQL-Challenge-</a:t>
            </a:r>
            <a:endParaRPr lang="en-IN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🙌 </a:t>
            </a:r>
            <a:r>
              <a:rPr lang="en-US" b="1" dirty="0"/>
              <a:t>Special Thanks:</a:t>
            </a:r>
            <a:br>
              <a:rPr lang="en-US" dirty="0"/>
            </a:br>
            <a:r>
              <a:rPr lang="en-US" dirty="0"/>
              <a:t>To </a:t>
            </a:r>
            <a:r>
              <a:rPr lang="en-IN" dirty="0">
                <a:hlinkClick r:id="rId3"/>
              </a:rPr>
              <a:t>(3) Danny Ma | LinkedIn</a:t>
            </a:r>
            <a:r>
              <a:rPr lang="en-US" dirty="0"/>
              <a:t> for creating this challenge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49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B30C-0D4A-945A-63F4-B998AC283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4E54FE4-E03F-750C-71CD-C0291B2D3AB7}"/>
              </a:ext>
            </a:extLst>
          </p:cNvPr>
          <p:cNvSpPr txBox="1"/>
          <p:nvPr/>
        </p:nvSpPr>
        <p:spPr>
          <a:xfrm>
            <a:off x="4546831" y="160309"/>
            <a:ext cx="5025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Introduction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52775-21EE-2AF5-5982-734F2F6BDCCB}"/>
              </a:ext>
            </a:extLst>
          </p:cNvPr>
          <p:cNvSpPr txBox="1"/>
          <p:nvPr/>
        </p:nvSpPr>
        <p:spPr>
          <a:xfrm>
            <a:off x="1730227" y="1935228"/>
            <a:ext cx="10081472" cy="33906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125"/>
              </a:spcBef>
              <a:spcAft>
                <a:spcPts val="1125"/>
              </a:spcAft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-system-ui"/>
              </a:rPr>
              <a:t>Danny seriously loves Japanese food so in the beginning of 2021, he decides to embark upon a risky venture and opens up a cute little restaurant that sells his 3 </a:t>
            </a:r>
            <a:r>
              <a:rPr lang="en-US" sz="2800" b="0" i="0" dirty="0" err="1">
                <a:solidFill>
                  <a:srgbClr val="404040"/>
                </a:solidFill>
                <a:effectLst/>
                <a:latin typeface="-system-ui"/>
              </a:rPr>
              <a:t>Favouritefoods</a:t>
            </a:r>
            <a:r>
              <a:rPr lang="en-US" sz="2800" b="0" i="0" dirty="0">
                <a:solidFill>
                  <a:srgbClr val="404040"/>
                </a:solidFill>
                <a:effectLst/>
                <a:latin typeface="-system-ui"/>
              </a:rPr>
              <a:t>: sushi, curry and ramen.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None/>
            </a:pPr>
            <a:r>
              <a:rPr lang="en-US" sz="2800" b="0" i="0" dirty="0">
                <a:solidFill>
                  <a:srgbClr val="404040"/>
                </a:solidFill>
                <a:effectLst/>
                <a:latin typeface="-system-ui"/>
              </a:rPr>
              <a:t>Danny’s Diner is in need of your assistance to help the restaurant stay afloat - the restaurant has captured some very basic data from their few months of operation but have no idea how to use their data to help them run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62021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C7D67-22CD-9879-723E-59F20CCC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12238FE-6F0C-BB86-E099-EA4843770F24}"/>
              </a:ext>
            </a:extLst>
          </p:cNvPr>
          <p:cNvSpPr txBox="1"/>
          <p:nvPr/>
        </p:nvSpPr>
        <p:spPr>
          <a:xfrm>
            <a:off x="4530053" y="160309"/>
            <a:ext cx="50250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Problem Statement</a:t>
            </a:r>
          </a:p>
          <a:p>
            <a:endParaRPr lang="en-IN" sz="4000" b="1" dirty="0"/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617BFF-8A00-1C8D-8554-C4650FAB9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503" y="1591515"/>
            <a:ext cx="11442583" cy="458587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Danny wants to use the data to answer a few simple questions about his customers, especially about their visiting patterns, how much money they’ve spent and also which menu items are their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favourite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 . Having this deeper connection with his customers will help him deliver a better and more personalized experience for his loyal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He plans on using these insights to help him decide whether he should expand the existing customer loyalty program - additionally he needs help to generate some basic datasets so his team can easily inspect the data without needing to use 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Danny has provided you with a sample of his overall customer data due to privacy issues - but he hopes that these examples are enough for you to write fully functioning SQL queries to help him answer his questions!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-system-ui"/>
              </a:rPr>
              <a:t>Danny has shared with you 3 key datasets for this case study: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latin typeface="Bitstream Vera Sans Mono"/>
              </a:rPr>
              <a:t>sales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-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latin typeface="Bitstream Vera Sans Mono"/>
              </a:rPr>
              <a:t>menu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-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554A"/>
                </a:solidFill>
                <a:effectLst/>
                <a:latin typeface="Bitstream Vera Sans Mono"/>
              </a:rPr>
              <a:t>members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-system-u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0273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EAB79-2C09-DDE8-9708-671C4DD97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B8C45EF-596C-1D7B-D36C-04E43449EDBF}"/>
              </a:ext>
            </a:extLst>
          </p:cNvPr>
          <p:cNvSpPr txBox="1"/>
          <p:nvPr/>
        </p:nvSpPr>
        <p:spPr>
          <a:xfrm>
            <a:off x="3254926" y="107849"/>
            <a:ext cx="50250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Case Study Questions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F6024-A255-D88D-5B9C-5111D6C0EEEB}"/>
              </a:ext>
            </a:extLst>
          </p:cNvPr>
          <p:cNvSpPr txBox="1"/>
          <p:nvPr/>
        </p:nvSpPr>
        <p:spPr>
          <a:xfrm>
            <a:off x="310391" y="799431"/>
            <a:ext cx="11266416" cy="586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125"/>
              </a:spcBef>
              <a:spcAft>
                <a:spcPts val="1125"/>
              </a:spcAft>
              <a:buNone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Each of the following case study questions can be answered using a single SQL statement: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What is the total amount each customer spent at the restaurant?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How many days has each customer visited the restaurant?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What was the first item from the menu purchased by each customer?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What is the most purchased item on the menu and how many times was it purchased by all customers?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Which item was the most popular for each customer?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Which item was purchased first by the customer after they became a member?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Which item was purchased just before the customer became a member?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What is the total items and amount spent for each member before they became a member?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If each $1 spent equates to 10 points and sushi has a 2x points multiplier - how many points would each customer have?</a:t>
            </a:r>
          </a:p>
          <a:p>
            <a:pPr algn="l" fontAlgn="base">
              <a:spcBef>
                <a:spcPts val="1125"/>
              </a:spcBef>
              <a:spcAft>
                <a:spcPts val="1125"/>
              </a:spcAft>
              <a:buFont typeface="+mj-lt"/>
              <a:buAutoNum type="arabicPeriod"/>
            </a:pPr>
            <a:r>
              <a:rPr lang="en-US" sz="1600" b="0" i="0" dirty="0">
                <a:solidFill>
                  <a:srgbClr val="404040"/>
                </a:solidFill>
                <a:effectLst/>
                <a:latin typeface="-system-ui"/>
              </a:rPr>
              <a:t>In the first week after a customer joins the program (including their join date) they earn 2x points on all items, not just sushi - how many points do customer A and B have at the end of January?</a:t>
            </a:r>
          </a:p>
        </p:txBody>
      </p:sp>
    </p:spTree>
    <p:extLst>
      <p:ext uri="{BB962C8B-B14F-4D97-AF65-F5344CB8AC3E}">
        <p14:creationId xmlns:p14="http://schemas.microsoft.com/office/powerpoint/2010/main" val="294267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E931-3B96-9B58-3E03-D49053651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512EA-FDD5-DEBC-52D3-98713AEFE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374" y="188115"/>
            <a:ext cx="7706801" cy="47536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0CA4A4-AB88-E95D-9430-BBA32BB8722C}"/>
              </a:ext>
            </a:extLst>
          </p:cNvPr>
          <p:cNvSpPr txBox="1"/>
          <p:nvPr/>
        </p:nvSpPr>
        <p:spPr>
          <a:xfrm>
            <a:off x="169877" y="4915559"/>
            <a:ext cx="81016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members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4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8FEB7-30F3-CCE0-6483-49FA2D20B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C1C92F4-8F14-7A6E-5A62-F5C3F023B604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1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5478B4-51C4-1A99-8579-94DE82B074F7}"/>
              </a:ext>
            </a:extLst>
          </p:cNvPr>
          <p:cNvSpPr txBox="1"/>
          <p:nvPr/>
        </p:nvSpPr>
        <p:spPr>
          <a:xfrm>
            <a:off x="136321" y="2478108"/>
            <a:ext cx="609460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FF00FF"/>
                </a:solidFill>
                <a:latin typeface="Consolas" panose="020B0609020204030204" pitchFamily="49" charset="0"/>
              </a:rPr>
              <a:t>SUM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Total_Spent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F0A532-FF29-15CF-98D5-314742769F6B}"/>
              </a:ext>
            </a:extLst>
          </p:cNvPr>
          <p:cNvSpPr txBox="1"/>
          <p:nvPr/>
        </p:nvSpPr>
        <p:spPr>
          <a:xfrm>
            <a:off x="0" y="682277"/>
            <a:ext cx="9636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 1 What is the total amount each customer spent at the restaurant?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01B992-1440-28D9-E1CE-304B03C40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1872" y="2827276"/>
            <a:ext cx="2610214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3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BEA0-CC12-41CD-0683-05745BBFA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704F12-66F6-C80C-1156-A86E8EF77377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2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5B0A8-F116-D41C-6ACE-EB48EA9F1882}"/>
              </a:ext>
            </a:extLst>
          </p:cNvPr>
          <p:cNvSpPr txBox="1"/>
          <p:nvPr/>
        </p:nvSpPr>
        <p:spPr>
          <a:xfrm>
            <a:off x="178266" y="2700661"/>
            <a:ext cx="60946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Distinct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visited_days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EA160B-D25C-5408-E525-79F227E49AC2}"/>
              </a:ext>
            </a:extLst>
          </p:cNvPr>
          <p:cNvSpPr txBox="1"/>
          <p:nvPr/>
        </p:nvSpPr>
        <p:spPr>
          <a:xfrm>
            <a:off x="1397" y="1379800"/>
            <a:ext cx="9603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-- 2.How many days has each customer visited the restaurant?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58E05F-3E6C-6967-BA19-D0C9873D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219" y="2895098"/>
            <a:ext cx="2581635" cy="93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797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74B5B-7F60-B8DE-2271-C4D095543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FD51976-F21D-DC1C-B348-00EE13153E6D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3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A8A65-3D41-72DC-440C-978E591B5CC5}"/>
              </a:ext>
            </a:extLst>
          </p:cNvPr>
          <p:cNvSpPr txBox="1"/>
          <p:nvPr/>
        </p:nvSpPr>
        <p:spPr>
          <a:xfrm>
            <a:off x="396380" y="2544734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FIRST_ORDER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ROW_NUMBER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OVER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PARTITION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ASC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ORDER_RANK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menu m</a:t>
            </a:r>
          </a:p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sz="18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*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FIRST_ORDER</a:t>
            </a: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ORDER_RANK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1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4B8BC-82D9-F5D1-8A1F-F1A3DD931443}"/>
              </a:ext>
            </a:extLst>
          </p:cNvPr>
          <p:cNvSpPr txBox="1"/>
          <p:nvPr/>
        </p:nvSpPr>
        <p:spPr>
          <a:xfrm>
            <a:off x="153099" y="972852"/>
            <a:ext cx="104421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-- 3.What was the first item from the menu purchased by each customer?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D31D32-8225-23ED-0F02-CBF4131F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141" y="3626291"/>
            <a:ext cx="5172797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2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4F7BE-EA40-26E3-2AB2-50AC92B3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0AC9E62-DCE4-6EBE-48EE-84B03C3E6968}"/>
              </a:ext>
            </a:extLst>
          </p:cNvPr>
          <p:cNvSpPr txBox="1"/>
          <p:nvPr/>
        </p:nvSpPr>
        <p:spPr>
          <a:xfrm>
            <a:off x="4580387" y="0"/>
            <a:ext cx="502500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Question 4</a:t>
            </a:r>
          </a:p>
          <a:p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8CFD56-F00F-1460-77D6-420048FB784D}"/>
              </a:ext>
            </a:extLst>
          </p:cNvPr>
          <p:cNvSpPr txBox="1"/>
          <p:nvPr/>
        </p:nvSpPr>
        <p:spPr>
          <a:xfrm>
            <a:off x="55575" y="1442906"/>
            <a:ext cx="904962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with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top_product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as </a:t>
            </a:r>
            <a:r>
              <a:rPr lang="en-IN" sz="18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top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</a:p>
          <a:p>
            <a:pPr lvl="2"/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m</a:t>
            </a:r>
          </a:p>
          <a:p>
            <a:pPr lvl="1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2"/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desc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FF00FF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order_date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total_order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top_product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sales s </a:t>
            </a:r>
          </a:p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Case_study_1_dannys_diner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menu m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product_id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join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top_product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p 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product_name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group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00FF"/>
                </a:solidFill>
                <a:latin typeface="Consolas" panose="020B0609020204030204" pitchFamily="49" charset="0"/>
              </a:rPr>
              <a:t>by</a:t>
            </a:r>
            <a:r>
              <a:rPr lang="en-IN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customer_id</a:t>
            </a:r>
            <a:r>
              <a:rPr lang="en-IN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7BE32-354F-3F2B-B0CE-F4E947CF55CF}"/>
              </a:ext>
            </a:extLst>
          </p:cNvPr>
          <p:cNvSpPr txBox="1"/>
          <p:nvPr/>
        </p:nvSpPr>
        <p:spPr>
          <a:xfrm>
            <a:off x="55575" y="595347"/>
            <a:ext cx="60946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4.What is the most purchased item on the menu and how many times was it purchased by all customers?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8C0024-1326-850A-4BA1-F36694665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572" y="2914578"/>
            <a:ext cx="3600953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1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2064</Words>
  <Application>Microsoft Office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Bitstream Vera Sans Mono</vt:lpstr>
      <vt:lpstr>Blackadder ITC</vt:lpstr>
      <vt:lpstr>Calibri</vt:lpstr>
      <vt:lpstr>Calibri Light</vt:lpstr>
      <vt:lpstr>Consolas</vt:lpstr>
      <vt:lpstr>-system-ui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divyansh patel</dc:creator>
  <cp:lastModifiedBy>divyansh patel</cp:lastModifiedBy>
  <cp:revision>1</cp:revision>
  <dcterms:created xsi:type="dcterms:W3CDTF">2025-07-09T04:56:27Z</dcterms:created>
  <dcterms:modified xsi:type="dcterms:W3CDTF">2025-07-09T05:20:26Z</dcterms:modified>
</cp:coreProperties>
</file>