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0"/>
  </p:notesMasterIdLst>
  <p:sldIdLst>
    <p:sldId id="256" r:id="rId2"/>
    <p:sldId id="259" r:id="rId3"/>
    <p:sldId id="261" r:id="rId4"/>
    <p:sldId id="262" r:id="rId5"/>
    <p:sldId id="263" r:id="rId6"/>
    <p:sldId id="264" r:id="rId7"/>
    <p:sldId id="265" r:id="rId8"/>
    <p:sldId id="266" r:id="rId9"/>
    <p:sldId id="269" r:id="rId10"/>
    <p:sldId id="271" r:id="rId11"/>
    <p:sldId id="272" r:id="rId12"/>
    <p:sldId id="267" r:id="rId13"/>
    <p:sldId id="258" r:id="rId14"/>
    <p:sldId id="260" r:id="rId15"/>
    <p:sldId id="268" r:id="rId16"/>
    <p:sldId id="273" r:id="rId17"/>
    <p:sldId id="274" r:id="rId18"/>
    <p:sldId id="270"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F9F"/>
    <a:srgbClr val="48001A"/>
    <a:srgbClr val="173E49"/>
    <a:srgbClr val="FF5533"/>
    <a:srgbClr val="2A000F"/>
    <a:srgbClr val="4400EE"/>
    <a:srgbClr val="FFC901"/>
    <a:srgbClr val="6C1A00"/>
    <a:srgbClr val="58004E"/>
    <a:srgbClr val="FE92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p:cViewPr varScale="1">
        <p:scale>
          <a:sx n="108" d="100"/>
          <a:sy n="108" d="100"/>
        </p:scale>
        <p:origin x="730" y="6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1-10-10T16:21:27.792"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12/22/2021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7</a:t>
            </a:fld>
            <a:endParaRPr lang="en-US"/>
          </a:p>
        </p:txBody>
      </p:sp>
    </p:spTree>
    <p:extLst>
      <p:ext uri="{BB962C8B-B14F-4D97-AF65-F5344CB8AC3E}">
        <p14:creationId xmlns:p14="http://schemas.microsoft.com/office/powerpoint/2010/main" val="1343059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14</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59785" y="2206291"/>
            <a:ext cx="6964247" cy="1739804"/>
          </a:xfrm>
          <a:noFill/>
          <a:effectLst>
            <a:outerShdw blurRad="50800" dist="38100" dir="2700000" algn="tl" rotWithShape="0">
              <a:prstClr val="black">
                <a:alpha val="40000"/>
              </a:prstClr>
            </a:outerShdw>
          </a:effectLst>
        </p:spPr>
        <p:txBody>
          <a:bodyPr>
            <a:normAutofit/>
          </a:bodyPr>
          <a:lstStyle>
            <a:lvl1pPr algn="ct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1059785" y="3946095"/>
            <a:ext cx="6964248" cy="642397"/>
          </a:xfrm>
        </p:spPr>
        <p:txBody>
          <a:bodyPr>
            <a:normAutofit/>
          </a:bodyPr>
          <a:lstStyle>
            <a:lvl1pPr marL="0" indent="0" algn="ctr">
              <a:buNone/>
              <a:defRPr sz="28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12/22/2021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4" y="1066511"/>
            <a:ext cx="8229600" cy="763526"/>
          </a:xfrm>
        </p:spPr>
        <p:txBody>
          <a:bodyPr>
            <a:normAutofit/>
          </a:bodyPr>
          <a:lstStyle>
            <a:lvl1pPr algn="ctr">
              <a:defRPr sz="3600" baseline="0">
                <a:solidFill>
                  <a:srgbClr val="FF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808225"/>
            <a:ext cx="8246070" cy="3054098"/>
          </a:xfrm>
        </p:spPr>
        <p:txBody>
          <a:bodyPr/>
          <a:lstStyle>
            <a:lvl1pPr algn="ctr">
              <a:defRPr sz="280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3594" y="569389"/>
            <a:ext cx="6252689" cy="572644"/>
          </a:xfrm>
        </p:spPr>
        <p:txBody>
          <a:bodyPr>
            <a:normAutofit/>
          </a:bodyPr>
          <a:lstStyle>
            <a:lvl1pPr algn="l">
              <a:defRPr sz="3600">
                <a:solidFill>
                  <a:srgbClr val="FF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73594" y="1180209"/>
            <a:ext cx="6252689"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12/22/2021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6879" y="1175763"/>
            <a:ext cx="8076896" cy="763525"/>
          </a:xfrm>
        </p:spPr>
        <p:txBody>
          <a:bodyPr>
            <a:normAutofit/>
          </a:bodyPr>
          <a:lstStyle>
            <a:lvl1pPr algn="ctr">
              <a:defRPr sz="3600" baseline="0">
                <a:solidFill>
                  <a:srgbClr val="FF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946648"/>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419045"/>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946648"/>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419045"/>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12/22/2021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ibm.com/cloud/learn/what-is-artificial-intelligence" TargetMode="External"/><Relationship Id="rId2" Type="http://schemas.openxmlformats.org/officeDocument/2006/relationships/hyperlink" Target="https://www.ibm.com/cloud/learn/machine-learning"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5773" y="128470"/>
            <a:ext cx="7452453" cy="2748691"/>
          </a:xfrm>
        </p:spPr>
        <p:txBody>
          <a:bodyPr>
            <a:normAutofit fontScale="90000"/>
          </a:bodyPr>
          <a:lstStyle/>
          <a:p>
            <a:r>
              <a:rPr lang="en-US" sz="4400" b="1" dirty="0">
                <a:solidFill>
                  <a:srgbClr val="FFFF00"/>
                </a:solidFill>
              </a:rPr>
              <a:t>PRESENTATION PROJECT </a:t>
            </a:r>
            <a:br>
              <a:rPr lang="en-US" sz="4400" b="1" dirty="0">
                <a:solidFill>
                  <a:srgbClr val="FFFF00"/>
                </a:solidFill>
              </a:rPr>
            </a:br>
            <a:r>
              <a:rPr lang="en-US" sz="4400" b="1" dirty="0">
                <a:solidFill>
                  <a:srgbClr val="FFFF00"/>
                </a:solidFill>
              </a:rPr>
              <a:t>ON</a:t>
            </a:r>
            <a:br>
              <a:rPr lang="en-US" sz="4400" b="1" dirty="0">
                <a:solidFill>
                  <a:srgbClr val="FFFF00"/>
                </a:solidFill>
              </a:rPr>
            </a:br>
            <a:r>
              <a:rPr lang="en-IN" sz="4400" b="1" u="sng" dirty="0">
                <a:solidFill>
                  <a:srgbClr val="FFFF00"/>
                </a:solidFill>
                <a:effectLst>
                  <a:outerShdw blurRad="38100" dist="38100" dir="2700000" algn="tl">
                    <a:srgbClr val="000000">
                      <a:alpha val="43137"/>
                    </a:srgbClr>
                  </a:outerShdw>
                </a:effectLst>
              </a:rPr>
              <a:t>OPTIMUM HOUSING PRICE PREDICTION </a:t>
            </a:r>
            <a:endParaRPr lang="en-US" sz="4400" b="1" u="sng" dirty="0">
              <a:solidFill>
                <a:srgbClr val="FFFF00"/>
              </a:solidFill>
              <a:effectLst>
                <a:outerShdw blurRad="38100" dist="38100" dir="2700000" algn="tl">
                  <a:srgbClr val="000000">
                    <a:alpha val="43137"/>
                  </a:srgbClr>
                </a:outerShdw>
              </a:effectLst>
            </a:endParaRPr>
          </a:p>
        </p:txBody>
      </p:sp>
      <p:sp>
        <p:nvSpPr>
          <p:cNvPr id="3" name="Rectangle: Rounded Corners 2">
            <a:extLst>
              <a:ext uri="{FF2B5EF4-FFF2-40B4-BE49-F238E27FC236}">
                <a16:creationId xmlns:a16="http://schemas.microsoft.com/office/drawing/2014/main" id="{27FE3931-BEF7-40F9-B6FD-01DF4171F1A9}"/>
              </a:ext>
            </a:extLst>
          </p:cNvPr>
          <p:cNvSpPr/>
          <p:nvPr/>
        </p:nvSpPr>
        <p:spPr>
          <a:xfrm>
            <a:off x="6404460" y="2505216"/>
            <a:ext cx="2443280" cy="2419045"/>
          </a:xfrm>
          <a:prstGeom prst="roundRect">
            <a:avLst/>
          </a:prstGeom>
          <a:solidFill>
            <a:srgbClr val="FFAF9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1600" b="1" dirty="0">
                <a:solidFill>
                  <a:schemeClr val="tx1">
                    <a:lumMod val="95000"/>
                    <a:lumOff val="5000"/>
                  </a:schemeClr>
                </a:solidFill>
              </a:rPr>
              <a:t>PRESENTED BY:-</a:t>
            </a:r>
          </a:p>
          <a:p>
            <a:pPr marL="285750" indent="-285750" algn="l">
              <a:buFont typeface="Arial" panose="020B0604020202020204" pitchFamily="34" charset="0"/>
              <a:buChar char="•"/>
            </a:pPr>
            <a:r>
              <a:rPr lang="en-US" sz="1600" b="1" dirty="0">
                <a:solidFill>
                  <a:srgbClr val="48001A"/>
                </a:solidFill>
                <a:cs typeface="Futura Medium" panose="020B0602020204020303" pitchFamily="34" charset="-79"/>
              </a:rPr>
              <a:t>DIVYANSH SAHU (20BAI10363)</a:t>
            </a:r>
          </a:p>
          <a:p>
            <a:pPr marL="285750" indent="-285750" algn="l">
              <a:buFont typeface="Arial" panose="020B0604020202020204" pitchFamily="34" charset="0"/>
              <a:buChar char="•"/>
            </a:pPr>
            <a:r>
              <a:rPr lang="en-US" sz="1600" b="1" dirty="0">
                <a:solidFill>
                  <a:srgbClr val="48001A"/>
                </a:solidFill>
                <a:cs typeface="Futura Medium" panose="020B0602020204020303" pitchFamily="34" charset="-79"/>
              </a:rPr>
              <a:t>SHIVAM KABRA (20BAI10298)</a:t>
            </a:r>
          </a:p>
          <a:p>
            <a:pPr marL="285750" indent="-285750" algn="l">
              <a:buFont typeface="Arial" panose="020B0604020202020204" pitchFamily="34" charset="0"/>
              <a:buChar char="•"/>
            </a:pPr>
            <a:r>
              <a:rPr lang="en-US" sz="1600" b="1" dirty="0">
                <a:solidFill>
                  <a:srgbClr val="48001A"/>
                </a:solidFill>
                <a:cs typeface="Futura Medium" panose="020B0602020204020303" pitchFamily="34" charset="-79"/>
              </a:rPr>
              <a:t>RAJAT GORE (20BAI10184)</a:t>
            </a:r>
          </a:p>
          <a:p>
            <a:pPr marL="285750" indent="-285750" algn="l">
              <a:buFont typeface="Arial" panose="020B0604020202020204" pitchFamily="34" charset="0"/>
              <a:buChar char="•"/>
            </a:pPr>
            <a:r>
              <a:rPr lang="en-US" sz="1600" b="1" dirty="0">
                <a:solidFill>
                  <a:srgbClr val="48001A"/>
                </a:solidFill>
                <a:cs typeface="Futura Medium" panose="020B0602020204020303" pitchFamily="34" charset="-79"/>
              </a:rPr>
              <a:t>DIVYANSHU CHETAN (20BAI10129) </a:t>
            </a:r>
          </a:p>
          <a:p>
            <a:pPr marL="342900" indent="-342900">
              <a:buFont typeface="+mj-lt"/>
              <a:buAutoNum type="arabicPeriod"/>
            </a:pPr>
            <a:endParaRPr lang="en-IN" sz="1400" dirty="0"/>
          </a:p>
        </p:txBody>
      </p:sp>
      <p:sp>
        <p:nvSpPr>
          <p:cNvPr id="4" name="Rectangle: Rounded Corners 3">
            <a:extLst>
              <a:ext uri="{FF2B5EF4-FFF2-40B4-BE49-F238E27FC236}">
                <a16:creationId xmlns:a16="http://schemas.microsoft.com/office/drawing/2014/main" id="{E5474CF4-E5A3-4AD3-804C-CBEE63A2D80D}"/>
              </a:ext>
            </a:extLst>
          </p:cNvPr>
          <p:cNvSpPr/>
          <p:nvPr/>
        </p:nvSpPr>
        <p:spPr>
          <a:xfrm>
            <a:off x="143555" y="3640685"/>
            <a:ext cx="3054100" cy="916229"/>
          </a:xfrm>
          <a:prstGeom prst="roundRect">
            <a:avLst/>
          </a:prstGeom>
          <a:solidFill>
            <a:srgbClr val="FFAF9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48001A"/>
                </a:solidFill>
              </a:rPr>
              <a:t>UNDER THE GUIDENCE OF:-</a:t>
            </a:r>
          </a:p>
          <a:p>
            <a:pPr algn="ctr"/>
            <a:r>
              <a:rPr lang="en-IN" b="1" u="sng" dirty="0">
                <a:solidFill>
                  <a:srgbClr val="48001A"/>
                </a:solidFill>
              </a:rPr>
              <a:t>Mrs. Meenakshi Choudhary</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86235-8385-479B-8804-7D9F68BDC0B0}"/>
              </a:ext>
            </a:extLst>
          </p:cNvPr>
          <p:cNvSpPr>
            <a:spLocks noGrp="1"/>
          </p:cNvSpPr>
          <p:nvPr>
            <p:ph type="title"/>
          </p:nvPr>
        </p:nvSpPr>
        <p:spPr/>
        <p:txBody>
          <a:bodyPr/>
          <a:lstStyle/>
          <a:p>
            <a:r>
              <a:rPr lang="en-IN" b="1" dirty="0">
                <a:solidFill>
                  <a:srgbClr val="FF0000"/>
                </a:solidFill>
              </a:rPr>
              <a:t>PROJECT IMPLEMENTATION</a:t>
            </a:r>
          </a:p>
        </p:txBody>
      </p:sp>
      <p:sp>
        <p:nvSpPr>
          <p:cNvPr id="3" name="Content Placeholder 2">
            <a:extLst>
              <a:ext uri="{FF2B5EF4-FFF2-40B4-BE49-F238E27FC236}">
                <a16:creationId xmlns:a16="http://schemas.microsoft.com/office/drawing/2014/main" id="{B422EF52-3E45-4974-BCA0-6358AF434357}"/>
              </a:ext>
            </a:extLst>
          </p:cNvPr>
          <p:cNvSpPr>
            <a:spLocks noGrp="1"/>
          </p:cNvSpPr>
          <p:nvPr>
            <p:ph idx="1"/>
          </p:nvPr>
        </p:nvSpPr>
        <p:spPr>
          <a:xfrm>
            <a:off x="448966" y="1808224"/>
            <a:ext cx="8398774" cy="3206805"/>
          </a:xfrm>
        </p:spPr>
        <p:txBody>
          <a:bodyPr>
            <a:normAutofit fontScale="47500" lnSpcReduction="20000"/>
          </a:bodyPr>
          <a:lstStyle/>
          <a:p>
            <a:pPr algn="l"/>
            <a:r>
              <a:rPr lang="en-US" sz="3400" b="0" i="0" dirty="0">
                <a:effectLst/>
                <a:latin typeface="Segoe UI" panose="020B0502040204020203" pitchFamily="34" charset="0"/>
              </a:rPr>
              <a:t>1. Import the dependencies and libraries</a:t>
            </a:r>
          </a:p>
          <a:p>
            <a:pPr algn="l"/>
            <a:r>
              <a:rPr lang="en-US" sz="3400" b="0" i="0" dirty="0">
                <a:effectLst/>
                <a:latin typeface="Segoe UI" panose="020B0502040204020203" pitchFamily="34" charset="0"/>
              </a:rPr>
              <a:t>            import pandas</a:t>
            </a:r>
          </a:p>
          <a:p>
            <a:pPr algn="l"/>
            <a:r>
              <a:rPr lang="en-US" sz="3400" b="0" i="0" dirty="0">
                <a:effectLst/>
                <a:latin typeface="Segoe UI" panose="020B0502040204020203" pitchFamily="34" charset="0"/>
              </a:rPr>
              <a:t>            import </a:t>
            </a:r>
            <a:r>
              <a:rPr lang="en-US" sz="3400" b="0" i="0" dirty="0" err="1">
                <a:effectLst/>
                <a:latin typeface="Segoe UI" panose="020B0502040204020203" pitchFamily="34" charset="0"/>
              </a:rPr>
              <a:t>numpy</a:t>
            </a:r>
            <a:endParaRPr lang="en-US" sz="3400" b="0" i="0" dirty="0">
              <a:effectLst/>
              <a:latin typeface="Segoe UI" panose="020B0502040204020203" pitchFamily="34" charset="0"/>
            </a:endParaRPr>
          </a:p>
          <a:p>
            <a:pPr algn="l"/>
            <a:r>
              <a:rPr lang="en-US" sz="3400" b="0" i="0" dirty="0">
                <a:effectLst/>
                <a:latin typeface="Segoe UI" panose="020B0502040204020203" pitchFamily="34" charset="0"/>
              </a:rPr>
              <a:t>            </a:t>
            </a:r>
            <a:r>
              <a:rPr lang="en-US" sz="3400" b="0" i="0" dirty="0" err="1">
                <a:effectLst/>
                <a:latin typeface="Segoe UI" panose="020B0502040204020203" pitchFamily="34" charset="0"/>
              </a:rPr>
              <a:t>sklearn</a:t>
            </a:r>
            <a:r>
              <a:rPr lang="en-US" sz="3400" b="0" i="0" dirty="0">
                <a:effectLst/>
                <a:latin typeface="Segoe UI" panose="020B0502040204020203" pitchFamily="34" charset="0"/>
              </a:rPr>
              <a:t> - it is the machine learning library for python</a:t>
            </a:r>
          </a:p>
          <a:p>
            <a:pPr algn="l"/>
            <a:r>
              <a:rPr lang="en-US" sz="3400" b="0" i="0" dirty="0">
                <a:effectLst/>
                <a:latin typeface="Segoe UI" panose="020B0502040204020203" pitchFamily="34" charset="0"/>
              </a:rPr>
              <a:t>            </a:t>
            </a:r>
            <a:r>
              <a:rPr lang="en-US" sz="3400" b="0" i="0" dirty="0" err="1">
                <a:effectLst/>
                <a:latin typeface="Segoe UI" panose="020B0502040204020203" pitchFamily="34" charset="0"/>
              </a:rPr>
              <a:t>linear_model</a:t>
            </a:r>
            <a:r>
              <a:rPr lang="en-US" sz="3400" b="0" i="0" dirty="0">
                <a:effectLst/>
                <a:latin typeface="Segoe UI" panose="020B0502040204020203" pitchFamily="34" charset="0"/>
              </a:rPr>
              <a:t> from </a:t>
            </a:r>
            <a:r>
              <a:rPr lang="en-US" sz="3400" b="0" i="0" dirty="0" err="1">
                <a:effectLst/>
                <a:latin typeface="Segoe UI" panose="020B0502040204020203" pitchFamily="34" charset="0"/>
              </a:rPr>
              <a:t>sklearn</a:t>
            </a:r>
            <a:endParaRPr lang="en-US" sz="3400" b="0" i="0" dirty="0">
              <a:effectLst/>
              <a:latin typeface="Segoe UI" panose="020B0502040204020203" pitchFamily="34" charset="0"/>
            </a:endParaRPr>
          </a:p>
          <a:p>
            <a:pPr algn="l"/>
            <a:r>
              <a:rPr lang="en-US" sz="3400" b="0" i="0" dirty="0">
                <a:effectLst/>
                <a:latin typeface="Segoe UI" panose="020B0502040204020203" pitchFamily="34" charset="0"/>
              </a:rPr>
              <a:t>            </a:t>
            </a:r>
            <a:r>
              <a:rPr lang="en-US" sz="3400" b="0" i="0" dirty="0" err="1">
                <a:effectLst/>
                <a:latin typeface="Segoe UI" panose="020B0502040204020203" pitchFamily="34" charset="0"/>
              </a:rPr>
              <a:t>train_test_split</a:t>
            </a:r>
            <a:r>
              <a:rPr lang="en-US" sz="3400" b="0" i="0" dirty="0">
                <a:effectLst/>
                <a:latin typeface="Segoe UI" panose="020B0502040204020203" pitchFamily="34" charset="0"/>
              </a:rPr>
              <a:t> from </a:t>
            </a:r>
            <a:r>
              <a:rPr lang="en-US" sz="3400" b="0" i="0" dirty="0" err="1">
                <a:effectLst/>
                <a:latin typeface="Segoe UI" panose="020B0502040204020203" pitchFamily="34" charset="0"/>
              </a:rPr>
              <a:t>sklearn.model_selection</a:t>
            </a:r>
            <a:endParaRPr lang="en-US" sz="3400" b="0" i="0" dirty="0">
              <a:effectLst/>
              <a:latin typeface="Segoe UI" panose="020B0502040204020203" pitchFamily="34" charset="0"/>
            </a:endParaRPr>
          </a:p>
          <a:p>
            <a:pPr algn="l"/>
            <a:r>
              <a:rPr lang="en-US" sz="3400" b="0" i="0" dirty="0">
                <a:effectLst/>
                <a:latin typeface="Segoe UI" panose="020B0502040204020203" pitchFamily="34" charset="0"/>
              </a:rPr>
              <a:t>(it is a function that splits our data into training and testing sets)</a:t>
            </a:r>
          </a:p>
          <a:p>
            <a:pPr algn="l"/>
            <a:r>
              <a:rPr lang="en-US" sz="3400" b="0" i="0" dirty="0">
                <a:effectLst/>
                <a:latin typeface="Segoe UI" panose="020B0502040204020203" pitchFamily="34" charset="0"/>
              </a:rPr>
              <a:t>2. Now load the dataset for the particular location which you want to analyze. 3. Next step is to transform the dataset into the data frame. Create variable </a:t>
            </a:r>
            <a:r>
              <a:rPr lang="en-US" sz="3400" b="0" i="0" dirty="0" err="1">
                <a:effectLst/>
                <a:latin typeface="Segoe UI" panose="020B0502040204020203" pitchFamily="34" charset="0"/>
              </a:rPr>
              <a:t>df_x</a:t>
            </a:r>
            <a:r>
              <a:rPr lang="en-US" sz="3400" b="0" i="0" dirty="0">
                <a:effectLst/>
                <a:latin typeface="Segoe UI" panose="020B0502040204020203" pitchFamily="34" charset="0"/>
              </a:rPr>
              <a:t> and </a:t>
            </a:r>
            <a:r>
              <a:rPr lang="en-US" sz="3400" b="0" i="0" dirty="0" err="1">
                <a:effectLst/>
                <a:latin typeface="Segoe UI" panose="020B0502040204020203" pitchFamily="34" charset="0"/>
              </a:rPr>
              <a:t>df_y</a:t>
            </a:r>
            <a:r>
              <a:rPr lang="en-US" sz="3400" b="0" i="0" dirty="0">
                <a:effectLst/>
                <a:latin typeface="Segoe UI" panose="020B0502040204020203" pitchFamily="34" charset="0"/>
              </a:rPr>
              <a:t>.</a:t>
            </a:r>
          </a:p>
          <a:p>
            <a:pPr algn="l"/>
            <a:r>
              <a:rPr lang="en-US" sz="3400" b="0" i="0" dirty="0">
                <a:effectLst/>
                <a:latin typeface="Segoe UI" panose="020B0502040204020203" pitchFamily="34" charset="0"/>
              </a:rPr>
              <a:t>4. Now get some statistics from the data set, count, mean, etc.</a:t>
            </a:r>
          </a:p>
          <a:p>
            <a:pPr algn="l"/>
            <a:r>
              <a:rPr lang="en-US" sz="3400" b="0" i="0" dirty="0">
                <a:effectLst/>
                <a:latin typeface="Segoe UI" panose="020B0502040204020203" pitchFamily="34" charset="0"/>
              </a:rPr>
              <a:t>5. Initialize the linear regression model - reg = </a:t>
            </a:r>
            <a:r>
              <a:rPr lang="en-US" sz="3400" b="0" i="0" dirty="0" err="1">
                <a:effectLst/>
                <a:latin typeface="Segoe UI" panose="020B0502040204020203" pitchFamily="34" charset="0"/>
              </a:rPr>
              <a:t>linear_model.LinearRegrssion</a:t>
            </a:r>
            <a:r>
              <a:rPr lang="en-US" sz="3400" b="0" i="0" dirty="0">
                <a:effectLst/>
                <a:latin typeface="Segoe UI" panose="020B0502040204020203" pitchFamily="34" charset="0"/>
              </a:rPr>
              <a:t>()</a:t>
            </a:r>
          </a:p>
          <a:p>
            <a:pPr algn="l"/>
            <a:r>
              <a:rPr lang="en-US" sz="3400" b="0" i="0" dirty="0">
                <a:effectLst/>
                <a:latin typeface="Segoe UI" panose="020B0502040204020203" pitchFamily="34" charset="0"/>
              </a:rPr>
              <a:t>6. Split the data into </a:t>
            </a:r>
            <a:r>
              <a:rPr lang="en-US" sz="3400" dirty="0">
                <a:latin typeface="Segoe UI" panose="020B0502040204020203" pitchFamily="34" charset="0"/>
              </a:rPr>
              <a:t>80</a:t>
            </a:r>
            <a:r>
              <a:rPr lang="en-US" sz="3400" b="0" i="0" dirty="0">
                <a:effectLst/>
                <a:latin typeface="Segoe UI" panose="020B0502040204020203" pitchFamily="34" charset="0"/>
              </a:rPr>
              <a:t>% as training and </a:t>
            </a:r>
            <a:r>
              <a:rPr lang="en-US" sz="3400" dirty="0">
                <a:latin typeface="Segoe UI" panose="020B0502040204020203" pitchFamily="34" charset="0"/>
              </a:rPr>
              <a:t>20</a:t>
            </a:r>
            <a:r>
              <a:rPr lang="en-US" sz="3400" b="0" i="0" dirty="0">
                <a:effectLst/>
                <a:latin typeface="Segoe UI" panose="020B0502040204020203" pitchFamily="34" charset="0"/>
              </a:rPr>
              <a:t>% as testing data.</a:t>
            </a:r>
          </a:p>
          <a:p>
            <a:pPr algn="l"/>
            <a:r>
              <a:rPr lang="en-US" sz="3400" b="0" i="0" dirty="0">
                <a:effectLst/>
                <a:latin typeface="Segoe UI" panose="020B0502040204020203" pitchFamily="34" charset="0"/>
              </a:rPr>
              <a:t>7. Now train the model with our training data</a:t>
            </a:r>
          </a:p>
          <a:p>
            <a:endParaRPr lang="en-IN" dirty="0"/>
          </a:p>
        </p:txBody>
      </p:sp>
    </p:spTree>
    <p:extLst>
      <p:ext uri="{BB962C8B-B14F-4D97-AF65-F5344CB8AC3E}">
        <p14:creationId xmlns:p14="http://schemas.microsoft.com/office/powerpoint/2010/main" val="1492259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67C0429-7240-4AFD-B6CF-64FFFE7BAC3D}"/>
              </a:ext>
            </a:extLst>
          </p:cNvPr>
          <p:cNvSpPr>
            <a:spLocks noGrp="1"/>
          </p:cNvSpPr>
          <p:nvPr>
            <p:ph idx="1"/>
          </p:nvPr>
        </p:nvSpPr>
        <p:spPr>
          <a:xfrm>
            <a:off x="448966" y="1197405"/>
            <a:ext cx="8246070" cy="3664918"/>
          </a:xfrm>
        </p:spPr>
        <p:txBody>
          <a:bodyPr>
            <a:normAutofit fontScale="25000" lnSpcReduction="20000"/>
          </a:bodyPr>
          <a:lstStyle/>
          <a:p>
            <a:pPr algn="l"/>
            <a:r>
              <a:rPr lang="en-US" sz="5600" b="0" i="0" dirty="0">
                <a:effectLst/>
                <a:latin typeface="Segoe UI" panose="020B0502040204020203" pitchFamily="34" charset="0"/>
              </a:rPr>
              <a:t>8. Print the coefficients/weights for each feature/column of our model - print(</a:t>
            </a:r>
            <a:r>
              <a:rPr lang="en-US" sz="5600" b="0" i="0" dirty="0" err="1">
                <a:effectLst/>
                <a:latin typeface="Segoe UI" panose="020B0502040204020203" pitchFamily="34" charset="0"/>
              </a:rPr>
              <a:t>reg.coef</a:t>
            </a:r>
            <a:r>
              <a:rPr lang="en-US" sz="5600" b="0" i="0" dirty="0">
                <a:effectLst/>
                <a:latin typeface="Segoe UI" panose="020B0502040204020203" pitchFamily="34" charset="0"/>
              </a:rPr>
              <a:t>)</a:t>
            </a:r>
          </a:p>
          <a:p>
            <a:pPr algn="l"/>
            <a:r>
              <a:rPr lang="en-US" sz="5600" b="0" i="0" dirty="0">
                <a:effectLst/>
                <a:latin typeface="Segoe UI" panose="020B0502040204020203" pitchFamily="34" charset="0"/>
              </a:rPr>
              <a:t>9. Now print the predictions on our test data.</a:t>
            </a:r>
          </a:p>
          <a:p>
            <a:pPr algn="l"/>
            <a:r>
              <a:rPr lang="en-US" sz="5600" b="0" i="0" dirty="0">
                <a:effectLst/>
                <a:latin typeface="Segoe UI" panose="020B0502040204020203" pitchFamily="34" charset="0"/>
              </a:rPr>
              <a:t>10. Print the actual values - print(</a:t>
            </a:r>
            <a:r>
              <a:rPr lang="en-US" sz="5600" b="0" i="0" dirty="0" err="1">
                <a:effectLst/>
                <a:latin typeface="Segoe UI" panose="020B0502040204020203" pitchFamily="34" charset="0"/>
              </a:rPr>
              <a:t>y_test</a:t>
            </a:r>
            <a:r>
              <a:rPr lang="en-US" sz="5600" b="0" i="0" dirty="0">
                <a:effectLst/>
                <a:latin typeface="Segoe UI" panose="020B0502040204020203" pitchFamily="34" charset="0"/>
              </a:rPr>
              <a:t>)</a:t>
            </a:r>
          </a:p>
          <a:p>
            <a:pPr algn="l"/>
            <a:r>
              <a:rPr lang="en-US" sz="5600" b="0" i="0" dirty="0">
                <a:effectLst/>
                <a:latin typeface="Segoe UI" panose="020B0502040204020203" pitchFamily="34" charset="0"/>
              </a:rPr>
              <a:t>11. Check the model performance using MSE (Mean Squared Error).</a:t>
            </a:r>
          </a:p>
          <a:p>
            <a:pPr algn="l"/>
            <a:r>
              <a:rPr lang="en-US" sz="5600" b="0" i="0" dirty="0">
                <a:effectLst/>
                <a:latin typeface="Segoe UI" panose="020B0502040204020203" pitchFamily="34" charset="0"/>
              </a:rPr>
              <a:t>12. Now check the model performance using MSE and </a:t>
            </a:r>
            <a:r>
              <a:rPr lang="en-US" sz="5600" b="0" i="0" dirty="0" err="1">
                <a:effectLst/>
                <a:latin typeface="Segoe UI" panose="020B0502040204020203" pitchFamily="34" charset="0"/>
              </a:rPr>
              <a:t>sklearn.metrics</a:t>
            </a:r>
            <a:r>
              <a:rPr lang="en-US" sz="5600" b="0" i="0" dirty="0">
                <a:effectLst/>
                <a:latin typeface="Segoe UI" panose="020B0502040204020203" pitchFamily="34" charset="0"/>
              </a:rPr>
              <a:t>. Visualize the differences between the actual price and predicted price</a:t>
            </a:r>
          </a:p>
          <a:p>
            <a:pPr algn="l"/>
            <a:r>
              <a:rPr lang="en-US" sz="5600" b="0" i="0" dirty="0">
                <a:effectLst/>
                <a:latin typeface="Segoe UI" panose="020B0502040204020203" pitchFamily="34" charset="0"/>
              </a:rPr>
              <a:t>Similarly, you can predict the house price of various locations by importing the data of the particular place. (You can get the data from the real-estate websites like 99acres, </a:t>
            </a:r>
            <a:r>
              <a:rPr lang="en-US" sz="5600" b="0" i="0" dirty="0" err="1">
                <a:effectLst/>
                <a:latin typeface="Segoe UI" panose="020B0502040204020203" pitchFamily="34" charset="0"/>
              </a:rPr>
              <a:t>airbnb</a:t>
            </a:r>
            <a:r>
              <a:rPr lang="en-US" sz="5600" b="0" i="0" dirty="0">
                <a:effectLst/>
                <a:latin typeface="Segoe UI" panose="020B0502040204020203" pitchFamily="34" charset="0"/>
              </a:rPr>
              <a:t>, homes.com, </a:t>
            </a:r>
            <a:r>
              <a:rPr lang="en-US" sz="5600" b="0" i="0" dirty="0" err="1">
                <a:effectLst/>
                <a:latin typeface="Segoe UI" panose="020B0502040204020203" pitchFamily="34" charset="0"/>
              </a:rPr>
              <a:t>trulia</a:t>
            </a:r>
            <a:r>
              <a:rPr lang="en-US" sz="5600" b="0" i="0" dirty="0">
                <a:effectLst/>
                <a:latin typeface="Segoe UI" panose="020B0502040204020203" pitchFamily="34" charset="0"/>
              </a:rPr>
              <a:t>, realtor, etc.</a:t>
            </a:r>
          </a:p>
          <a:p>
            <a:pPr algn="l"/>
            <a:r>
              <a:rPr lang="en-US" sz="5600" b="0" i="0" dirty="0">
                <a:effectLst/>
                <a:latin typeface="Segoe UI" panose="020B0502040204020203" pitchFamily="34" charset="0"/>
              </a:rPr>
              <a:t>pandas- It is an open-source library written for python to perform data analysis and manipulation.</a:t>
            </a:r>
          </a:p>
          <a:p>
            <a:pPr algn="l"/>
            <a:r>
              <a:rPr lang="en-US" sz="5600" b="0" i="0" dirty="0">
                <a:effectLst/>
                <a:latin typeface="Segoe UI" panose="020B0502040204020203" pitchFamily="34" charset="0"/>
              </a:rPr>
              <a:t>Matplotlib - It is a plotting library for python program and its mathematics extension NumPy.</a:t>
            </a:r>
          </a:p>
          <a:p>
            <a:pPr algn="l"/>
            <a:r>
              <a:rPr lang="en-US" sz="5600" b="0" i="0" dirty="0">
                <a:effectLst/>
                <a:latin typeface="Segoe UI" panose="020B0502040204020203" pitchFamily="34" charset="0"/>
              </a:rPr>
              <a:t>NumPy - It is a package for python for scientific computing to perform different operations.</a:t>
            </a:r>
          </a:p>
          <a:p>
            <a:pPr algn="l"/>
            <a:r>
              <a:rPr lang="en-US" sz="5600" b="0" i="0" dirty="0" err="1">
                <a:effectLst/>
                <a:latin typeface="Segoe UI" panose="020B0502040204020203" pitchFamily="34" charset="0"/>
              </a:rPr>
              <a:t>sklearn</a:t>
            </a:r>
            <a:r>
              <a:rPr lang="en-US" sz="5600" b="0" i="0" dirty="0">
                <a:effectLst/>
                <a:latin typeface="Segoe UI" panose="020B0502040204020203" pitchFamily="34" charset="0"/>
              </a:rPr>
              <a:t>/scikit-learn  - It is a free machine learning library developed for python programming language under BSD license which is majorly used for data analysis and data mining. It also supports various machine learning algorithms such as SVM, random forests, k-</a:t>
            </a:r>
            <a:r>
              <a:rPr lang="en-US" sz="5600" b="0" i="0" dirty="0" err="1">
                <a:effectLst/>
                <a:latin typeface="Segoe UI" panose="020B0502040204020203" pitchFamily="34" charset="0"/>
              </a:rPr>
              <a:t>neighbours</a:t>
            </a:r>
            <a:r>
              <a:rPr lang="en-US" sz="5600" b="0" i="0" dirty="0">
                <a:effectLst/>
                <a:latin typeface="Segoe UI" panose="020B0502040204020203" pitchFamily="34" charset="0"/>
              </a:rPr>
              <a:t>, etc. </a:t>
            </a:r>
          </a:p>
          <a:p>
            <a:endParaRPr lang="en-IN" dirty="0"/>
          </a:p>
        </p:txBody>
      </p:sp>
    </p:spTree>
    <p:extLst>
      <p:ext uri="{BB962C8B-B14F-4D97-AF65-F5344CB8AC3E}">
        <p14:creationId xmlns:p14="http://schemas.microsoft.com/office/powerpoint/2010/main" val="102316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F3003-F3CB-E443-B1A5-CBC24CF0D345}"/>
              </a:ext>
            </a:extLst>
          </p:cNvPr>
          <p:cNvSpPr>
            <a:spLocks noGrp="1"/>
          </p:cNvSpPr>
          <p:nvPr>
            <p:ph type="title"/>
          </p:nvPr>
        </p:nvSpPr>
        <p:spPr>
          <a:xfrm>
            <a:off x="448965" y="1197405"/>
            <a:ext cx="8229600" cy="857250"/>
          </a:xfrm>
        </p:spPr>
        <p:txBody>
          <a:bodyPr>
            <a:normAutofit/>
          </a:bodyPr>
          <a:lstStyle/>
          <a:p>
            <a:r>
              <a:rPr lang="en-IN" b="1" dirty="0">
                <a:solidFill>
                  <a:srgbClr val="FF0000"/>
                </a:solidFill>
                <a:latin typeface="FUTURA MEDIUM" panose="020B0602020204020303" pitchFamily="34" charset="-79"/>
                <a:cs typeface="FUTURA MEDIUM" panose="020B0602020204020303" pitchFamily="34" charset="-79"/>
              </a:rPr>
              <a:t>Novelty</a:t>
            </a:r>
            <a:endParaRPr lang="en-US" dirty="0">
              <a:solidFill>
                <a:srgbClr val="FF0000"/>
              </a:solidFill>
              <a:latin typeface="Futura Medium" panose="020B0602020204020303" pitchFamily="34" charset="-79"/>
              <a:cs typeface="Futura Medium" panose="020B0602020204020303" pitchFamily="34" charset="-79"/>
            </a:endParaRPr>
          </a:p>
        </p:txBody>
      </p:sp>
      <p:sp>
        <p:nvSpPr>
          <p:cNvPr id="4" name="TextBox 3">
            <a:extLst>
              <a:ext uri="{FF2B5EF4-FFF2-40B4-BE49-F238E27FC236}">
                <a16:creationId xmlns:a16="http://schemas.microsoft.com/office/drawing/2014/main" id="{17C613F9-C6F7-4E41-84A2-2D2A2F20E3EA}"/>
              </a:ext>
            </a:extLst>
          </p:cNvPr>
          <p:cNvSpPr txBox="1"/>
          <p:nvPr/>
        </p:nvSpPr>
        <p:spPr>
          <a:xfrm>
            <a:off x="754375" y="2419045"/>
            <a:ext cx="7482545" cy="1287532"/>
          </a:xfrm>
          <a:prstGeom prst="rect">
            <a:avLst/>
          </a:prstGeom>
          <a:noFill/>
        </p:spPr>
        <p:txBody>
          <a:bodyPr wrap="square">
            <a:spAutoFit/>
          </a:bodyPr>
          <a:lstStyle/>
          <a:p>
            <a:pPr>
              <a:lnSpc>
                <a:spcPct val="150000"/>
              </a:lnSpc>
              <a:spcAft>
                <a:spcPts val="800"/>
              </a:spcAft>
            </a:pPr>
            <a:r>
              <a:rPr lang="en-IN" dirty="0">
                <a:solidFill>
                  <a:schemeClr val="bg1"/>
                </a:solidFill>
                <a:latin typeface="Futura Medium" panose="020B0602020204020303" pitchFamily="34" charset="-79"/>
                <a:cs typeface="Futura Medium" panose="020B0602020204020303" pitchFamily="34" charset="-79"/>
              </a:rPr>
              <a:t>Our project not only calculates price of a real estate based on its basic features but also on the basis of the location, calculating the number of necessities in the area chosen. </a:t>
            </a:r>
            <a:endParaRPr lang="en-IN" sz="1400" dirty="0">
              <a:solidFill>
                <a:schemeClr val="bg1"/>
              </a:solidFill>
              <a:effectLst/>
              <a:latin typeface="Futura Medium" panose="020B0602020204020303" pitchFamily="34" charset="-79"/>
              <a:ea typeface="Calibri" panose="020F0502020204030204" pitchFamily="34" charset="0"/>
              <a:cs typeface="Futura Medium" panose="020B0602020204020303" pitchFamily="34" charset="-79"/>
            </a:endParaRPr>
          </a:p>
        </p:txBody>
      </p:sp>
    </p:spTree>
    <p:extLst>
      <p:ext uri="{BB962C8B-B14F-4D97-AF65-F5344CB8AC3E}">
        <p14:creationId xmlns:p14="http://schemas.microsoft.com/office/powerpoint/2010/main" val="2852312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6889" y="1044700"/>
            <a:ext cx="8470220" cy="935627"/>
          </a:xfrm>
        </p:spPr>
        <p:txBody>
          <a:bodyPr>
            <a:normAutofit fontScale="90000"/>
          </a:bodyPr>
          <a:lstStyle/>
          <a:p>
            <a:r>
              <a:rPr lang="en-IN" dirty="0">
                <a:effectLst/>
                <a:latin typeface="Futura Medium" panose="020B0602020204020303" pitchFamily="34" charset="-79"/>
                <a:cs typeface="Futura Medium" panose="020B0602020204020303" pitchFamily="34" charset="-79"/>
              </a:rPr>
              <a:t> </a:t>
            </a:r>
            <a:br>
              <a:rPr lang="en-IN" dirty="0">
                <a:effectLst/>
                <a:latin typeface="Futura Medium" panose="020B0602020204020303" pitchFamily="34" charset="-79"/>
                <a:cs typeface="Futura Medium" panose="020B0602020204020303" pitchFamily="34" charset="-79"/>
              </a:rPr>
            </a:br>
            <a:r>
              <a:rPr lang="en-IN" b="1" dirty="0">
                <a:effectLst/>
                <a:latin typeface="FUTURA MEDIUM" panose="020B0602020204020303" pitchFamily="34" charset="-79"/>
                <a:cs typeface="FUTURA MEDIUM" panose="020B0602020204020303" pitchFamily="34" charset="-79"/>
              </a:rPr>
              <a:t>HARDWARE REQUIREMENTS </a:t>
            </a:r>
            <a:br>
              <a:rPr lang="en-IN" b="1" dirty="0">
                <a:effectLst/>
                <a:latin typeface="FUTURA MEDIUM" panose="020B0602020204020303" pitchFamily="34" charset="-79"/>
                <a:cs typeface="FUTURA MEDIUM" panose="020B0602020204020303" pitchFamily="34" charset="-79"/>
              </a:rPr>
            </a:br>
            <a:r>
              <a:rPr lang="en-IN" b="1" dirty="0">
                <a:effectLst/>
                <a:latin typeface="FUTURA MEDIUM" panose="020B0602020204020303" pitchFamily="34" charset="-79"/>
                <a:cs typeface="FUTURA MEDIUM" panose="020B0602020204020303" pitchFamily="34" charset="-79"/>
              </a:rPr>
              <a:t>(PREFERABLE)</a:t>
            </a:r>
            <a:endParaRPr lang="en-IN" dirty="0">
              <a:effectLst/>
              <a:latin typeface="Futura Medium" panose="020B0602020204020303" pitchFamily="34" charset="-79"/>
              <a:cs typeface="Futura Medium" panose="020B0602020204020303" pitchFamily="34" charset="-79"/>
            </a:endParaRPr>
          </a:p>
        </p:txBody>
      </p:sp>
      <p:sp>
        <p:nvSpPr>
          <p:cNvPr id="5" name="Text Placeholder 4"/>
          <p:cNvSpPr>
            <a:spLocks noGrp="1"/>
          </p:cNvSpPr>
          <p:nvPr>
            <p:ph type="body" idx="1"/>
          </p:nvPr>
        </p:nvSpPr>
        <p:spPr>
          <a:xfrm>
            <a:off x="874683" y="2419045"/>
            <a:ext cx="7394631" cy="2304857"/>
          </a:xfrm>
        </p:spPr>
        <p:txBody>
          <a:bodyPr>
            <a:normAutofit fontScale="92500" lnSpcReduction="10000"/>
          </a:bodyPr>
          <a:lstStyle/>
          <a:p>
            <a:pPr marL="342900" lvl="0" indent="-342900" algn="l">
              <a:buFont typeface="Arial" panose="020B0604020202020204" pitchFamily="34" charset="0"/>
              <a:buChar char="•"/>
            </a:pPr>
            <a:endParaRPr lang="en-IN" dirty="0">
              <a:latin typeface="Futura Medium" panose="020B0602020204020303" pitchFamily="34" charset="-79"/>
              <a:cs typeface="Futura Medium" panose="020B0602020204020303" pitchFamily="34" charset="-79"/>
            </a:endParaRPr>
          </a:p>
          <a:p>
            <a:pPr marL="342900" lvl="0" indent="-342900" algn="l">
              <a:buFont typeface="Arial" panose="020B0604020202020204" pitchFamily="34" charset="0"/>
              <a:buChar char="•"/>
            </a:pPr>
            <a:r>
              <a:rPr lang="en-IN" dirty="0">
                <a:latin typeface="Futura Medium" panose="020B0602020204020303" pitchFamily="34" charset="-79"/>
                <a:cs typeface="Futura Medium" panose="020B0602020204020303" pitchFamily="34" charset="-79"/>
              </a:rPr>
              <a:t>INTERNET CONNECTIVITY</a:t>
            </a:r>
          </a:p>
          <a:p>
            <a:pPr marL="342900" lvl="0" indent="-342900" algn="l">
              <a:buFont typeface="Arial" panose="020B0604020202020204" pitchFamily="34" charset="0"/>
              <a:buChar char="•"/>
            </a:pPr>
            <a:r>
              <a:rPr lang="en-IN" dirty="0">
                <a:latin typeface="Futura Medium" panose="020B0602020204020303" pitchFamily="34" charset="-79"/>
                <a:cs typeface="Futura Medium" panose="020B0602020204020303" pitchFamily="34" charset="-79"/>
              </a:rPr>
              <a:t>8GB-16GB RAM</a:t>
            </a:r>
          </a:p>
          <a:p>
            <a:pPr marL="342900" lvl="0" indent="-342900" algn="l">
              <a:buFont typeface="Arial" panose="020B0604020202020204" pitchFamily="34" charset="0"/>
              <a:buChar char="•"/>
            </a:pPr>
            <a:r>
              <a:rPr lang="en-IN" dirty="0">
                <a:latin typeface="Futura Medium" panose="020B0602020204020303" pitchFamily="34" charset="-79"/>
                <a:cs typeface="Futura Medium" panose="020B0602020204020303" pitchFamily="34" charset="-79"/>
              </a:rPr>
              <a:t>4GB-6GB Graphics card (NVIDIA GPU)</a:t>
            </a:r>
          </a:p>
          <a:p>
            <a:pPr marL="342900" lvl="0" indent="-342900" algn="l">
              <a:buFont typeface="Arial" panose="020B0604020202020204" pitchFamily="34" charset="0"/>
              <a:buChar char="•"/>
            </a:pPr>
            <a:r>
              <a:rPr lang="en-IN" dirty="0">
                <a:latin typeface="Futura Medium" panose="020B0602020204020303" pitchFamily="34" charset="-79"/>
                <a:cs typeface="Futura Medium" panose="020B0602020204020303" pitchFamily="34" charset="-79"/>
              </a:rPr>
              <a:t>1TB-2TB Hard disk AND 500GB -1TB SSD</a:t>
            </a:r>
          </a:p>
          <a:p>
            <a:pPr marL="342900" lvl="0" indent="-342900" algn="l">
              <a:buFont typeface="Arial" panose="020B0604020202020204" pitchFamily="34" charset="0"/>
              <a:buChar char="•"/>
            </a:pPr>
            <a:r>
              <a:rPr lang="en-IN" dirty="0">
                <a:latin typeface="Futura Medium" panose="020B0602020204020303" pitchFamily="34" charset="-79"/>
                <a:cs typeface="Futura Medium" panose="020B0602020204020303" pitchFamily="34" charset="-79"/>
              </a:rPr>
              <a:t>8th generation (Intel Core i7 processor) </a:t>
            </a:r>
          </a:p>
          <a:p>
            <a:endParaRPr lang="en-US" dirty="0">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4170783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649CD5-1BEC-DF40-910C-14427C17624B}"/>
              </a:ext>
            </a:extLst>
          </p:cNvPr>
          <p:cNvSpPr txBox="1">
            <a:spLocks/>
          </p:cNvSpPr>
          <p:nvPr/>
        </p:nvSpPr>
        <p:spPr>
          <a:xfrm>
            <a:off x="296260" y="1197405"/>
            <a:ext cx="8470220" cy="935627"/>
          </a:xfrm>
          <a:prstGeom prst="rect">
            <a:avLst/>
          </a:prstGeom>
        </p:spPr>
        <p:txBody>
          <a:bodyP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solidFill>
                  <a:srgbClr val="FF0000"/>
                </a:solidFill>
                <a:latin typeface="Futura Medium" panose="020B0602020204020303" pitchFamily="34" charset="-79"/>
                <a:cs typeface="Futura Medium" panose="020B0602020204020303" pitchFamily="34" charset="-79"/>
              </a:rPr>
              <a:t> </a:t>
            </a:r>
            <a:br>
              <a:rPr lang="en-IN" dirty="0">
                <a:solidFill>
                  <a:srgbClr val="FF0000"/>
                </a:solidFill>
                <a:latin typeface="Futura Medium" panose="020B0602020204020303" pitchFamily="34" charset="-79"/>
                <a:cs typeface="Futura Medium" panose="020B0602020204020303" pitchFamily="34" charset="-79"/>
              </a:rPr>
            </a:br>
            <a:r>
              <a:rPr lang="en-IN" b="1" dirty="0">
                <a:solidFill>
                  <a:srgbClr val="FF0000"/>
                </a:solidFill>
                <a:latin typeface="FUTURA MEDIUM" panose="020B0602020204020303" pitchFamily="34" charset="-79"/>
                <a:cs typeface="FUTURA MEDIUM" panose="020B0602020204020303" pitchFamily="34" charset="-79"/>
              </a:rPr>
              <a:t>SOFTWARE REQUIREMENTS -</a:t>
            </a:r>
            <a:endParaRPr lang="en-IN" dirty="0">
              <a:solidFill>
                <a:srgbClr val="FF0000"/>
              </a:solidFill>
              <a:latin typeface="Futura Medium" panose="020B0602020204020303" pitchFamily="34" charset="-79"/>
              <a:cs typeface="Futura Medium" panose="020B0602020204020303" pitchFamily="34" charset="-79"/>
            </a:endParaRPr>
          </a:p>
        </p:txBody>
      </p:sp>
      <p:sp>
        <p:nvSpPr>
          <p:cNvPr id="2" name="TextBox 1">
            <a:extLst>
              <a:ext uri="{FF2B5EF4-FFF2-40B4-BE49-F238E27FC236}">
                <a16:creationId xmlns:a16="http://schemas.microsoft.com/office/drawing/2014/main" id="{7C6DFC82-C25C-EB45-A4B7-94D6C434E860}"/>
              </a:ext>
            </a:extLst>
          </p:cNvPr>
          <p:cNvSpPr txBox="1"/>
          <p:nvPr/>
        </p:nvSpPr>
        <p:spPr>
          <a:xfrm>
            <a:off x="1400918" y="2419045"/>
            <a:ext cx="6260905" cy="2308324"/>
          </a:xfrm>
          <a:prstGeom prst="rect">
            <a:avLst/>
          </a:prstGeom>
          <a:noFill/>
        </p:spPr>
        <p:txBody>
          <a:bodyPr wrap="square" rtlCol="0">
            <a:spAutoFit/>
          </a:bodyPr>
          <a:lstStyle/>
          <a:p>
            <a:pPr marL="285750" indent="-285750">
              <a:buFont typeface="Arial" panose="020B0604020202020204" pitchFamily="34" charset="0"/>
              <a:buChar char="•"/>
            </a:pPr>
            <a:r>
              <a:rPr lang="en-IN" sz="2400" dirty="0">
                <a:solidFill>
                  <a:schemeClr val="bg1"/>
                </a:solidFill>
                <a:latin typeface="Futura Medium" panose="020B0602020204020303" pitchFamily="34" charset="-79"/>
                <a:cs typeface="Futura Medium" panose="020B0602020204020303" pitchFamily="34" charset="-79"/>
              </a:rPr>
              <a:t>JUPYTER NOTEBOOK,</a:t>
            </a:r>
          </a:p>
          <a:p>
            <a:pPr marL="285750" indent="-285750">
              <a:buFont typeface="Arial" panose="020B0604020202020204" pitchFamily="34" charset="0"/>
              <a:buChar char="•"/>
            </a:pPr>
            <a:r>
              <a:rPr lang="en-IN" sz="2400" dirty="0">
                <a:solidFill>
                  <a:schemeClr val="bg1"/>
                </a:solidFill>
                <a:latin typeface="Futura Medium" panose="020B0602020204020303" pitchFamily="34" charset="-79"/>
                <a:cs typeface="Futura Medium" panose="020B0602020204020303" pitchFamily="34" charset="-79"/>
              </a:rPr>
              <a:t>VISUAL STUDIO CODE</a:t>
            </a:r>
          </a:p>
          <a:p>
            <a:pPr marL="285750" indent="-285750">
              <a:buFont typeface="Arial" panose="020B0604020202020204" pitchFamily="34" charset="0"/>
              <a:buChar char="•"/>
            </a:pPr>
            <a:r>
              <a:rPr lang="en-IN" sz="2400" dirty="0">
                <a:solidFill>
                  <a:schemeClr val="bg1"/>
                </a:solidFill>
                <a:latin typeface="Futura Medium" panose="020B0602020204020303" pitchFamily="34" charset="-79"/>
                <a:cs typeface="Futura Medium" panose="020B0602020204020303" pitchFamily="34" charset="-79"/>
              </a:rPr>
              <a:t>PYTHON IDE</a:t>
            </a:r>
          </a:p>
          <a:p>
            <a:pPr marL="285750" indent="-285750">
              <a:buFont typeface="Arial" panose="020B0604020202020204" pitchFamily="34" charset="0"/>
              <a:buChar char="•"/>
            </a:pPr>
            <a:r>
              <a:rPr lang="en-IN" sz="2400" dirty="0">
                <a:solidFill>
                  <a:schemeClr val="bg1"/>
                </a:solidFill>
                <a:latin typeface="Futura Medium" panose="020B0602020204020303" pitchFamily="34" charset="-79"/>
                <a:cs typeface="Futura Medium" panose="020B0602020204020303" pitchFamily="34" charset="-79"/>
              </a:rPr>
              <a:t>NUMPY LIBRARY MODULE</a:t>
            </a:r>
          </a:p>
          <a:p>
            <a:pPr marL="285750" indent="-285750">
              <a:buFont typeface="Arial" panose="020B0604020202020204" pitchFamily="34" charset="0"/>
              <a:buChar char="•"/>
            </a:pPr>
            <a:r>
              <a:rPr lang="en-IN" sz="2400" dirty="0">
                <a:solidFill>
                  <a:schemeClr val="bg1"/>
                </a:solidFill>
                <a:latin typeface="Futura Medium" panose="020B0602020204020303" pitchFamily="34" charset="-79"/>
                <a:cs typeface="Futura Medium" panose="020B0602020204020303" pitchFamily="34" charset="-79"/>
              </a:rPr>
              <a:t>PANDAS LIBRARY MODULE</a:t>
            </a:r>
          </a:p>
          <a:p>
            <a:pPr marL="285750" indent="-285750">
              <a:buFont typeface="Arial" panose="020B0604020202020204" pitchFamily="34" charset="0"/>
              <a:buChar char="•"/>
            </a:pPr>
            <a:r>
              <a:rPr lang="en-IN" sz="2400" dirty="0">
                <a:solidFill>
                  <a:schemeClr val="bg1"/>
                </a:solidFill>
                <a:latin typeface="Futura Medium" panose="020B0602020204020303" pitchFamily="34" charset="-79"/>
                <a:cs typeface="Futura Medium" panose="020B0602020204020303" pitchFamily="34" charset="-79"/>
              </a:rPr>
              <a:t>GITHUB. </a:t>
            </a:r>
            <a:endParaRPr lang="en-US" sz="2400" dirty="0">
              <a:solidFill>
                <a:schemeClr val="bg1"/>
              </a:solidFill>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109100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C70A20-4517-A745-BEBC-ADBC21B83858}"/>
              </a:ext>
            </a:extLst>
          </p:cNvPr>
          <p:cNvSpPr txBox="1"/>
          <p:nvPr/>
        </p:nvSpPr>
        <p:spPr>
          <a:xfrm>
            <a:off x="754374" y="2576653"/>
            <a:ext cx="7787955" cy="1569660"/>
          </a:xfrm>
          <a:prstGeom prst="rect">
            <a:avLst/>
          </a:prstGeom>
          <a:noFill/>
        </p:spPr>
        <p:txBody>
          <a:bodyPr wrap="square">
            <a:spAutoFit/>
          </a:bodyPr>
          <a:lstStyle/>
          <a:p>
            <a:r>
              <a:rPr lang="en-IN" sz="2400" dirty="0">
                <a:solidFill>
                  <a:schemeClr val="bg1"/>
                </a:solidFill>
                <a:latin typeface="Futura Medium" panose="020B0602020204020303" pitchFamily="34" charset="-79"/>
                <a:cs typeface="Futura Medium" panose="020B0602020204020303" pitchFamily="34" charset="-79"/>
              </a:rPr>
              <a:t>If a person wants to buy or sell or rent a house, he/she can just enter some basic details/features and the model will predict the price for them.</a:t>
            </a:r>
          </a:p>
          <a:p>
            <a:endParaRPr lang="en-US" sz="2400" dirty="0">
              <a:solidFill>
                <a:schemeClr val="bg1"/>
              </a:solidFill>
              <a:latin typeface="Futura Medium" panose="020B0602020204020303" pitchFamily="34" charset="-79"/>
              <a:cs typeface="Futura Medium" panose="020B0602020204020303" pitchFamily="34" charset="-79"/>
            </a:endParaRPr>
          </a:p>
        </p:txBody>
      </p:sp>
      <p:sp>
        <p:nvSpPr>
          <p:cNvPr id="4" name="Title 1">
            <a:extLst>
              <a:ext uri="{FF2B5EF4-FFF2-40B4-BE49-F238E27FC236}">
                <a16:creationId xmlns:a16="http://schemas.microsoft.com/office/drawing/2014/main" id="{A519A66C-A11A-0F49-B930-FA80B789136D}"/>
              </a:ext>
            </a:extLst>
          </p:cNvPr>
          <p:cNvSpPr txBox="1">
            <a:spLocks/>
          </p:cNvSpPr>
          <p:nvPr/>
        </p:nvSpPr>
        <p:spPr>
          <a:xfrm>
            <a:off x="448965" y="1197405"/>
            <a:ext cx="8229600" cy="85725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b="1" dirty="0">
                <a:solidFill>
                  <a:srgbClr val="FF0000"/>
                </a:solidFill>
                <a:latin typeface="FUTURA MEDIUM" panose="020B0602020204020303" pitchFamily="34" charset="-79"/>
                <a:cs typeface="FUTURA MEDIUM" panose="020B0602020204020303" pitchFamily="34" charset="-79"/>
              </a:rPr>
              <a:t>REAL TIME USAGE</a:t>
            </a:r>
            <a:endParaRPr lang="en-US" dirty="0">
              <a:solidFill>
                <a:srgbClr val="FF0000"/>
              </a:solidFill>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4194583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666BC-36BC-4714-B109-F9371B62846D}"/>
              </a:ext>
            </a:extLst>
          </p:cNvPr>
          <p:cNvSpPr>
            <a:spLocks noGrp="1"/>
          </p:cNvSpPr>
          <p:nvPr>
            <p:ph type="title"/>
          </p:nvPr>
        </p:nvSpPr>
        <p:spPr>
          <a:xfrm>
            <a:off x="465434" y="1197405"/>
            <a:ext cx="8229600" cy="916230"/>
          </a:xfrm>
        </p:spPr>
        <p:txBody>
          <a:bodyPr>
            <a:noAutofit/>
          </a:bodyPr>
          <a:lstStyle/>
          <a:p>
            <a:r>
              <a:rPr lang="en-IN" sz="3200" b="1" dirty="0">
                <a:effectLst/>
                <a:latin typeface="Bookman Old Style" panose="02050604050505020204" pitchFamily="18" charset="0"/>
                <a:ea typeface="Times New Roman" panose="02020603050405020304" pitchFamily="18" charset="0"/>
                <a:cs typeface="Arial" panose="020B0604020202020204" pitchFamily="34" charset="0"/>
              </a:rPr>
              <a:t>Module description and work flow</a:t>
            </a:r>
            <a:br>
              <a:rPr lang="en-IN" sz="3200" b="1" dirty="0">
                <a:effectLst/>
                <a:latin typeface="Calibri" panose="020F0502020204030204" pitchFamily="34" charset="0"/>
                <a:ea typeface="Times New Roman" panose="02020603050405020304" pitchFamily="18" charset="0"/>
                <a:cs typeface="Times New Roman" panose="02020603050405020304" pitchFamily="18" charset="0"/>
              </a:rPr>
            </a:br>
            <a:endParaRPr lang="en-IN" sz="3200" b="1" dirty="0"/>
          </a:p>
        </p:txBody>
      </p:sp>
      <p:sp>
        <p:nvSpPr>
          <p:cNvPr id="3" name="Content Placeholder 2">
            <a:extLst>
              <a:ext uri="{FF2B5EF4-FFF2-40B4-BE49-F238E27FC236}">
                <a16:creationId xmlns:a16="http://schemas.microsoft.com/office/drawing/2014/main" id="{6D45AD0E-75A0-4228-BD14-71C1FDDF857D}"/>
              </a:ext>
            </a:extLst>
          </p:cNvPr>
          <p:cNvSpPr>
            <a:spLocks noGrp="1"/>
          </p:cNvSpPr>
          <p:nvPr>
            <p:ph idx="1"/>
          </p:nvPr>
        </p:nvSpPr>
        <p:spPr/>
        <p:txBody>
          <a:bodyPr>
            <a:noAutofit/>
          </a:bodyPr>
          <a:lstStyle/>
          <a:p>
            <a:pPr algn="l"/>
            <a:r>
              <a:rPr lang="en-IN" sz="2000" dirty="0"/>
              <a:t>First we load the data set from the UCI Boston Housing repository using Pandas library.</a:t>
            </a:r>
          </a:p>
          <a:p>
            <a:pPr algn="l"/>
            <a:r>
              <a:rPr lang="en-IN" sz="2000" dirty="0"/>
              <a:t>Then we check the description and the information of the Data which was loaded</a:t>
            </a:r>
          </a:p>
          <a:p>
            <a:pPr algn="l"/>
            <a:r>
              <a:rPr lang="en-IN" sz="2000" dirty="0"/>
              <a:t>After this we split our data into train set and Test set.</a:t>
            </a:r>
          </a:p>
          <a:p>
            <a:pPr algn="l"/>
            <a:r>
              <a:rPr lang="en-IN" sz="2000" dirty="0"/>
              <a:t>Just to understand the data we will be using Matplotlib Library.</a:t>
            </a:r>
          </a:p>
          <a:p>
            <a:pPr algn="l"/>
            <a:r>
              <a:rPr lang="en-IN" sz="2000" dirty="0"/>
              <a:t>We will also be seeing the Correlations between the label and features.</a:t>
            </a:r>
          </a:p>
          <a:p>
            <a:pPr algn="l"/>
            <a:r>
              <a:rPr lang="en-IN" sz="2000" dirty="0"/>
              <a:t>We will also try to create a new attribute combination and check it using co-relations</a:t>
            </a:r>
          </a:p>
        </p:txBody>
      </p:sp>
    </p:spTree>
    <p:extLst>
      <p:ext uri="{BB962C8B-B14F-4D97-AF65-F5344CB8AC3E}">
        <p14:creationId xmlns:p14="http://schemas.microsoft.com/office/powerpoint/2010/main" val="3175705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5335811-6FEC-4FF5-85FA-6FF76404CEB1}"/>
              </a:ext>
            </a:extLst>
          </p:cNvPr>
          <p:cNvSpPr>
            <a:spLocks noGrp="1"/>
          </p:cNvSpPr>
          <p:nvPr>
            <p:ph idx="1"/>
          </p:nvPr>
        </p:nvSpPr>
        <p:spPr>
          <a:xfrm>
            <a:off x="448966" y="1350110"/>
            <a:ext cx="8246070" cy="3512213"/>
          </a:xfrm>
        </p:spPr>
        <p:txBody>
          <a:bodyPr>
            <a:normAutofit lnSpcReduction="10000"/>
          </a:bodyPr>
          <a:lstStyle/>
          <a:p>
            <a:pPr algn="l"/>
            <a:r>
              <a:rPr lang="en-IN" sz="1800" dirty="0"/>
              <a:t>We will also be using the Imputer class for automating the algorithm if there are null values in the DATA set</a:t>
            </a:r>
          </a:p>
          <a:p>
            <a:pPr algn="l"/>
            <a:r>
              <a:rPr lang="en-IN" sz="1800" dirty="0"/>
              <a:t>Then we would use a standard scaler to bring all the values of the data set within the numbers 0 and 1</a:t>
            </a:r>
          </a:p>
          <a:p>
            <a:pPr algn="l"/>
            <a:r>
              <a:rPr lang="en-IN" sz="1800" dirty="0"/>
              <a:t>Then we will train our data using Linear Regression which is present as a function in the SCI-KIT learn library</a:t>
            </a:r>
          </a:p>
          <a:p>
            <a:pPr algn="l"/>
            <a:r>
              <a:rPr lang="en-IN" sz="1800" dirty="0"/>
              <a:t>Using sample inputs we will check the Root mean squared error on the training data prediction to check for over-fitting or under-fitting of the train set.</a:t>
            </a:r>
          </a:p>
          <a:p>
            <a:pPr algn="l"/>
            <a:r>
              <a:rPr lang="en-IN" sz="1800" dirty="0"/>
              <a:t>Then we will run the algorithm on the Test set and again check for Root mean squared error, R^2 value, Accuracy, adjusted R^2 value.</a:t>
            </a:r>
          </a:p>
          <a:p>
            <a:pPr algn="l"/>
            <a:r>
              <a:rPr lang="en-IN" sz="1800" dirty="0"/>
              <a:t>After evaluating the results we would check the model by providing a 2-D </a:t>
            </a:r>
            <a:r>
              <a:rPr lang="en-IN" sz="1800" dirty="0" err="1"/>
              <a:t>numpy</a:t>
            </a:r>
            <a:r>
              <a:rPr lang="en-IN" sz="1800" dirty="0"/>
              <a:t> array and checking the Price prediction</a:t>
            </a:r>
            <a:r>
              <a:rPr lang="en-IN" sz="1200" dirty="0"/>
              <a:t>.</a:t>
            </a:r>
          </a:p>
        </p:txBody>
      </p:sp>
    </p:spTree>
    <p:extLst>
      <p:ext uri="{BB962C8B-B14F-4D97-AF65-F5344CB8AC3E}">
        <p14:creationId xmlns:p14="http://schemas.microsoft.com/office/powerpoint/2010/main" val="2026208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D5DA4BD-20E0-CE4C-899B-8F7947FA27B7}"/>
              </a:ext>
            </a:extLst>
          </p:cNvPr>
          <p:cNvSpPr txBox="1">
            <a:spLocks/>
          </p:cNvSpPr>
          <p:nvPr/>
        </p:nvSpPr>
        <p:spPr>
          <a:xfrm>
            <a:off x="457200" y="2419045"/>
            <a:ext cx="8229600" cy="85725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chemeClr val="bg1"/>
                </a:solidFill>
                <a:latin typeface="Apple Chancery" panose="03020702040506060504" pitchFamily="66" charset="-79"/>
                <a:cs typeface="Apple Chancery" panose="03020702040506060504" pitchFamily="66" charset="-79"/>
              </a:rPr>
              <a:t>THANK YOU !!!!</a:t>
            </a:r>
          </a:p>
        </p:txBody>
      </p:sp>
    </p:spTree>
    <p:extLst>
      <p:ext uri="{BB962C8B-B14F-4D97-AF65-F5344CB8AC3E}">
        <p14:creationId xmlns:p14="http://schemas.microsoft.com/office/powerpoint/2010/main" val="1317792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1361" y="281175"/>
            <a:ext cx="6252690" cy="725349"/>
          </a:xfrm>
        </p:spPr>
        <p:txBody>
          <a:bodyPr>
            <a:normAutofit/>
          </a:bodyPr>
          <a:lstStyle/>
          <a:p>
            <a:r>
              <a:rPr lang="en-US" dirty="0"/>
              <a:t>CONTENT</a:t>
            </a:r>
          </a:p>
        </p:txBody>
      </p:sp>
      <p:sp>
        <p:nvSpPr>
          <p:cNvPr id="5" name="Content Placeholder 4"/>
          <p:cNvSpPr>
            <a:spLocks noGrp="1"/>
          </p:cNvSpPr>
          <p:nvPr>
            <p:ph idx="1"/>
          </p:nvPr>
        </p:nvSpPr>
        <p:spPr>
          <a:xfrm>
            <a:off x="473594" y="1180209"/>
            <a:ext cx="6541686" cy="3682115"/>
          </a:xfrm>
        </p:spPr>
        <p:txBody>
          <a:bodyPr>
            <a:noAutofit/>
          </a:bodyPr>
          <a:lstStyle/>
          <a:p>
            <a:r>
              <a:rPr lang="en-US" sz="1600" b="1" dirty="0"/>
              <a:t>INTRODUCTION</a:t>
            </a:r>
          </a:p>
          <a:p>
            <a:r>
              <a:rPr lang="en-US" sz="1600" b="1" dirty="0"/>
              <a:t>PROBLEM-STATEMENT</a:t>
            </a:r>
          </a:p>
          <a:p>
            <a:r>
              <a:rPr lang="en-US" sz="1600" b="1" dirty="0"/>
              <a:t>EXISTING SOLUTION</a:t>
            </a:r>
          </a:p>
          <a:p>
            <a:r>
              <a:rPr lang="en-US" sz="1600" b="1" dirty="0"/>
              <a:t>PROPOSED WORK</a:t>
            </a:r>
          </a:p>
          <a:p>
            <a:r>
              <a:rPr lang="en-US" sz="1600" b="1" dirty="0"/>
              <a:t>METHODOLOGY</a:t>
            </a:r>
          </a:p>
          <a:p>
            <a:r>
              <a:rPr lang="en-US" sz="1600" b="1" dirty="0"/>
              <a:t>SYSTEM ARCHITECURE.</a:t>
            </a:r>
          </a:p>
          <a:p>
            <a:r>
              <a:rPr lang="en-US" sz="1600" b="1" dirty="0"/>
              <a:t>PROJECT IMPLEMENTATION</a:t>
            </a:r>
          </a:p>
          <a:p>
            <a:r>
              <a:rPr lang="en-US" sz="1600" b="1" dirty="0"/>
              <a:t>NOVELTY</a:t>
            </a:r>
          </a:p>
          <a:p>
            <a:r>
              <a:rPr lang="en-US" sz="1600" b="1" dirty="0"/>
              <a:t>HARDWARE REQUIREMENTS</a:t>
            </a:r>
          </a:p>
          <a:p>
            <a:r>
              <a:rPr lang="en-US" sz="1600" b="1" dirty="0"/>
              <a:t>SOFTWARE REQUIREMENTS</a:t>
            </a:r>
          </a:p>
          <a:p>
            <a:r>
              <a:rPr lang="en-US" sz="1600" b="1" dirty="0"/>
              <a:t>REAL-TIME USAGE</a:t>
            </a:r>
          </a:p>
          <a:p>
            <a:r>
              <a:rPr lang="en-US" sz="1600" b="1"/>
              <a:t>MODEL DESCRIPTION AND WORK FLOW</a:t>
            </a:r>
            <a:endParaRPr lang="en-US" sz="1600" b="1" dirty="0"/>
          </a:p>
        </p:txBody>
      </p:sp>
    </p:spTree>
    <p:extLst>
      <p:ext uri="{BB962C8B-B14F-4D97-AF65-F5344CB8AC3E}">
        <p14:creationId xmlns:p14="http://schemas.microsoft.com/office/powerpoint/2010/main" val="110163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5D963-C500-8540-A0B7-47DFF7EC0849}"/>
              </a:ext>
            </a:extLst>
          </p:cNvPr>
          <p:cNvSpPr>
            <a:spLocks noGrp="1"/>
          </p:cNvSpPr>
          <p:nvPr>
            <p:ph type="title"/>
          </p:nvPr>
        </p:nvSpPr>
        <p:spPr>
          <a:xfrm>
            <a:off x="448965" y="1197118"/>
            <a:ext cx="7772400" cy="1021556"/>
          </a:xfrm>
        </p:spPr>
        <p:txBody>
          <a:bodyPr/>
          <a:lstStyle/>
          <a:p>
            <a:pPr algn="ctr"/>
            <a:r>
              <a:rPr lang="en-US" dirty="0">
                <a:solidFill>
                  <a:srgbClr val="FF0000"/>
                </a:solidFill>
                <a:latin typeface="Futura Medium" panose="020B0602020204020303" pitchFamily="34" charset="-79"/>
                <a:cs typeface="Futura Medium" panose="020B0602020204020303" pitchFamily="34" charset="-79"/>
              </a:rPr>
              <a:t>INTRODUCTION</a:t>
            </a:r>
          </a:p>
        </p:txBody>
      </p:sp>
      <p:sp>
        <p:nvSpPr>
          <p:cNvPr id="3" name="Text Placeholder 2">
            <a:extLst>
              <a:ext uri="{FF2B5EF4-FFF2-40B4-BE49-F238E27FC236}">
                <a16:creationId xmlns:a16="http://schemas.microsoft.com/office/drawing/2014/main" id="{DB638C0D-7C14-3D49-BF6F-EC8F2C1E8F5E}"/>
              </a:ext>
            </a:extLst>
          </p:cNvPr>
          <p:cNvSpPr>
            <a:spLocks noGrp="1"/>
          </p:cNvSpPr>
          <p:nvPr>
            <p:ph type="body" idx="1"/>
          </p:nvPr>
        </p:nvSpPr>
        <p:spPr>
          <a:xfrm>
            <a:off x="922635" y="2180035"/>
            <a:ext cx="7209198" cy="2682290"/>
          </a:xfrm>
        </p:spPr>
        <p:txBody>
          <a:bodyPr>
            <a:normAutofit fontScale="92500" lnSpcReduction="10000"/>
          </a:bodyPr>
          <a:lstStyle/>
          <a:p>
            <a:pPr>
              <a:lnSpc>
                <a:spcPct val="150000"/>
              </a:lnSpc>
            </a:pPr>
            <a:endParaRPr lang="en-IN" dirty="0">
              <a:solidFill>
                <a:schemeClr val="bg1"/>
              </a:solidFill>
              <a:latin typeface="Futura Medium" panose="020B0602020204020303" pitchFamily="34" charset="-79"/>
              <a:ea typeface="KaiTi" panose="02010609060101010101" pitchFamily="49" charset="-122"/>
              <a:cs typeface="Futura Medium" panose="020B0602020204020303" pitchFamily="34" charset="-79"/>
            </a:endParaRPr>
          </a:p>
          <a:p>
            <a:pPr>
              <a:lnSpc>
                <a:spcPct val="150000"/>
              </a:lnSpc>
            </a:pPr>
            <a:r>
              <a:rPr lang="en-IN" dirty="0">
                <a:solidFill>
                  <a:schemeClr val="bg1"/>
                </a:solidFill>
                <a:latin typeface="Futura Medium" panose="020B0602020204020303" pitchFamily="34" charset="-79"/>
                <a:ea typeface="KaiTi" panose="02010609060101010101" pitchFamily="49" charset="-122"/>
                <a:cs typeface="Futura Medium" panose="020B0602020204020303" pitchFamily="34" charset="-79"/>
              </a:rPr>
              <a:t>The optimal housing price prediction model is machine learning model which will predict price of any real estate or house given some basic details about the real estate such as number of bedrooms, plot size, neighbourhood details etc.</a:t>
            </a:r>
          </a:p>
          <a:p>
            <a:pPr>
              <a:lnSpc>
                <a:spcPct val="150000"/>
              </a:lnSpc>
            </a:pPr>
            <a:r>
              <a:rPr lang="en-IN" dirty="0">
                <a:solidFill>
                  <a:schemeClr val="bg1"/>
                </a:solidFill>
                <a:latin typeface="Futura Medium" panose="020B0602020204020303" pitchFamily="34" charset="-79"/>
                <a:ea typeface="KaiTi" panose="02010609060101010101" pitchFamily="49" charset="-122"/>
                <a:cs typeface="Futura Medium" panose="020B0602020204020303" pitchFamily="34" charset="-79"/>
              </a:rPr>
              <a:t> </a:t>
            </a:r>
          </a:p>
          <a:p>
            <a:pPr>
              <a:lnSpc>
                <a:spcPct val="150000"/>
              </a:lnSpc>
            </a:pPr>
            <a:endParaRPr lang="en-US" dirty="0">
              <a:solidFill>
                <a:schemeClr val="bg1"/>
              </a:solidFill>
              <a:latin typeface="Futura Medium" panose="020B0602020204020303" pitchFamily="34" charset="-79"/>
              <a:ea typeface="KaiTi" panose="02010609060101010101" pitchFamily="49" charset="-122"/>
              <a:cs typeface="Futura Medium" panose="020B0602020204020303" pitchFamily="34" charset="-79"/>
            </a:endParaRPr>
          </a:p>
        </p:txBody>
      </p:sp>
    </p:spTree>
    <p:extLst>
      <p:ext uri="{BB962C8B-B14F-4D97-AF65-F5344CB8AC3E}">
        <p14:creationId xmlns:p14="http://schemas.microsoft.com/office/powerpoint/2010/main" val="734967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3EADF-CB6A-FD42-9F3A-8F1C57275DEB}"/>
              </a:ext>
            </a:extLst>
          </p:cNvPr>
          <p:cNvSpPr>
            <a:spLocks noGrp="1"/>
          </p:cNvSpPr>
          <p:nvPr>
            <p:ph type="title"/>
          </p:nvPr>
        </p:nvSpPr>
        <p:spPr>
          <a:xfrm>
            <a:off x="284366" y="1197405"/>
            <a:ext cx="8402434" cy="857250"/>
          </a:xfrm>
        </p:spPr>
        <p:txBody>
          <a:bodyPr>
            <a:normAutofit/>
          </a:bodyPr>
          <a:lstStyle/>
          <a:p>
            <a:r>
              <a:rPr lang="en-IN" b="1" dirty="0">
                <a:solidFill>
                  <a:srgbClr val="FF0000"/>
                </a:solidFill>
                <a:latin typeface="FUTURA MEDIUM" panose="020B0602020204020303" pitchFamily="34" charset="-79"/>
                <a:cs typeface="FUTURA MEDIUM" panose="020B0602020204020303" pitchFamily="34" charset="-79"/>
              </a:rPr>
              <a:t>Problem-Statement</a:t>
            </a:r>
            <a:endParaRPr lang="en-US" dirty="0">
              <a:solidFill>
                <a:srgbClr val="FF0000"/>
              </a:solidFill>
              <a:latin typeface="Futura Medium" panose="020B0602020204020303" pitchFamily="34" charset="-79"/>
              <a:cs typeface="Futura Medium" panose="020B0602020204020303" pitchFamily="34" charset="-79"/>
            </a:endParaRPr>
          </a:p>
        </p:txBody>
      </p:sp>
      <p:sp>
        <p:nvSpPr>
          <p:cNvPr id="3" name="Text Placeholder 2">
            <a:extLst>
              <a:ext uri="{FF2B5EF4-FFF2-40B4-BE49-F238E27FC236}">
                <a16:creationId xmlns:a16="http://schemas.microsoft.com/office/drawing/2014/main" id="{ADE2F191-9979-3946-9D95-348B5B6B3D51}"/>
              </a:ext>
            </a:extLst>
          </p:cNvPr>
          <p:cNvSpPr txBox="1">
            <a:spLocks/>
          </p:cNvSpPr>
          <p:nvPr/>
        </p:nvSpPr>
        <p:spPr>
          <a:xfrm>
            <a:off x="878117" y="2113635"/>
            <a:ext cx="2777653" cy="268229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N" sz="2000" dirty="0">
                <a:solidFill>
                  <a:schemeClr val="bg1"/>
                </a:solidFill>
                <a:latin typeface="Futura Medium" panose="020B0602020204020303" pitchFamily="34" charset="-79"/>
                <a:cs typeface="Futura Medium" panose="020B0602020204020303" pitchFamily="34" charset="-79"/>
              </a:rPr>
              <a:t>Prediction of real estate or house prices given its features   </a:t>
            </a:r>
          </a:p>
          <a:p>
            <a:pPr marL="0" indent="0">
              <a:buNone/>
            </a:pPr>
            <a:endParaRPr lang="en-IN" dirty="0">
              <a:solidFill>
                <a:schemeClr val="bg1"/>
              </a:solidFill>
              <a:latin typeface="Futura Medium" panose="020B0602020204020303" pitchFamily="34" charset="-79"/>
              <a:cs typeface="Futura Medium" panose="020B0602020204020303" pitchFamily="34" charset="-79"/>
            </a:endParaRPr>
          </a:p>
          <a:p>
            <a:pPr marL="0" indent="0">
              <a:buNone/>
            </a:pPr>
            <a:endParaRPr lang="en-IN" dirty="0">
              <a:solidFill>
                <a:schemeClr val="bg1"/>
              </a:solidFill>
              <a:latin typeface="Futura Medium" panose="020B0602020204020303" pitchFamily="34" charset="-79"/>
              <a:cs typeface="Futura Medium" panose="020B0602020204020303" pitchFamily="34" charset="-79"/>
            </a:endParaRPr>
          </a:p>
        </p:txBody>
      </p:sp>
      <p:pic>
        <p:nvPicPr>
          <p:cNvPr id="1026" name="Picture 2" descr="GitHub - RohitLearner/House-Prices-Visualization-Prediction: Predict sales  prices and practice different machine learning regressors.">
            <a:extLst>
              <a:ext uri="{FF2B5EF4-FFF2-40B4-BE49-F238E27FC236}">
                <a16:creationId xmlns:a16="http://schemas.microsoft.com/office/drawing/2014/main" id="{B9F79B43-7878-40AE-9EBE-92184B1E40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295" y="2113635"/>
            <a:ext cx="3429000" cy="229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849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D95CF-0A68-0347-B4D2-72FA882DAF80}"/>
              </a:ext>
            </a:extLst>
          </p:cNvPr>
          <p:cNvSpPr>
            <a:spLocks noGrp="1"/>
          </p:cNvSpPr>
          <p:nvPr>
            <p:ph type="title"/>
          </p:nvPr>
        </p:nvSpPr>
        <p:spPr>
          <a:xfrm>
            <a:off x="754376" y="1197405"/>
            <a:ext cx="8076894" cy="857250"/>
          </a:xfrm>
        </p:spPr>
        <p:txBody>
          <a:bodyPr>
            <a:normAutofit/>
          </a:bodyPr>
          <a:lstStyle/>
          <a:p>
            <a:r>
              <a:rPr lang="en-IN" b="1" dirty="0">
                <a:solidFill>
                  <a:srgbClr val="FF0000"/>
                </a:solidFill>
                <a:latin typeface="FUTURA MEDIUM" panose="020B0602020204020303" pitchFamily="34" charset="-79"/>
                <a:cs typeface="FUTURA MEDIUM" panose="020B0602020204020303" pitchFamily="34" charset="-79"/>
              </a:rPr>
              <a:t>EXISTING Solution </a:t>
            </a:r>
            <a:endParaRPr lang="en-US" dirty="0">
              <a:solidFill>
                <a:srgbClr val="FF0000"/>
              </a:solidFill>
              <a:latin typeface="Futura Medium" panose="020B0602020204020303" pitchFamily="34" charset="-79"/>
              <a:cs typeface="Futura Medium" panose="020B0602020204020303" pitchFamily="34" charset="-79"/>
            </a:endParaRPr>
          </a:p>
        </p:txBody>
      </p:sp>
      <p:sp>
        <p:nvSpPr>
          <p:cNvPr id="3" name="Text Placeholder 2">
            <a:extLst>
              <a:ext uri="{FF2B5EF4-FFF2-40B4-BE49-F238E27FC236}">
                <a16:creationId xmlns:a16="http://schemas.microsoft.com/office/drawing/2014/main" id="{2E0DF4C3-616A-A147-BD27-C59EE52CF136}"/>
              </a:ext>
            </a:extLst>
          </p:cNvPr>
          <p:cNvSpPr txBox="1">
            <a:spLocks/>
          </p:cNvSpPr>
          <p:nvPr/>
        </p:nvSpPr>
        <p:spPr>
          <a:xfrm>
            <a:off x="601671" y="2054655"/>
            <a:ext cx="8229599" cy="2901395"/>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IN" dirty="0">
                <a:solidFill>
                  <a:schemeClr val="bg1"/>
                </a:solidFill>
                <a:latin typeface="Futura Medium" panose="020B0602020204020303" pitchFamily="34" charset="-79"/>
                <a:cs typeface="Futura Medium" panose="020B0602020204020303" pitchFamily="34" charset="-79"/>
              </a:rPr>
              <a:t>Taking a latest dataset of housing prices which includes its features. Ex: Cost of a house is 35 Lakh, given its 2bhk with attached toilets, 1100 sqm in size etc.</a:t>
            </a:r>
          </a:p>
          <a:p>
            <a:pPr lvl="0"/>
            <a:r>
              <a:rPr lang="en-IN" dirty="0">
                <a:solidFill>
                  <a:schemeClr val="bg1"/>
                </a:solidFill>
                <a:latin typeface="Futura Medium" panose="020B0602020204020303" pitchFamily="34" charset="-79"/>
                <a:cs typeface="Futura Medium" panose="020B0602020204020303" pitchFamily="34" charset="-79"/>
              </a:rPr>
              <a:t>Creating a machine learning model which will use this data set to train itself and predict the model according to the given output.</a:t>
            </a:r>
          </a:p>
        </p:txBody>
      </p:sp>
    </p:spTree>
    <p:extLst>
      <p:ext uri="{BB962C8B-B14F-4D97-AF65-F5344CB8AC3E}">
        <p14:creationId xmlns:p14="http://schemas.microsoft.com/office/powerpoint/2010/main" val="3099826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4125E-21E4-6941-BE02-0A78F0C9B6FA}"/>
              </a:ext>
            </a:extLst>
          </p:cNvPr>
          <p:cNvSpPr>
            <a:spLocks noGrp="1"/>
          </p:cNvSpPr>
          <p:nvPr>
            <p:ph type="title"/>
          </p:nvPr>
        </p:nvSpPr>
        <p:spPr>
          <a:xfrm>
            <a:off x="457200" y="1197405"/>
            <a:ext cx="8229600" cy="857250"/>
          </a:xfrm>
        </p:spPr>
        <p:txBody>
          <a:bodyPr/>
          <a:lstStyle/>
          <a:p>
            <a:r>
              <a:rPr lang="en-US" dirty="0">
                <a:solidFill>
                  <a:srgbClr val="FF0000"/>
                </a:solidFill>
                <a:latin typeface="Futura Medium" panose="020B0602020204020303" pitchFamily="34" charset="-79"/>
                <a:cs typeface="Futura Medium" panose="020B0602020204020303" pitchFamily="34" charset="-79"/>
              </a:rPr>
              <a:t>EXISTING WORK</a:t>
            </a:r>
          </a:p>
        </p:txBody>
      </p:sp>
      <p:sp>
        <p:nvSpPr>
          <p:cNvPr id="4" name="TextBox 3">
            <a:extLst>
              <a:ext uri="{FF2B5EF4-FFF2-40B4-BE49-F238E27FC236}">
                <a16:creationId xmlns:a16="http://schemas.microsoft.com/office/drawing/2014/main" id="{DCB2B3F3-F8D1-CF48-ACC8-E3BBC9D4B762}"/>
              </a:ext>
            </a:extLst>
          </p:cNvPr>
          <p:cNvSpPr txBox="1"/>
          <p:nvPr/>
        </p:nvSpPr>
        <p:spPr>
          <a:xfrm>
            <a:off x="754375" y="2419045"/>
            <a:ext cx="3512215" cy="1001428"/>
          </a:xfrm>
          <a:prstGeom prst="rect">
            <a:avLst/>
          </a:prstGeom>
          <a:noFill/>
        </p:spPr>
        <p:txBody>
          <a:bodyPr wrap="square">
            <a:spAutoFit/>
          </a:bodyPr>
          <a:lstStyle/>
          <a:p>
            <a:pPr>
              <a:lnSpc>
                <a:spcPct val="107000"/>
              </a:lnSpc>
              <a:spcAft>
                <a:spcPts val="800"/>
              </a:spcAft>
            </a:pPr>
            <a:r>
              <a:rPr lang="en-IN" dirty="0">
                <a:solidFill>
                  <a:schemeClr val="bg1"/>
                </a:solidFill>
                <a:latin typeface="Futura Medium" panose="020B0602020204020303" pitchFamily="34" charset="-79"/>
                <a:cs typeface="Futura Medium" panose="020B0602020204020303" pitchFamily="34" charset="-79"/>
              </a:rPr>
              <a:t>Basic machine learning model with a smaller data sets.</a:t>
            </a:r>
          </a:p>
          <a:p>
            <a:pPr>
              <a:lnSpc>
                <a:spcPct val="107000"/>
              </a:lnSpc>
              <a:spcAft>
                <a:spcPts val="800"/>
              </a:spcAft>
            </a:pPr>
            <a:endParaRPr lang="en-IN" sz="1400" dirty="0">
              <a:solidFill>
                <a:schemeClr val="bg1"/>
              </a:solidFill>
              <a:effectLst/>
              <a:latin typeface="Futura Medium" panose="020B0602020204020303" pitchFamily="34" charset="-79"/>
              <a:ea typeface="Calibri" panose="020F0502020204030204" pitchFamily="34" charset="0"/>
              <a:cs typeface="Futura Medium" panose="020B0602020204020303" pitchFamily="34" charset="-79"/>
            </a:endParaRPr>
          </a:p>
        </p:txBody>
      </p:sp>
      <p:pic>
        <p:nvPicPr>
          <p:cNvPr id="5" name="Content Placeholder 3">
            <a:extLst>
              <a:ext uri="{FF2B5EF4-FFF2-40B4-BE49-F238E27FC236}">
                <a16:creationId xmlns:a16="http://schemas.microsoft.com/office/drawing/2014/main" id="{DF20E158-921C-4555-B6BF-929D815BB1B9}"/>
              </a:ext>
            </a:extLst>
          </p:cNvPr>
          <p:cNvPicPr>
            <a:picLocks noChangeAspect="1"/>
          </p:cNvPicPr>
          <p:nvPr/>
        </p:nvPicPr>
        <p:blipFill>
          <a:blip r:embed="rId2"/>
          <a:stretch>
            <a:fillRect/>
          </a:stretch>
        </p:blipFill>
        <p:spPr>
          <a:xfrm>
            <a:off x="4572000" y="2266340"/>
            <a:ext cx="3512215" cy="2443279"/>
          </a:xfrm>
          <a:prstGeom prst="rect">
            <a:avLst/>
          </a:prstGeom>
        </p:spPr>
      </p:pic>
    </p:spTree>
    <p:extLst>
      <p:ext uri="{BB962C8B-B14F-4D97-AF65-F5344CB8AC3E}">
        <p14:creationId xmlns:p14="http://schemas.microsoft.com/office/powerpoint/2010/main" val="1145904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C59B6-D2E6-C948-BD78-5EDC15AD606D}"/>
              </a:ext>
            </a:extLst>
          </p:cNvPr>
          <p:cNvSpPr>
            <a:spLocks noGrp="1"/>
          </p:cNvSpPr>
          <p:nvPr>
            <p:ph type="title"/>
          </p:nvPr>
        </p:nvSpPr>
        <p:spPr>
          <a:xfrm>
            <a:off x="457200" y="1197405"/>
            <a:ext cx="8229600" cy="857250"/>
          </a:xfrm>
        </p:spPr>
        <p:txBody>
          <a:bodyPr/>
          <a:lstStyle/>
          <a:p>
            <a:r>
              <a:rPr lang="en-US" dirty="0">
                <a:solidFill>
                  <a:srgbClr val="FF0000"/>
                </a:solidFill>
                <a:latin typeface="Futura Medium" panose="020B0602020204020303" pitchFamily="34" charset="-79"/>
                <a:cs typeface="Futura Medium" panose="020B0602020204020303" pitchFamily="34" charset="-79"/>
              </a:rPr>
              <a:t>PROPOSED WORK</a:t>
            </a:r>
          </a:p>
        </p:txBody>
      </p:sp>
      <p:sp>
        <p:nvSpPr>
          <p:cNvPr id="4" name="TextBox 3">
            <a:extLst>
              <a:ext uri="{FF2B5EF4-FFF2-40B4-BE49-F238E27FC236}">
                <a16:creationId xmlns:a16="http://schemas.microsoft.com/office/drawing/2014/main" id="{3847DD7C-65F3-2F45-B019-C2D0AA48F6B0}"/>
              </a:ext>
            </a:extLst>
          </p:cNvPr>
          <p:cNvSpPr txBox="1"/>
          <p:nvPr/>
        </p:nvSpPr>
        <p:spPr>
          <a:xfrm>
            <a:off x="529435" y="2054655"/>
            <a:ext cx="8085130" cy="1860446"/>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IN" dirty="0">
                <a:solidFill>
                  <a:schemeClr val="bg1"/>
                </a:solidFill>
                <a:effectLst/>
                <a:latin typeface="Futura Medium" panose="020B0602020204020303" pitchFamily="34" charset="-79"/>
                <a:ea typeface="Calibri" panose="020F0502020204030204" pitchFamily="34" charset="0"/>
                <a:cs typeface="Futura Medium" panose="020B0602020204020303" pitchFamily="34" charset="-79"/>
              </a:rPr>
              <a:t>Our proposal is to create a machine learning model to solve the problem.</a:t>
            </a:r>
          </a:p>
          <a:p>
            <a:pPr marL="285750" indent="-285750">
              <a:lnSpc>
                <a:spcPct val="107000"/>
              </a:lnSpc>
              <a:spcAft>
                <a:spcPts val="800"/>
              </a:spcAft>
              <a:buFont typeface="Arial" panose="020B0604020202020204" pitchFamily="34" charset="0"/>
              <a:buChar char="•"/>
            </a:pPr>
            <a:r>
              <a:rPr lang="en-IN" dirty="0">
                <a:solidFill>
                  <a:schemeClr val="bg1"/>
                </a:solidFill>
                <a:effectLst/>
                <a:latin typeface="Futura Medium" panose="020B0602020204020303" pitchFamily="34" charset="-79"/>
                <a:ea typeface="Calibri" panose="020F0502020204030204" pitchFamily="34" charset="0"/>
                <a:cs typeface="Futura Medium" panose="020B0602020204020303" pitchFamily="34" charset="-79"/>
              </a:rPr>
              <a:t>The machine leaning model will train itself over a dataset and then will be able to predict the price of any house or real estate.</a:t>
            </a:r>
          </a:p>
          <a:p>
            <a:pPr marL="285750" indent="-285750">
              <a:lnSpc>
                <a:spcPct val="107000"/>
              </a:lnSpc>
              <a:spcAft>
                <a:spcPts val="800"/>
              </a:spcAft>
              <a:buFont typeface="Arial" panose="020B0604020202020204" pitchFamily="34" charset="0"/>
              <a:buChar char="•"/>
            </a:pPr>
            <a:r>
              <a:rPr lang="en-IN" dirty="0">
                <a:solidFill>
                  <a:schemeClr val="bg1"/>
                </a:solidFill>
                <a:latin typeface="Futura Medium" panose="020B0602020204020303" pitchFamily="34" charset="-79"/>
                <a:ea typeface="Calibri" panose="020F0502020204030204" pitchFamily="34" charset="0"/>
                <a:cs typeface="Futura Medium" panose="020B0602020204020303" pitchFamily="34" charset="-79"/>
              </a:rPr>
              <a:t>Graphs will be plotted so that everything is easily understandable.</a:t>
            </a:r>
          </a:p>
          <a:p>
            <a:pPr marL="285750" indent="-285750">
              <a:lnSpc>
                <a:spcPct val="107000"/>
              </a:lnSpc>
              <a:spcAft>
                <a:spcPts val="800"/>
              </a:spcAft>
              <a:buFont typeface="Arial" panose="020B0604020202020204" pitchFamily="34" charset="0"/>
              <a:buChar char="•"/>
            </a:pPr>
            <a:endParaRPr lang="en-IN" dirty="0">
              <a:solidFill>
                <a:schemeClr val="bg1"/>
              </a:solidFill>
              <a:effectLst/>
              <a:latin typeface="Futura Medium" panose="020B0602020204020303" pitchFamily="34" charset="-79"/>
              <a:ea typeface="Calibri" panose="020F0502020204030204" pitchFamily="34" charset="0"/>
              <a:cs typeface="Futura Medium" panose="020B0602020204020303" pitchFamily="34" charset="-79"/>
            </a:endParaRPr>
          </a:p>
        </p:txBody>
      </p:sp>
    </p:spTree>
    <p:extLst>
      <p:ext uri="{BB962C8B-B14F-4D97-AF65-F5344CB8AC3E}">
        <p14:creationId xmlns:p14="http://schemas.microsoft.com/office/powerpoint/2010/main" val="4255570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A5041-112F-7945-90F7-077BE954E2BE}"/>
              </a:ext>
            </a:extLst>
          </p:cNvPr>
          <p:cNvSpPr>
            <a:spLocks noGrp="1"/>
          </p:cNvSpPr>
          <p:nvPr>
            <p:ph type="title"/>
          </p:nvPr>
        </p:nvSpPr>
        <p:spPr>
          <a:xfrm>
            <a:off x="457200" y="1197405"/>
            <a:ext cx="8229600" cy="857250"/>
          </a:xfrm>
        </p:spPr>
        <p:txBody>
          <a:bodyPr>
            <a:normAutofit/>
          </a:bodyPr>
          <a:lstStyle/>
          <a:p>
            <a:r>
              <a:rPr lang="en-IN" b="1" dirty="0">
                <a:solidFill>
                  <a:srgbClr val="FF0000"/>
                </a:solidFill>
                <a:latin typeface="FUTURA MEDIUM" panose="020B0602020204020303" pitchFamily="34" charset="-79"/>
                <a:cs typeface="FUTURA MEDIUM" panose="020B0602020204020303" pitchFamily="34" charset="-79"/>
              </a:rPr>
              <a:t>Methodology</a:t>
            </a:r>
            <a:endParaRPr lang="en-US" dirty="0">
              <a:solidFill>
                <a:srgbClr val="FF0000"/>
              </a:solidFill>
              <a:latin typeface="Futura Medium" panose="020B0602020204020303" pitchFamily="34" charset="-79"/>
              <a:cs typeface="Futura Medium" panose="020B0602020204020303" pitchFamily="34" charset="-79"/>
            </a:endParaRPr>
          </a:p>
        </p:txBody>
      </p:sp>
      <p:sp>
        <p:nvSpPr>
          <p:cNvPr id="8" name="TextBox 7">
            <a:extLst>
              <a:ext uri="{FF2B5EF4-FFF2-40B4-BE49-F238E27FC236}">
                <a16:creationId xmlns:a16="http://schemas.microsoft.com/office/drawing/2014/main" id="{8613929B-A313-C340-A0C3-C780AD677031}"/>
              </a:ext>
            </a:extLst>
          </p:cNvPr>
          <p:cNvSpPr txBox="1"/>
          <p:nvPr/>
        </p:nvSpPr>
        <p:spPr>
          <a:xfrm>
            <a:off x="457200" y="2273220"/>
            <a:ext cx="8471010" cy="2816156"/>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IN" dirty="0">
                <a:solidFill>
                  <a:schemeClr val="bg1"/>
                </a:solidFill>
                <a:latin typeface="Futura Medium" panose="020B0602020204020303" pitchFamily="34" charset="-79"/>
                <a:cs typeface="Futura Medium" panose="020B0602020204020303" pitchFamily="34" charset="-79"/>
              </a:rPr>
              <a:t>Use of supervised learning with regression on available dataset</a:t>
            </a:r>
          </a:p>
          <a:p>
            <a:pPr marL="285750" indent="-285750">
              <a:spcAft>
                <a:spcPts val="600"/>
              </a:spcAft>
              <a:buFont typeface="Arial" panose="020B0604020202020204" pitchFamily="34" charset="0"/>
              <a:buChar char="•"/>
            </a:pPr>
            <a:r>
              <a:rPr lang="en-IN" dirty="0">
                <a:solidFill>
                  <a:schemeClr val="bg1"/>
                </a:solidFill>
                <a:latin typeface="Futura Medium" panose="020B0602020204020303" pitchFamily="34" charset="-79"/>
                <a:cs typeface="Futura Medium" panose="020B0602020204020303" pitchFamily="34" charset="-79"/>
              </a:rPr>
              <a:t>Performance Measure which we will use is RMSE (Root Mean Square Error)</a:t>
            </a:r>
          </a:p>
          <a:p>
            <a:pPr marL="285750" indent="-285750">
              <a:spcAft>
                <a:spcPts val="600"/>
              </a:spcAft>
              <a:buFont typeface="Arial" panose="020B0604020202020204" pitchFamily="34" charset="0"/>
              <a:buChar char="•"/>
            </a:pPr>
            <a:r>
              <a:rPr lang="en-IN" dirty="0">
                <a:solidFill>
                  <a:schemeClr val="bg1"/>
                </a:solidFill>
                <a:latin typeface="Futura Medium" panose="020B0602020204020303" pitchFamily="34" charset="-79"/>
                <a:cs typeface="Futura Medium" panose="020B0602020204020303" pitchFamily="34" charset="-79"/>
              </a:rPr>
              <a:t>Supervised learning, also known as supervised machine learning, is a subcategory of </a:t>
            </a:r>
            <a:r>
              <a:rPr lang="en-IN" dirty="0">
                <a:solidFill>
                  <a:schemeClr val="bg1"/>
                </a:solidFill>
                <a:latin typeface="Futura Medium" panose="020B0602020204020303" pitchFamily="34" charset="-79"/>
                <a:cs typeface="Futura Medium" panose="020B0602020204020303" pitchFamily="34" charset="-79"/>
                <a:hlinkClick r:id="rId2" tooltip="machine-learning">
                  <a:extLst>
                    <a:ext uri="{A12FA001-AC4F-418D-AE19-62706E023703}">
                      <ahyp:hlinkClr xmlns:ahyp="http://schemas.microsoft.com/office/drawing/2018/hyperlinkcolor" val="tx"/>
                    </a:ext>
                  </a:extLst>
                </a:hlinkClick>
              </a:rPr>
              <a:t>machine learning</a:t>
            </a:r>
            <a:r>
              <a:rPr lang="en-IN" dirty="0">
                <a:solidFill>
                  <a:schemeClr val="bg1"/>
                </a:solidFill>
                <a:latin typeface="Futura Medium" panose="020B0602020204020303" pitchFamily="34" charset="-79"/>
                <a:cs typeface="Futura Medium" panose="020B0602020204020303" pitchFamily="34" charset="-79"/>
              </a:rPr>
              <a:t> and </a:t>
            </a:r>
            <a:r>
              <a:rPr lang="en-IN" dirty="0">
                <a:solidFill>
                  <a:schemeClr val="bg1"/>
                </a:solidFill>
                <a:latin typeface="Futura Medium" panose="020B0602020204020303" pitchFamily="34" charset="-79"/>
                <a:cs typeface="Futura Medium" panose="020B0602020204020303" pitchFamily="34" charset="-79"/>
                <a:hlinkClick r:id="rId3" tooltip="what-is-artificial-intelligence">
                  <a:extLst>
                    <a:ext uri="{A12FA001-AC4F-418D-AE19-62706E023703}">
                      <ahyp:hlinkClr xmlns:ahyp="http://schemas.microsoft.com/office/drawing/2018/hyperlinkcolor" val="tx"/>
                    </a:ext>
                  </a:extLst>
                </a:hlinkClick>
              </a:rPr>
              <a:t>artificial intelligence</a:t>
            </a:r>
            <a:r>
              <a:rPr lang="en-IN" dirty="0">
                <a:solidFill>
                  <a:schemeClr val="bg1"/>
                </a:solidFill>
                <a:latin typeface="Futura Medium" panose="020B0602020204020303" pitchFamily="34" charset="-79"/>
                <a:cs typeface="Futura Medium" panose="020B0602020204020303" pitchFamily="34" charset="-79"/>
              </a:rPr>
              <a:t>. It is defined by its use of labelled datasets to train algorithms that to classify data or predict outcomes accurately. As input data is fed into the model, it adjusts its weights until the model has been fitted appropriately, which occurs as part of the cross-validation process.</a:t>
            </a:r>
          </a:p>
          <a:p>
            <a:pPr marL="285750" indent="-285750">
              <a:spcAft>
                <a:spcPts val="600"/>
              </a:spcAft>
              <a:buFont typeface="Arial" panose="020B0604020202020204" pitchFamily="34" charset="0"/>
              <a:buChar char="•"/>
            </a:pPr>
            <a:endParaRPr lang="en-IN" dirty="0">
              <a:solidFill>
                <a:schemeClr val="bg1"/>
              </a:solidFill>
              <a:effectLst/>
              <a:latin typeface="Futura Medium" panose="020B0602020204020303" pitchFamily="34" charset="-79"/>
              <a:ea typeface="Calibri" panose="020F0502020204030204" pitchFamily="34" charset="0"/>
              <a:cs typeface="Futura Medium" panose="020B0602020204020303" pitchFamily="34" charset="-79"/>
            </a:endParaRPr>
          </a:p>
        </p:txBody>
      </p:sp>
    </p:spTree>
    <p:extLst>
      <p:ext uri="{BB962C8B-B14F-4D97-AF65-F5344CB8AC3E}">
        <p14:creationId xmlns:p14="http://schemas.microsoft.com/office/powerpoint/2010/main" val="4267983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E9B6-808F-934E-BB99-1A0AAC32DE4E}"/>
              </a:ext>
            </a:extLst>
          </p:cNvPr>
          <p:cNvSpPr txBox="1">
            <a:spLocks/>
          </p:cNvSpPr>
          <p:nvPr/>
        </p:nvSpPr>
        <p:spPr>
          <a:xfrm>
            <a:off x="448965" y="1197405"/>
            <a:ext cx="8229600" cy="85725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b="1" dirty="0">
                <a:solidFill>
                  <a:srgbClr val="FF0000"/>
                </a:solidFill>
                <a:latin typeface="FUTURA MEDIUM" panose="020B0602020204020303" pitchFamily="34" charset="-79"/>
                <a:cs typeface="FUTURA MEDIUM" panose="020B0602020204020303" pitchFamily="34" charset="-79"/>
              </a:rPr>
              <a:t>SYSTEM ARCHITECTURE</a:t>
            </a:r>
            <a:endParaRPr lang="en-US" dirty="0">
              <a:solidFill>
                <a:srgbClr val="FF0000"/>
              </a:solidFill>
              <a:latin typeface="Futura Medium" panose="020B0602020204020303" pitchFamily="34" charset="-79"/>
              <a:cs typeface="Futura Medium" panose="020B0602020204020303" pitchFamily="34" charset="-79"/>
            </a:endParaRPr>
          </a:p>
        </p:txBody>
      </p:sp>
      <p:sp>
        <p:nvSpPr>
          <p:cNvPr id="3" name="Title 1">
            <a:extLst>
              <a:ext uri="{FF2B5EF4-FFF2-40B4-BE49-F238E27FC236}">
                <a16:creationId xmlns:a16="http://schemas.microsoft.com/office/drawing/2014/main" id="{78F8E738-0DDE-0C4C-A0B0-6649CC23EE3D}"/>
              </a:ext>
            </a:extLst>
          </p:cNvPr>
          <p:cNvSpPr txBox="1">
            <a:spLocks/>
          </p:cNvSpPr>
          <p:nvPr/>
        </p:nvSpPr>
        <p:spPr>
          <a:xfrm>
            <a:off x="601365" y="1349805"/>
            <a:ext cx="8229600" cy="85725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solidFill>
                <a:srgbClr val="FF0000"/>
              </a:solidFill>
            </a:endParaRPr>
          </a:p>
        </p:txBody>
      </p:sp>
      <p:sp>
        <p:nvSpPr>
          <p:cNvPr id="6" name="Rectangle 5">
            <a:extLst>
              <a:ext uri="{FF2B5EF4-FFF2-40B4-BE49-F238E27FC236}">
                <a16:creationId xmlns:a16="http://schemas.microsoft.com/office/drawing/2014/main" id="{2DC7BA36-20A7-6941-A29A-AFA3615B49A3}"/>
              </a:ext>
            </a:extLst>
          </p:cNvPr>
          <p:cNvSpPr/>
          <p:nvPr/>
        </p:nvSpPr>
        <p:spPr>
          <a:xfrm>
            <a:off x="601365" y="2081589"/>
            <a:ext cx="1374650" cy="98032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56AF3E9-EED7-8949-AA69-FA9C23AC2A43}"/>
              </a:ext>
            </a:extLst>
          </p:cNvPr>
          <p:cNvSpPr/>
          <p:nvPr/>
        </p:nvSpPr>
        <p:spPr>
          <a:xfrm>
            <a:off x="3351944" y="2936446"/>
            <a:ext cx="1525466" cy="98032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B0276E0-1686-864E-8D5B-73B6FC751184}"/>
              </a:ext>
            </a:extLst>
          </p:cNvPr>
          <p:cNvSpPr/>
          <p:nvPr/>
        </p:nvSpPr>
        <p:spPr>
          <a:xfrm>
            <a:off x="601365" y="3916770"/>
            <a:ext cx="1374649" cy="89678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EE3BA43-416B-A247-BE7C-E4A2F65ED4B7}"/>
              </a:ext>
            </a:extLst>
          </p:cNvPr>
          <p:cNvSpPr/>
          <p:nvPr/>
        </p:nvSpPr>
        <p:spPr>
          <a:xfrm>
            <a:off x="6557165" y="2955256"/>
            <a:ext cx="1374345" cy="857250"/>
          </a:xfrm>
          <a:prstGeom prst="rect">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TextBox 9">
            <a:extLst>
              <a:ext uri="{FF2B5EF4-FFF2-40B4-BE49-F238E27FC236}">
                <a16:creationId xmlns:a16="http://schemas.microsoft.com/office/drawing/2014/main" id="{35986FC5-1543-FD40-B877-5A5AA08E04B7}"/>
              </a:ext>
            </a:extLst>
          </p:cNvPr>
          <p:cNvSpPr txBox="1"/>
          <p:nvPr/>
        </p:nvSpPr>
        <p:spPr>
          <a:xfrm>
            <a:off x="696843" y="2396489"/>
            <a:ext cx="1279171" cy="369332"/>
          </a:xfrm>
          <a:prstGeom prst="rect">
            <a:avLst/>
          </a:prstGeom>
          <a:noFill/>
        </p:spPr>
        <p:txBody>
          <a:bodyPr wrap="square" rtlCol="0">
            <a:spAutoFit/>
          </a:bodyPr>
          <a:lstStyle/>
          <a:p>
            <a:r>
              <a:rPr lang="en-US" b="1" dirty="0">
                <a:solidFill>
                  <a:schemeClr val="bg1"/>
                </a:solidFill>
              </a:rPr>
              <a:t>DATA SET</a:t>
            </a:r>
          </a:p>
        </p:txBody>
      </p:sp>
      <p:sp>
        <p:nvSpPr>
          <p:cNvPr id="11" name="TextBox 10">
            <a:extLst>
              <a:ext uri="{FF2B5EF4-FFF2-40B4-BE49-F238E27FC236}">
                <a16:creationId xmlns:a16="http://schemas.microsoft.com/office/drawing/2014/main" id="{E2695149-AB43-634B-A3E3-739F2324D7C7}"/>
              </a:ext>
            </a:extLst>
          </p:cNvPr>
          <p:cNvSpPr txBox="1"/>
          <p:nvPr/>
        </p:nvSpPr>
        <p:spPr>
          <a:xfrm>
            <a:off x="3351944" y="3071315"/>
            <a:ext cx="1523488" cy="369332"/>
          </a:xfrm>
          <a:prstGeom prst="rect">
            <a:avLst/>
          </a:prstGeom>
          <a:noFill/>
        </p:spPr>
        <p:txBody>
          <a:bodyPr wrap="square" rtlCol="0">
            <a:spAutoFit/>
          </a:bodyPr>
          <a:lstStyle/>
          <a:p>
            <a:pPr algn="ctr"/>
            <a:r>
              <a:rPr lang="en-US" b="1" dirty="0">
                <a:solidFill>
                  <a:schemeClr val="bg1"/>
                </a:solidFill>
              </a:rPr>
              <a:t>ML MODEL</a:t>
            </a:r>
          </a:p>
        </p:txBody>
      </p:sp>
      <p:sp>
        <p:nvSpPr>
          <p:cNvPr id="12" name="TextBox 11">
            <a:extLst>
              <a:ext uri="{FF2B5EF4-FFF2-40B4-BE49-F238E27FC236}">
                <a16:creationId xmlns:a16="http://schemas.microsoft.com/office/drawing/2014/main" id="{A22409DF-B7F8-1043-8207-701D0474A868}"/>
              </a:ext>
            </a:extLst>
          </p:cNvPr>
          <p:cNvSpPr txBox="1"/>
          <p:nvPr/>
        </p:nvSpPr>
        <p:spPr>
          <a:xfrm>
            <a:off x="603147" y="4031260"/>
            <a:ext cx="1372867" cy="646331"/>
          </a:xfrm>
          <a:prstGeom prst="rect">
            <a:avLst/>
          </a:prstGeom>
          <a:noFill/>
        </p:spPr>
        <p:txBody>
          <a:bodyPr wrap="square" rtlCol="0">
            <a:spAutoFit/>
          </a:bodyPr>
          <a:lstStyle/>
          <a:p>
            <a:pPr algn="ctr"/>
            <a:r>
              <a:rPr lang="en-US" b="1" dirty="0">
                <a:solidFill>
                  <a:schemeClr val="bg1"/>
                </a:solidFill>
              </a:rPr>
              <a:t>FEATURES WE ENTER</a:t>
            </a:r>
          </a:p>
        </p:txBody>
      </p:sp>
      <p:sp>
        <p:nvSpPr>
          <p:cNvPr id="13" name="TextBox 12">
            <a:extLst>
              <a:ext uri="{FF2B5EF4-FFF2-40B4-BE49-F238E27FC236}">
                <a16:creationId xmlns:a16="http://schemas.microsoft.com/office/drawing/2014/main" id="{DA1230E3-7442-D947-A115-5185DC89BB1C}"/>
              </a:ext>
            </a:extLst>
          </p:cNvPr>
          <p:cNvSpPr txBox="1"/>
          <p:nvPr/>
        </p:nvSpPr>
        <p:spPr>
          <a:xfrm>
            <a:off x="6609584" y="3107656"/>
            <a:ext cx="1269505" cy="646331"/>
          </a:xfrm>
          <a:prstGeom prst="rect">
            <a:avLst/>
          </a:prstGeom>
          <a:noFill/>
        </p:spPr>
        <p:txBody>
          <a:bodyPr wrap="square" rtlCol="0">
            <a:spAutoFit/>
          </a:bodyPr>
          <a:lstStyle/>
          <a:p>
            <a:pPr algn="ctr"/>
            <a:r>
              <a:rPr lang="en-US" b="1" dirty="0">
                <a:solidFill>
                  <a:schemeClr val="bg1"/>
                </a:solidFill>
              </a:rPr>
              <a:t>PREDICTED PRICE</a:t>
            </a:r>
          </a:p>
        </p:txBody>
      </p:sp>
      <p:cxnSp>
        <p:nvCxnSpPr>
          <p:cNvPr id="15" name="Straight Arrow Connector 14">
            <a:extLst>
              <a:ext uri="{FF2B5EF4-FFF2-40B4-BE49-F238E27FC236}">
                <a16:creationId xmlns:a16="http://schemas.microsoft.com/office/drawing/2014/main" id="{1844864B-C236-F24D-8676-02CDACB970E5}"/>
              </a:ext>
            </a:extLst>
          </p:cNvPr>
          <p:cNvCxnSpPr>
            <a:cxnSpLocks/>
          </p:cNvCxnSpPr>
          <p:nvPr/>
        </p:nvCxnSpPr>
        <p:spPr>
          <a:xfrm>
            <a:off x="1976014" y="2081589"/>
            <a:ext cx="1375929" cy="873667"/>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2D35C1A-53A4-974C-A7D7-836800D1E5BC}"/>
              </a:ext>
            </a:extLst>
          </p:cNvPr>
          <p:cNvCxnSpPr>
            <a:cxnSpLocks/>
            <a:stCxn id="12" idx="3"/>
            <a:endCxn id="7" idx="1"/>
          </p:cNvCxnSpPr>
          <p:nvPr/>
        </p:nvCxnSpPr>
        <p:spPr>
          <a:xfrm flipV="1">
            <a:off x="1976014" y="3426608"/>
            <a:ext cx="1375930" cy="927818"/>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9AF91F43-5DF3-504F-A94B-BFA122190B15}"/>
              </a:ext>
            </a:extLst>
          </p:cNvPr>
          <p:cNvCxnSpPr>
            <a:cxnSpLocks/>
            <a:stCxn id="7" idx="3"/>
          </p:cNvCxnSpPr>
          <p:nvPr/>
        </p:nvCxnSpPr>
        <p:spPr>
          <a:xfrm>
            <a:off x="4877410" y="3426608"/>
            <a:ext cx="1627334"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50803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1100</Words>
  <Application>Microsoft Office PowerPoint</Application>
  <PresentationFormat>On-screen Show (16:9)</PresentationFormat>
  <Paragraphs>102</Paragraphs>
  <Slides>18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Apple Chancery</vt:lpstr>
      <vt:lpstr>Arial</vt:lpstr>
      <vt:lpstr>Bookman Old Style</vt:lpstr>
      <vt:lpstr>Calibri</vt:lpstr>
      <vt:lpstr>Futura Medium</vt:lpstr>
      <vt:lpstr>Futura Medium</vt:lpstr>
      <vt:lpstr>Segoe UI</vt:lpstr>
      <vt:lpstr>Office Theme</vt:lpstr>
      <vt:lpstr>PRESENTATION PROJECT  ON OPTIMUM HOUSING PRICE PREDICTION </vt:lpstr>
      <vt:lpstr>CONTENT</vt:lpstr>
      <vt:lpstr>INTRODUCTION</vt:lpstr>
      <vt:lpstr>Problem-Statement</vt:lpstr>
      <vt:lpstr>EXISTING Solution </vt:lpstr>
      <vt:lpstr>EXISTING WORK</vt:lpstr>
      <vt:lpstr>PROPOSED WORK</vt:lpstr>
      <vt:lpstr>Methodology</vt:lpstr>
      <vt:lpstr>PowerPoint Presentation</vt:lpstr>
      <vt:lpstr>PROJECT IMPLEMENTATION</vt:lpstr>
      <vt:lpstr>PowerPoint Presentation</vt:lpstr>
      <vt:lpstr>Novelty</vt:lpstr>
      <vt:lpstr>  HARDWARE REQUIREMENTS  (PREFERABLE)</vt:lpstr>
      <vt:lpstr>PowerPoint Presentation</vt:lpstr>
      <vt:lpstr>PowerPoint Presentation</vt:lpstr>
      <vt:lpstr>Module description and work flow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2021-12-22T17:57:38Z</dcterms:modified>
</cp:coreProperties>
</file>