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BE8AD2-A750-4A9D-B24F-6ADC6A5B6BF2}" type="datetimeFigureOut">
              <a:rPr lang="en-IN" smtClean="0"/>
              <a:t>30-11-2021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298D730-9C16-4555-BCBB-C9EBE804FDE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94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BE8AD2-A750-4A9D-B24F-6ADC6A5B6BF2}"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98D730-9C16-4555-BCBB-C9EBE804FDE1}" type="slidenum">
              <a:rPr lang="en-IN" smtClean="0"/>
              <a:t>‹#›</a:t>
            </a:fld>
            <a:endParaRPr lang="en-IN"/>
          </a:p>
        </p:txBody>
      </p:sp>
    </p:spTree>
    <p:extLst>
      <p:ext uri="{BB962C8B-B14F-4D97-AF65-F5344CB8AC3E}">
        <p14:creationId xmlns:p14="http://schemas.microsoft.com/office/powerpoint/2010/main" val="86206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BE8AD2-A750-4A9D-B24F-6ADC6A5B6BF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8D730-9C16-4555-BCBB-C9EBE804FDE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59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BE8AD2-A750-4A9D-B24F-6ADC6A5B6BF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8D730-9C16-4555-BCBB-C9EBE804FDE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26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BE8AD2-A750-4A9D-B24F-6ADC6A5B6BF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8D730-9C16-4555-BCBB-C9EBE804FDE1}" type="slidenum">
              <a:rPr lang="en-IN" smtClean="0"/>
              <a:t>‹#›</a:t>
            </a:fld>
            <a:endParaRPr lang="en-IN"/>
          </a:p>
        </p:txBody>
      </p:sp>
    </p:spTree>
    <p:extLst>
      <p:ext uri="{BB962C8B-B14F-4D97-AF65-F5344CB8AC3E}">
        <p14:creationId xmlns:p14="http://schemas.microsoft.com/office/powerpoint/2010/main" val="3819264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BE8AD2-A750-4A9D-B24F-6ADC6A5B6BF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8D730-9C16-4555-BCBB-C9EBE804FDE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439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BE8AD2-A750-4A9D-B24F-6ADC6A5B6BF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8D730-9C16-4555-BCBB-C9EBE804FDE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082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E8AD2-A750-4A9D-B24F-6ADC6A5B6BF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8D730-9C16-4555-BCBB-C9EBE804FDE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122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E8AD2-A750-4A9D-B24F-6ADC6A5B6BF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8D730-9C16-4555-BCBB-C9EBE804FDE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535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E8AD2-A750-4A9D-B24F-6ADC6A5B6BF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8D730-9C16-4555-BCBB-C9EBE804FDE1}" type="slidenum">
              <a:rPr lang="en-IN" smtClean="0"/>
              <a:t>‹#›</a:t>
            </a:fld>
            <a:endParaRPr lang="en-IN"/>
          </a:p>
        </p:txBody>
      </p:sp>
    </p:spTree>
    <p:extLst>
      <p:ext uri="{BB962C8B-B14F-4D97-AF65-F5344CB8AC3E}">
        <p14:creationId xmlns:p14="http://schemas.microsoft.com/office/powerpoint/2010/main" val="3682676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BE8AD2-A750-4A9D-B24F-6ADC6A5B6BF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8D730-9C16-4555-BCBB-C9EBE804FDE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965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BE8AD2-A750-4A9D-B24F-6ADC6A5B6BF2}"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98D730-9C16-4555-BCBB-C9EBE804FDE1}" type="slidenum">
              <a:rPr lang="en-IN" smtClean="0"/>
              <a:t>‹#›</a:t>
            </a:fld>
            <a:endParaRPr lang="en-IN"/>
          </a:p>
        </p:txBody>
      </p:sp>
    </p:spTree>
    <p:extLst>
      <p:ext uri="{BB962C8B-B14F-4D97-AF65-F5344CB8AC3E}">
        <p14:creationId xmlns:p14="http://schemas.microsoft.com/office/powerpoint/2010/main" val="231438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BE8AD2-A750-4A9D-B24F-6ADC6A5B6BF2}" type="datetimeFigureOut">
              <a:rPr lang="en-IN" smtClean="0"/>
              <a:t>30-11-2021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98D730-9C16-4555-BCBB-C9EBE804FDE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82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BE8AD2-A750-4A9D-B24F-6ADC6A5B6BF2}" type="datetimeFigureOut">
              <a:rPr lang="en-IN" smtClean="0"/>
              <a:t>30-11-2021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98D730-9C16-4555-BCBB-C9EBE804FDE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41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E8AD2-A750-4A9D-B24F-6ADC6A5B6BF2}" type="datetimeFigureOut">
              <a:rPr lang="en-IN" smtClean="0"/>
              <a:t>30-11-2021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98D730-9C16-4555-BCBB-C9EBE804FDE1}" type="slidenum">
              <a:rPr lang="en-IN" smtClean="0"/>
              <a:t>‹#›</a:t>
            </a:fld>
            <a:endParaRPr lang="en-IN"/>
          </a:p>
        </p:txBody>
      </p:sp>
    </p:spTree>
    <p:extLst>
      <p:ext uri="{BB962C8B-B14F-4D97-AF65-F5344CB8AC3E}">
        <p14:creationId xmlns:p14="http://schemas.microsoft.com/office/powerpoint/2010/main" val="182233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BE8AD2-A750-4A9D-B24F-6ADC6A5B6BF2}"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98D730-9C16-4555-BCBB-C9EBE804FDE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680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BE8AD2-A750-4A9D-B24F-6ADC6A5B6BF2}"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98D730-9C16-4555-BCBB-C9EBE804FDE1}" type="slidenum">
              <a:rPr lang="en-IN" smtClean="0"/>
              <a:t>‹#›</a:t>
            </a:fld>
            <a:endParaRPr lang="en-IN"/>
          </a:p>
        </p:txBody>
      </p:sp>
    </p:spTree>
    <p:extLst>
      <p:ext uri="{BB962C8B-B14F-4D97-AF65-F5344CB8AC3E}">
        <p14:creationId xmlns:p14="http://schemas.microsoft.com/office/powerpoint/2010/main" val="237522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BE8AD2-A750-4A9D-B24F-6ADC6A5B6BF2}" type="datetimeFigureOut">
              <a:rPr lang="en-IN" smtClean="0"/>
              <a:t>30-11-2021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98D730-9C16-4555-BCBB-C9EBE804FDE1}" type="slidenum">
              <a:rPr lang="en-IN" smtClean="0"/>
              <a:t>‹#›</a:t>
            </a:fld>
            <a:endParaRPr lang="en-IN"/>
          </a:p>
        </p:txBody>
      </p:sp>
    </p:spTree>
    <p:extLst>
      <p:ext uri="{BB962C8B-B14F-4D97-AF65-F5344CB8AC3E}">
        <p14:creationId xmlns:p14="http://schemas.microsoft.com/office/powerpoint/2010/main" val="814836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CF08-2F7B-4BAC-9B73-1181A8B32A36}"/>
              </a:ext>
            </a:extLst>
          </p:cNvPr>
          <p:cNvSpPr>
            <a:spLocks noGrp="1"/>
          </p:cNvSpPr>
          <p:nvPr>
            <p:ph type="ctrTitle"/>
          </p:nvPr>
        </p:nvSpPr>
        <p:spPr>
          <a:xfrm>
            <a:off x="1298862" y="143796"/>
            <a:ext cx="9353898" cy="1355820"/>
          </a:xfrm>
        </p:spPr>
        <p:txBody>
          <a:bodyPr/>
          <a:lstStyle/>
          <a:p>
            <a:r>
              <a:rPr lang="en-IN" dirty="0"/>
              <a:t>Automatic Number Plate Recognition</a:t>
            </a:r>
          </a:p>
        </p:txBody>
      </p:sp>
      <p:sp>
        <p:nvSpPr>
          <p:cNvPr id="3" name="Subtitle 2">
            <a:extLst>
              <a:ext uri="{FF2B5EF4-FFF2-40B4-BE49-F238E27FC236}">
                <a16:creationId xmlns:a16="http://schemas.microsoft.com/office/drawing/2014/main" id="{E906015C-EC79-4749-95E6-2D38F30A8EEC}"/>
              </a:ext>
            </a:extLst>
          </p:cNvPr>
          <p:cNvSpPr>
            <a:spLocks noGrp="1"/>
          </p:cNvSpPr>
          <p:nvPr>
            <p:ph type="subTitle" idx="1"/>
          </p:nvPr>
        </p:nvSpPr>
        <p:spPr>
          <a:xfrm>
            <a:off x="5399813" y="5750878"/>
            <a:ext cx="9144000" cy="1655762"/>
          </a:xfrm>
        </p:spPr>
        <p:txBody>
          <a:bodyPr/>
          <a:lstStyle/>
          <a:p>
            <a:r>
              <a:rPr lang="en-IN" dirty="0"/>
              <a:t>Anirudh Behera B2020009</a:t>
            </a:r>
          </a:p>
          <a:p>
            <a:r>
              <a:rPr lang="en-IN" dirty="0"/>
              <a:t>Divyanshu Jangid B202020</a:t>
            </a:r>
          </a:p>
        </p:txBody>
      </p:sp>
      <p:pic>
        <p:nvPicPr>
          <p:cNvPr id="5" name="Picture 4">
            <a:extLst>
              <a:ext uri="{FF2B5EF4-FFF2-40B4-BE49-F238E27FC236}">
                <a16:creationId xmlns:a16="http://schemas.microsoft.com/office/drawing/2014/main" id="{011A477F-7481-4B0E-BBF4-904666445F26}"/>
              </a:ext>
            </a:extLst>
          </p:cNvPr>
          <p:cNvPicPr>
            <a:picLocks noChangeAspect="1"/>
          </p:cNvPicPr>
          <p:nvPr/>
        </p:nvPicPr>
        <p:blipFill>
          <a:blip r:embed="rId2"/>
          <a:stretch>
            <a:fillRect/>
          </a:stretch>
        </p:blipFill>
        <p:spPr>
          <a:xfrm>
            <a:off x="3048000" y="1714500"/>
            <a:ext cx="6096000" cy="3429000"/>
          </a:xfrm>
          <a:prstGeom prst="rect">
            <a:avLst/>
          </a:prstGeom>
        </p:spPr>
      </p:pic>
    </p:spTree>
    <p:extLst>
      <p:ext uri="{BB962C8B-B14F-4D97-AF65-F5344CB8AC3E}">
        <p14:creationId xmlns:p14="http://schemas.microsoft.com/office/powerpoint/2010/main" val="2728836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BAF3-AEAC-4F24-AB6C-DEF90216F828}"/>
              </a:ext>
            </a:extLst>
          </p:cNvPr>
          <p:cNvSpPr>
            <a:spLocks noGrp="1"/>
          </p:cNvSpPr>
          <p:nvPr>
            <p:ph type="title"/>
          </p:nvPr>
        </p:nvSpPr>
        <p:spPr/>
        <p:txBody>
          <a:bodyPr/>
          <a:lstStyle/>
          <a:p>
            <a:r>
              <a:rPr lang="en-IN" dirty="0"/>
              <a:t>Displaying the final result</a:t>
            </a:r>
          </a:p>
        </p:txBody>
      </p:sp>
      <p:sp>
        <p:nvSpPr>
          <p:cNvPr id="3" name="Content Placeholder 2">
            <a:extLst>
              <a:ext uri="{FF2B5EF4-FFF2-40B4-BE49-F238E27FC236}">
                <a16:creationId xmlns:a16="http://schemas.microsoft.com/office/drawing/2014/main" id="{7BD1CAE4-52FB-4E63-BEA0-F0C67DCFDE8E}"/>
              </a:ext>
            </a:extLst>
          </p:cNvPr>
          <p:cNvSpPr>
            <a:spLocks noGrp="1"/>
          </p:cNvSpPr>
          <p:nvPr>
            <p:ph idx="1"/>
          </p:nvPr>
        </p:nvSpPr>
        <p:spPr/>
        <p:txBody>
          <a:bodyPr/>
          <a:lstStyle/>
          <a:p>
            <a:r>
              <a:rPr lang="en-IN" dirty="0"/>
              <a:t>Convert it from BGR back to RGB and specify the coordinates to display the results</a:t>
            </a:r>
          </a:p>
          <a:p>
            <a:endParaRPr lang="en-IN" dirty="0"/>
          </a:p>
          <a:p>
            <a:pPr marL="0" indent="0">
              <a:buNone/>
            </a:pPr>
            <a:endParaRPr lang="en-IN" dirty="0"/>
          </a:p>
        </p:txBody>
      </p:sp>
      <p:pic>
        <p:nvPicPr>
          <p:cNvPr id="4" name="Picture 3">
            <a:extLst>
              <a:ext uri="{FF2B5EF4-FFF2-40B4-BE49-F238E27FC236}">
                <a16:creationId xmlns:a16="http://schemas.microsoft.com/office/drawing/2014/main" id="{A7344127-D386-4BCB-9824-32203A8CCC79}"/>
              </a:ext>
            </a:extLst>
          </p:cNvPr>
          <p:cNvPicPr>
            <a:picLocks noChangeAspect="1"/>
          </p:cNvPicPr>
          <p:nvPr/>
        </p:nvPicPr>
        <p:blipFill>
          <a:blip r:embed="rId2"/>
          <a:stretch>
            <a:fillRect/>
          </a:stretch>
        </p:blipFill>
        <p:spPr>
          <a:xfrm>
            <a:off x="3380959" y="3032897"/>
            <a:ext cx="4475780" cy="3182573"/>
          </a:xfrm>
          <a:prstGeom prst="rect">
            <a:avLst/>
          </a:prstGeom>
        </p:spPr>
      </p:pic>
    </p:spTree>
    <p:extLst>
      <p:ext uri="{BB962C8B-B14F-4D97-AF65-F5344CB8AC3E}">
        <p14:creationId xmlns:p14="http://schemas.microsoft.com/office/powerpoint/2010/main" val="350681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DC07-7C83-4864-A40B-3D0685281F4E}"/>
              </a:ext>
            </a:extLst>
          </p:cNvPr>
          <p:cNvSpPr>
            <a:spLocks noGrp="1"/>
          </p:cNvSpPr>
          <p:nvPr>
            <p:ph type="title"/>
          </p:nvPr>
        </p:nvSpPr>
        <p:spPr/>
        <p:txBody>
          <a:bodyPr/>
          <a:lstStyle/>
          <a:p>
            <a:r>
              <a:rPr lang="en-IN" dirty="0"/>
              <a:t>Drawbacks</a:t>
            </a:r>
          </a:p>
        </p:txBody>
      </p:sp>
      <p:sp>
        <p:nvSpPr>
          <p:cNvPr id="3" name="Content Placeholder 2">
            <a:extLst>
              <a:ext uri="{FF2B5EF4-FFF2-40B4-BE49-F238E27FC236}">
                <a16:creationId xmlns:a16="http://schemas.microsoft.com/office/drawing/2014/main" id="{D49394F0-92D0-45F3-9762-354C731CC395}"/>
              </a:ext>
            </a:extLst>
          </p:cNvPr>
          <p:cNvSpPr>
            <a:spLocks noGrp="1"/>
          </p:cNvSpPr>
          <p:nvPr>
            <p:ph idx="1"/>
          </p:nvPr>
        </p:nvSpPr>
        <p:spPr/>
        <p:txBody>
          <a:bodyPr/>
          <a:lstStyle/>
          <a:p>
            <a:r>
              <a:rPr lang="en-IN" sz="2400" dirty="0"/>
              <a:t>May not work well in extreme weather conditions due to lack of visibility leading to lesser accuracy in the results</a:t>
            </a:r>
          </a:p>
          <a:p>
            <a:r>
              <a:rPr lang="en-US" sz="2400" dirty="0"/>
              <a:t>The most common challenge is the non-uniformity of license plate number models for different cities and countries. Their length may also vary. That's why the software must be customized to the place it’s being used in.</a:t>
            </a:r>
          </a:p>
          <a:p>
            <a:r>
              <a:rPr lang="en-US" sz="2400" dirty="0"/>
              <a:t>The fact that images and records are kept and stored raises some privacy concerns. This can be misused later</a:t>
            </a:r>
            <a:endParaRPr lang="en-IN" sz="2400" dirty="0"/>
          </a:p>
        </p:txBody>
      </p:sp>
    </p:spTree>
    <p:extLst>
      <p:ext uri="{BB962C8B-B14F-4D97-AF65-F5344CB8AC3E}">
        <p14:creationId xmlns:p14="http://schemas.microsoft.com/office/powerpoint/2010/main" val="269280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5E5A-0DA4-4960-8CDF-FEF4B0D794C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5DB0260-B707-4F78-84BF-9C89F2078505}"/>
              </a:ext>
            </a:extLst>
          </p:cNvPr>
          <p:cNvSpPr>
            <a:spLocks noGrp="1"/>
          </p:cNvSpPr>
          <p:nvPr>
            <p:ph idx="1"/>
          </p:nvPr>
        </p:nvSpPr>
        <p:spPr/>
        <p:txBody>
          <a:bodyPr>
            <a:normAutofit/>
          </a:bodyPr>
          <a:lstStyle/>
          <a:p>
            <a:r>
              <a:rPr lang="en-US" sz="2400" dirty="0"/>
              <a:t>Despite all privacy concerns, license plate recognition software isn’t doing any of that. The only purpose of the information it collects is to help people feel more secure while they’re on the road and punish violence.</a:t>
            </a:r>
          </a:p>
          <a:p>
            <a:r>
              <a:rPr lang="en-US" sz="2400" dirty="0"/>
              <a:t>More cities are developing traffic control systems to help monitor the movement and flow of vehicles around the road network.</a:t>
            </a:r>
          </a:p>
          <a:p>
            <a:endParaRPr lang="en-IN" sz="2400" dirty="0"/>
          </a:p>
        </p:txBody>
      </p:sp>
    </p:spTree>
    <p:extLst>
      <p:ext uri="{BB962C8B-B14F-4D97-AF65-F5344CB8AC3E}">
        <p14:creationId xmlns:p14="http://schemas.microsoft.com/office/powerpoint/2010/main" val="80192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B51A-DE7F-4577-BDED-CE886EFDF3A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5F84DD8-6CCA-4713-B595-2BC0F5666BDA}"/>
              </a:ext>
            </a:extLst>
          </p:cNvPr>
          <p:cNvSpPr>
            <a:spLocks noGrp="1"/>
          </p:cNvSpPr>
          <p:nvPr>
            <p:ph idx="1"/>
          </p:nvPr>
        </p:nvSpPr>
        <p:spPr/>
        <p:txBody>
          <a:bodyPr>
            <a:normAutofit/>
          </a:bodyPr>
          <a:lstStyle/>
          <a:p>
            <a:r>
              <a:rPr lang="en-US" sz="2400" dirty="0"/>
              <a:t>Automatic number plate recognition (ANPR) is an image processing technology which uses number (license) plate to identify the vehicle.</a:t>
            </a:r>
          </a:p>
          <a:p>
            <a:r>
              <a:rPr lang="en-US" sz="2400" dirty="0"/>
              <a:t> The objective is to design an efficient automatic authorized vehicle identification system by using the vehicle number plate.</a:t>
            </a:r>
          </a:p>
          <a:p>
            <a:r>
              <a:rPr lang="en-US" sz="2400" dirty="0"/>
              <a:t>The system is implemented on the entrance for security control of a highly restricted area like military zones or area around top government offices e.g. Parliament, Supreme Court etc.</a:t>
            </a:r>
            <a:r>
              <a:rPr lang="en-US" dirty="0"/>
              <a:t> </a:t>
            </a:r>
          </a:p>
          <a:p>
            <a:pPr marL="0" indent="0">
              <a:buNone/>
            </a:pPr>
            <a:endParaRPr lang="en-US" dirty="0"/>
          </a:p>
          <a:p>
            <a:endParaRPr lang="en-IN" sz="2400" dirty="0"/>
          </a:p>
        </p:txBody>
      </p:sp>
    </p:spTree>
    <p:extLst>
      <p:ext uri="{BB962C8B-B14F-4D97-AF65-F5344CB8AC3E}">
        <p14:creationId xmlns:p14="http://schemas.microsoft.com/office/powerpoint/2010/main" val="382829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2B68-43D7-4370-B1FC-305A16AC57A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D2AABCFD-26D9-4B9C-BEB8-4DBC416D07D5}"/>
              </a:ext>
            </a:extLst>
          </p:cNvPr>
          <p:cNvSpPr>
            <a:spLocks noGrp="1"/>
          </p:cNvSpPr>
          <p:nvPr>
            <p:ph idx="1"/>
          </p:nvPr>
        </p:nvSpPr>
        <p:spPr/>
        <p:txBody>
          <a:bodyPr/>
          <a:lstStyle/>
          <a:p>
            <a:pPr marL="514350" indent="-514350">
              <a:buFont typeface="+mj-lt"/>
              <a:buAutoNum type="arabicPeriod"/>
            </a:pPr>
            <a:r>
              <a:rPr lang="en-IN" dirty="0"/>
              <a:t>Install and import dependencies</a:t>
            </a:r>
          </a:p>
          <a:p>
            <a:pPr marL="514350" indent="-514350">
              <a:buFont typeface="+mj-lt"/>
              <a:buAutoNum type="arabicPeriod"/>
            </a:pPr>
            <a:r>
              <a:rPr lang="en-IN" dirty="0"/>
              <a:t>Read in image, Grayscale and Blur</a:t>
            </a:r>
          </a:p>
          <a:p>
            <a:pPr marL="514350" indent="-514350">
              <a:buFont typeface="+mj-lt"/>
              <a:buAutoNum type="arabicPeriod"/>
            </a:pPr>
            <a:r>
              <a:rPr lang="en-IN" dirty="0"/>
              <a:t>Find contours and apply mask</a:t>
            </a:r>
          </a:p>
          <a:p>
            <a:pPr marL="514350" indent="-514350">
              <a:buFont typeface="+mj-lt"/>
              <a:buAutoNum type="arabicPeriod"/>
            </a:pPr>
            <a:r>
              <a:rPr lang="en-IN" dirty="0"/>
              <a:t>Read text using easy OCR</a:t>
            </a:r>
          </a:p>
          <a:p>
            <a:pPr marL="514350" indent="-514350">
              <a:buFont typeface="+mj-lt"/>
              <a:buAutoNum type="arabicPeriod"/>
            </a:pPr>
            <a:r>
              <a:rPr lang="en-IN" dirty="0"/>
              <a:t>Render result</a:t>
            </a:r>
          </a:p>
        </p:txBody>
      </p:sp>
    </p:spTree>
    <p:extLst>
      <p:ext uri="{BB962C8B-B14F-4D97-AF65-F5344CB8AC3E}">
        <p14:creationId xmlns:p14="http://schemas.microsoft.com/office/powerpoint/2010/main" val="182267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54B6-A6BA-4DB8-A0EA-351BC637A783}"/>
              </a:ext>
            </a:extLst>
          </p:cNvPr>
          <p:cNvSpPr>
            <a:spLocks noGrp="1"/>
          </p:cNvSpPr>
          <p:nvPr>
            <p:ph type="title"/>
          </p:nvPr>
        </p:nvSpPr>
        <p:spPr/>
        <p:txBody>
          <a:bodyPr/>
          <a:lstStyle/>
          <a:p>
            <a:r>
              <a:rPr lang="en-IN" dirty="0"/>
              <a:t>1. Packages and dependencies used</a:t>
            </a:r>
          </a:p>
        </p:txBody>
      </p:sp>
      <p:sp>
        <p:nvSpPr>
          <p:cNvPr id="3" name="Content Placeholder 2">
            <a:extLst>
              <a:ext uri="{FF2B5EF4-FFF2-40B4-BE49-F238E27FC236}">
                <a16:creationId xmlns:a16="http://schemas.microsoft.com/office/drawing/2014/main" id="{18736AE3-933D-408C-8A5F-05CC28FE7541}"/>
              </a:ext>
            </a:extLst>
          </p:cNvPr>
          <p:cNvSpPr>
            <a:spLocks noGrp="1"/>
          </p:cNvSpPr>
          <p:nvPr>
            <p:ph idx="1"/>
          </p:nvPr>
        </p:nvSpPr>
        <p:spPr/>
        <p:txBody>
          <a:bodyPr/>
          <a:lstStyle/>
          <a:p>
            <a:r>
              <a:rPr lang="en-IN" dirty="0"/>
              <a:t>OpenCV</a:t>
            </a:r>
          </a:p>
          <a:p>
            <a:r>
              <a:rPr lang="en-US" dirty="0" err="1"/>
              <a:t>easyOCR</a:t>
            </a:r>
            <a:endParaRPr lang="en-US" dirty="0"/>
          </a:p>
          <a:p>
            <a:r>
              <a:rPr lang="en-US" dirty="0" err="1"/>
              <a:t>PyTorch</a:t>
            </a:r>
            <a:endParaRPr lang="en-US" dirty="0"/>
          </a:p>
          <a:p>
            <a:r>
              <a:rPr lang="en-US" dirty="0"/>
              <a:t>Matplotlib</a:t>
            </a:r>
          </a:p>
          <a:p>
            <a:r>
              <a:rPr lang="en-US" dirty="0" err="1"/>
              <a:t>Numpy</a:t>
            </a:r>
            <a:endParaRPr lang="en-US" dirty="0"/>
          </a:p>
          <a:p>
            <a:r>
              <a:rPr lang="en-US" dirty="0" err="1"/>
              <a:t>Imutils</a:t>
            </a:r>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9338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3B56-3FAF-429F-893D-B268B9487410}"/>
              </a:ext>
            </a:extLst>
          </p:cNvPr>
          <p:cNvSpPr>
            <a:spLocks noGrp="1"/>
          </p:cNvSpPr>
          <p:nvPr>
            <p:ph type="title"/>
          </p:nvPr>
        </p:nvSpPr>
        <p:spPr/>
        <p:txBody>
          <a:bodyPr/>
          <a:lstStyle/>
          <a:p>
            <a:r>
              <a:rPr lang="en-IN" dirty="0"/>
              <a:t>2. Reading the image, grayscale and blur</a:t>
            </a:r>
          </a:p>
        </p:txBody>
      </p:sp>
      <p:sp>
        <p:nvSpPr>
          <p:cNvPr id="3" name="Content Placeholder 2">
            <a:extLst>
              <a:ext uri="{FF2B5EF4-FFF2-40B4-BE49-F238E27FC236}">
                <a16:creationId xmlns:a16="http://schemas.microsoft.com/office/drawing/2014/main" id="{BF51E1BF-968A-41A1-80C1-8D7009312804}"/>
              </a:ext>
            </a:extLst>
          </p:cNvPr>
          <p:cNvSpPr>
            <a:spLocks noGrp="1"/>
          </p:cNvSpPr>
          <p:nvPr>
            <p:ph idx="1"/>
          </p:nvPr>
        </p:nvSpPr>
        <p:spPr/>
        <p:txBody>
          <a:bodyPr/>
          <a:lstStyle/>
          <a:p>
            <a:r>
              <a:rPr lang="en-IN" dirty="0"/>
              <a:t>Read the image using </a:t>
            </a:r>
            <a:r>
              <a:rPr lang="en-IN" dirty="0" err="1"/>
              <a:t>opencv</a:t>
            </a:r>
            <a:endParaRPr lang="en-IN" dirty="0"/>
          </a:p>
          <a:p>
            <a:r>
              <a:rPr lang="en-IN" dirty="0"/>
              <a:t>Recolour the image</a:t>
            </a:r>
          </a:p>
          <a:p>
            <a:r>
              <a:rPr lang="en-IN" dirty="0"/>
              <a:t>Display the image using matplotlib</a:t>
            </a:r>
          </a:p>
          <a:p>
            <a:endParaRPr lang="en-IN" dirty="0"/>
          </a:p>
          <a:p>
            <a:endParaRPr lang="en-IN" dirty="0"/>
          </a:p>
        </p:txBody>
      </p:sp>
      <p:pic>
        <p:nvPicPr>
          <p:cNvPr id="4" name="Picture 3">
            <a:extLst>
              <a:ext uri="{FF2B5EF4-FFF2-40B4-BE49-F238E27FC236}">
                <a16:creationId xmlns:a16="http://schemas.microsoft.com/office/drawing/2014/main" id="{637BA327-9B33-401E-95BF-575435C17BF7}"/>
              </a:ext>
            </a:extLst>
          </p:cNvPr>
          <p:cNvPicPr>
            <a:picLocks noChangeAspect="1"/>
          </p:cNvPicPr>
          <p:nvPr/>
        </p:nvPicPr>
        <p:blipFill>
          <a:blip r:embed="rId2"/>
          <a:stretch>
            <a:fillRect/>
          </a:stretch>
        </p:blipFill>
        <p:spPr>
          <a:xfrm>
            <a:off x="7011499" y="2513021"/>
            <a:ext cx="3987934" cy="3591519"/>
          </a:xfrm>
          <a:prstGeom prst="rect">
            <a:avLst/>
          </a:prstGeom>
        </p:spPr>
      </p:pic>
    </p:spTree>
    <p:extLst>
      <p:ext uri="{BB962C8B-B14F-4D97-AF65-F5344CB8AC3E}">
        <p14:creationId xmlns:p14="http://schemas.microsoft.com/office/powerpoint/2010/main" val="97717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6C5C-CA93-4872-BBF9-DA4013853FEE}"/>
              </a:ext>
            </a:extLst>
          </p:cNvPr>
          <p:cNvSpPr>
            <a:spLocks noGrp="1"/>
          </p:cNvSpPr>
          <p:nvPr>
            <p:ph type="title"/>
          </p:nvPr>
        </p:nvSpPr>
        <p:spPr/>
        <p:txBody>
          <a:bodyPr>
            <a:normAutofit fontScale="90000"/>
          </a:bodyPr>
          <a:lstStyle/>
          <a:p>
            <a:r>
              <a:rPr lang="en-IN" dirty="0"/>
              <a:t>3. </a:t>
            </a:r>
            <a:r>
              <a:rPr lang="en-US" dirty="0"/>
              <a:t>Applying color shifts and changes to images</a:t>
            </a:r>
            <a:endParaRPr lang="en-IN" dirty="0"/>
          </a:p>
        </p:txBody>
      </p:sp>
      <p:sp>
        <p:nvSpPr>
          <p:cNvPr id="3" name="Content Placeholder 2">
            <a:extLst>
              <a:ext uri="{FF2B5EF4-FFF2-40B4-BE49-F238E27FC236}">
                <a16:creationId xmlns:a16="http://schemas.microsoft.com/office/drawing/2014/main" id="{173C1973-0ECB-4A68-8851-1B26B34769A2}"/>
              </a:ext>
            </a:extLst>
          </p:cNvPr>
          <p:cNvSpPr>
            <a:spLocks noGrp="1"/>
          </p:cNvSpPr>
          <p:nvPr>
            <p:ph idx="1"/>
          </p:nvPr>
        </p:nvSpPr>
        <p:spPr/>
        <p:txBody>
          <a:bodyPr/>
          <a:lstStyle/>
          <a:p>
            <a:r>
              <a:rPr lang="en-IN" dirty="0"/>
              <a:t>Noise reduction in the image can be done using the bilateral filter method</a:t>
            </a:r>
          </a:p>
          <a:p>
            <a:r>
              <a:rPr lang="en-IN" dirty="0"/>
              <a:t>Canny algorithm was used for edge detection</a:t>
            </a:r>
          </a:p>
          <a:p>
            <a:pPr marL="0" indent="0">
              <a:buNone/>
            </a:pPr>
            <a:endParaRPr lang="en-IN" dirty="0"/>
          </a:p>
        </p:txBody>
      </p:sp>
      <p:pic>
        <p:nvPicPr>
          <p:cNvPr id="4" name="Picture 3">
            <a:extLst>
              <a:ext uri="{FF2B5EF4-FFF2-40B4-BE49-F238E27FC236}">
                <a16:creationId xmlns:a16="http://schemas.microsoft.com/office/drawing/2014/main" id="{B9178B77-8F6B-49FC-A208-394A7A09BF91}"/>
              </a:ext>
            </a:extLst>
          </p:cNvPr>
          <p:cNvPicPr>
            <a:picLocks noChangeAspect="1"/>
          </p:cNvPicPr>
          <p:nvPr/>
        </p:nvPicPr>
        <p:blipFill>
          <a:blip r:embed="rId2"/>
          <a:stretch>
            <a:fillRect/>
          </a:stretch>
        </p:blipFill>
        <p:spPr>
          <a:xfrm>
            <a:off x="6823969" y="3429000"/>
            <a:ext cx="4139953" cy="2935953"/>
          </a:xfrm>
          <a:prstGeom prst="rect">
            <a:avLst/>
          </a:prstGeom>
        </p:spPr>
      </p:pic>
    </p:spTree>
    <p:extLst>
      <p:ext uri="{BB962C8B-B14F-4D97-AF65-F5344CB8AC3E}">
        <p14:creationId xmlns:p14="http://schemas.microsoft.com/office/powerpoint/2010/main" val="102343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1E8E-83E3-4FC4-8F6F-F6A313CE43B5}"/>
              </a:ext>
            </a:extLst>
          </p:cNvPr>
          <p:cNvSpPr>
            <a:spLocks noGrp="1"/>
          </p:cNvSpPr>
          <p:nvPr>
            <p:ph type="title"/>
          </p:nvPr>
        </p:nvSpPr>
        <p:spPr/>
        <p:txBody>
          <a:bodyPr/>
          <a:lstStyle/>
          <a:p>
            <a:r>
              <a:rPr lang="en-IN" dirty="0"/>
              <a:t>4.Detecting contours</a:t>
            </a:r>
          </a:p>
        </p:txBody>
      </p:sp>
      <p:sp>
        <p:nvSpPr>
          <p:cNvPr id="3" name="Content Placeholder 2">
            <a:extLst>
              <a:ext uri="{FF2B5EF4-FFF2-40B4-BE49-F238E27FC236}">
                <a16:creationId xmlns:a16="http://schemas.microsoft.com/office/drawing/2014/main" id="{C5663E69-D24C-41DC-B4C4-C9F5F03034F9}"/>
              </a:ext>
            </a:extLst>
          </p:cNvPr>
          <p:cNvSpPr>
            <a:spLocks noGrp="1"/>
          </p:cNvSpPr>
          <p:nvPr>
            <p:ph idx="1"/>
          </p:nvPr>
        </p:nvSpPr>
        <p:spPr/>
        <p:txBody>
          <a:bodyPr/>
          <a:lstStyle/>
          <a:p>
            <a:r>
              <a:rPr lang="en-IN" dirty="0"/>
              <a:t>Detect contour which has 4 points (i.e. rectangle)</a:t>
            </a:r>
          </a:p>
          <a:p>
            <a:r>
              <a:rPr lang="en-IN" dirty="0"/>
              <a:t>This is done using OpenCV find Contours</a:t>
            </a:r>
          </a:p>
          <a:p>
            <a:pPr marL="0" indent="0">
              <a:buNone/>
            </a:pPr>
            <a:endParaRPr lang="en-IN" dirty="0"/>
          </a:p>
          <a:p>
            <a:endParaRPr lang="en-IN" dirty="0"/>
          </a:p>
        </p:txBody>
      </p:sp>
      <p:pic>
        <p:nvPicPr>
          <p:cNvPr id="5" name="Picture 4">
            <a:extLst>
              <a:ext uri="{FF2B5EF4-FFF2-40B4-BE49-F238E27FC236}">
                <a16:creationId xmlns:a16="http://schemas.microsoft.com/office/drawing/2014/main" id="{93AF3342-74FA-49A2-AB6D-65E65039B2EB}"/>
              </a:ext>
            </a:extLst>
          </p:cNvPr>
          <p:cNvPicPr>
            <a:picLocks noChangeAspect="1"/>
          </p:cNvPicPr>
          <p:nvPr/>
        </p:nvPicPr>
        <p:blipFill>
          <a:blip r:embed="rId2"/>
          <a:stretch>
            <a:fillRect/>
          </a:stretch>
        </p:blipFill>
        <p:spPr>
          <a:xfrm>
            <a:off x="7041114" y="4001294"/>
            <a:ext cx="3791479" cy="1971950"/>
          </a:xfrm>
          <a:prstGeom prst="rect">
            <a:avLst/>
          </a:prstGeom>
        </p:spPr>
      </p:pic>
    </p:spTree>
    <p:extLst>
      <p:ext uri="{BB962C8B-B14F-4D97-AF65-F5344CB8AC3E}">
        <p14:creationId xmlns:p14="http://schemas.microsoft.com/office/powerpoint/2010/main" val="101446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03A2-7025-4F4F-8EDB-13CE4C0EEAC7}"/>
              </a:ext>
            </a:extLst>
          </p:cNvPr>
          <p:cNvSpPr>
            <a:spLocks noGrp="1"/>
          </p:cNvSpPr>
          <p:nvPr>
            <p:ph type="title"/>
          </p:nvPr>
        </p:nvSpPr>
        <p:spPr/>
        <p:txBody>
          <a:bodyPr>
            <a:normAutofit fontScale="90000"/>
          </a:bodyPr>
          <a:lstStyle/>
          <a:p>
            <a:r>
              <a:rPr lang="en-US" dirty="0"/>
              <a:t>5.Masking number plates to improve text extraction for OCR</a:t>
            </a:r>
            <a:endParaRPr lang="en-IN" dirty="0"/>
          </a:p>
        </p:txBody>
      </p:sp>
      <p:sp>
        <p:nvSpPr>
          <p:cNvPr id="3" name="Content Placeholder 2">
            <a:extLst>
              <a:ext uri="{FF2B5EF4-FFF2-40B4-BE49-F238E27FC236}">
                <a16:creationId xmlns:a16="http://schemas.microsoft.com/office/drawing/2014/main" id="{578F5063-907D-4B76-A065-D2C96ED014AB}"/>
              </a:ext>
            </a:extLst>
          </p:cNvPr>
          <p:cNvSpPr>
            <a:spLocks noGrp="1"/>
          </p:cNvSpPr>
          <p:nvPr>
            <p:ph idx="1"/>
          </p:nvPr>
        </p:nvSpPr>
        <p:spPr>
          <a:xfrm>
            <a:off x="838200" y="1825625"/>
            <a:ext cx="10827058" cy="4667250"/>
          </a:xfrm>
        </p:spPr>
        <p:txBody>
          <a:bodyPr/>
          <a:lstStyle/>
          <a:p>
            <a:r>
              <a:rPr lang="en-IN" dirty="0"/>
              <a:t>Create a blank mask with the same shape as  the </a:t>
            </a:r>
            <a:r>
              <a:rPr lang="en-IN" dirty="0" err="1"/>
              <a:t>gray</a:t>
            </a:r>
            <a:r>
              <a:rPr lang="en-IN" dirty="0"/>
              <a:t> image</a:t>
            </a:r>
          </a:p>
          <a:p>
            <a:r>
              <a:rPr lang="en-IN" dirty="0"/>
              <a:t>Draw contours within the image</a:t>
            </a:r>
          </a:p>
          <a:p>
            <a:r>
              <a:rPr lang="en-IN" dirty="0"/>
              <a:t>Overlay the mask over the original image</a:t>
            </a:r>
          </a:p>
          <a:p>
            <a:r>
              <a:rPr lang="en-IN" dirty="0"/>
              <a:t>Isolate the required section using </a:t>
            </a:r>
            <a:r>
              <a:rPr lang="en-IN" dirty="0" err="1"/>
              <a:t>easyOCR</a:t>
            </a:r>
            <a:endParaRPr lang="en-IN" dirty="0"/>
          </a:p>
          <a:p>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EFE22490-01DC-4A2D-933D-8F51DB502BF8}"/>
              </a:ext>
            </a:extLst>
          </p:cNvPr>
          <p:cNvPicPr>
            <a:picLocks noChangeAspect="1"/>
          </p:cNvPicPr>
          <p:nvPr/>
        </p:nvPicPr>
        <p:blipFill>
          <a:blip r:embed="rId2"/>
          <a:stretch>
            <a:fillRect/>
          </a:stretch>
        </p:blipFill>
        <p:spPr>
          <a:xfrm>
            <a:off x="1428540" y="3790765"/>
            <a:ext cx="3687761" cy="2386198"/>
          </a:xfrm>
          <a:prstGeom prst="rect">
            <a:avLst/>
          </a:prstGeom>
        </p:spPr>
      </p:pic>
      <p:pic>
        <p:nvPicPr>
          <p:cNvPr id="5" name="Picture 4">
            <a:extLst>
              <a:ext uri="{FF2B5EF4-FFF2-40B4-BE49-F238E27FC236}">
                <a16:creationId xmlns:a16="http://schemas.microsoft.com/office/drawing/2014/main" id="{6E9694BE-AD64-4B52-A7F7-EE24EE9B40CB}"/>
              </a:ext>
            </a:extLst>
          </p:cNvPr>
          <p:cNvPicPr>
            <a:picLocks noChangeAspect="1"/>
          </p:cNvPicPr>
          <p:nvPr/>
        </p:nvPicPr>
        <p:blipFill>
          <a:blip r:embed="rId3"/>
          <a:stretch>
            <a:fillRect/>
          </a:stretch>
        </p:blipFill>
        <p:spPr>
          <a:xfrm>
            <a:off x="7349223" y="3768823"/>
            <a:ext cx="3348369" cy="2251896"/>
          </a:xfrm>
          <a:prstGeom prst="rect">
            <a:avLst/>
          </a:prstGeom>
        </p:spPr>
      </p:pic>
    </p:spTree>
    <p:extLst>
      <p:ext uri="{BB962C8B-B14F-4D97-AF65-F5344CB8AC3E}">
        <p14:creationId xmlns:p14="http://schemas.microsoft.com/office/powerpoint/2010/main" val="267607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5E8F-74FA-4505-8417-FFBA1873E12D}"/>
              </a:ext>
            </a:extLst>
          </p:cNvPr>
          <p:cNvSpPr>
            <a:spLocks noGrp="1"/>
          </p:cNvSpPr>
          <p:nvPr>
            <p:ph type="title"/>
          </p:nvPr>
        </p:nvSpPr>
        <p:spPr/>
        <p:txBody>
          <a:bodyPr>
            <a:normAutofit fontScale="90000"/>
          </a:bodyPr>
          <a:lstStyle/>
          <a:p>
            <a:r>
              <a:rPr lang="en-IN" dirty="0"/>
              <a:t>6.</a:t>
            </a:r>
            <a:r>
              <a:rPr lang="en-US" dirty="0"/>
              <a:t> Extracting number plate text using </a:t>
            </a:r>
            <a:r>
              <a:rPr lang="en-US" dirty="0" err="1"/>
              <a:t>EasyOCR</a:t>
            </a:r>
            <a:endParaRPr lang="en-IN" dirty="0"/>
          </a:p>
        </p:txBody>
      </p:sp>
      <p:sp>
        <p:nvSpPr>
          <p:cNvPr id="3" name="Content Placeholder 2">
            <a:extLst>
              <a:ext uri="{FF2B5EF4-FFF2-40B4-BE49-F238E27FC236}">
                <a16:creationId xmlns:a16="http://schemas.microsoft.com/office/drawing/2014/main" id="{27EAC2C7-2D64-4F3E-8DC7-281A52A2E632}"/>
              </a:ext>
            </a:extLst>
          </p:cNvPr>
          <p:cNvSpPr>
            <a:spLocks noGrp="1"/>
          </p:cNvSpPr>
          <p:nvPr>
            <p:ph idx="1"/>
          </p:nvPr>
        </p:nvSpPr>
        <p:spPr/>
        <p:txBody>
          <a:bodyPr/>
          <a:lstStyle/>
          <a:p>
            <a:pPr marL="0" indent="0">
              <a:buNone/>
            </a:pPr>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DEBE15CF-C6AA-41E2-8345-C0BB14CC56BD}"/>
              </a:ext>
            </a:extLst>
          </p:cNvPr>
          <p:cNvPicPr>
            <a:picLocks noChangeAspect="1"/>
          </p:cNvPicPr>
          <p:nvPr/>
        </p:nvPicPr>
        <p:blipFill>
          <a:blip r:embed="rId2"/>
          <a:stretch>
            <a:fillRect/>
          </a:stretch>
        </p:blipFill>
        <p:spPr>
          <a:xfrm>
            <a:off x="1295711" y="2557643"/>
            <a:ext cx="9011666" cy="1742714"/>
          </a:xfrm>
          <a:prstGeom prst="rect">
            <a:avLst/>
          </a:prstGeom>
        </p:spPr>
      </p:pic>
    </p:spTree>
    <p:extLst>
      <p:ext uri="{BB962C8B-B14F-4D97-AF65-F5344CB8AC3E}">
        <p14:creationId xmlns:p14="http://schemas.microsoft.com/office/powerpoint/2010/main" val="34245102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154</TotalTime>
  <Words>355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Automatic Number Plate Recognition</vt:lpstr>
      <vt:lpstr>Introduction</vt:lpstr>
      <vt:lpstr>Methodology</vt:lpstr>
      <vt:lpstr>1. Packages and dependencies used</vt:lpstr>
      <vt:lpstr>2. Reading the image, grayscale and blur</vt:lpstr>
      <vt:lpstr>3. Applying color shifts and changes to images</vt:lpstr>
      <vt:lpstr>4.Detecting contours</vt:lpstr>
      <vt:lpstr>5.Masking number plates to improve text extraction for OCR</vt:lpstr>
      <vt:lpstr>6. Extracting number plate text using EasyOCR</vt:lpstr>
      <vt:lpstr>Displaying the final result</vt:lpstr>
      <vt:lpstr>Drawbacks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Recognition</dc:title>
  <dc:creator>Jangid Divyanshu (BDA 20-22)</dc:creator>
  <cp:lastModifiedBy>Jangid Divyanshu (BDA 20-22)</cp:lastModifiedBy>
  <cp:revision>13</cp:revision>
  <dcterms:created xsi:type="dcterms:W3CDTF">2021-11-29T22:06:03Z</dcterms:created>
  <dcterms:modified xsi:type="dcterms:W3CDTF">2021-11-30T03:06:03Z</dcterms:modified>
</cp:coreProperties>
</file>