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  <p:sldId id="262" r:id="rId8"/>
    <p:sldId id="263" r:id="rId9"/>
    <p:sldId id="264" r:id="rId10"/>
    <p:sldId id="259" r:id="rId11"/>
    <p:sldId id="260" r:id="rId12"/>
    <p:sldId id="261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 varScale="1">
        <p:scale>
          <a:sx n="75" d="100"/>
          <a:sy n="7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C8B8-8AA5-ED81-C01B-4ADCD5EB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9A017-7E0D-EBE2-882D-6C03D3E9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ABE0-9692-3FF3-F64F-B997DB65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D7DC-F374-72F1-5972-CFCD6F11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03A5-DF6C-20ED-E6C5-235920D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B9E5-EE1D-2A68-CAC7-483B56E6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231BC-5E9D-3F61-6D7E-8820E3C32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66F4-0A7C-AA6E-6AC5-F355EF69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396B-BA05-81A6-A792-9B952B84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21DB-817E-A5B0-3837-F8F6B1E9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65FB6-85CF-6559-3AC8-202ACC789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191C9-EA29-8AF6-5A7A-D07E281E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D227-B3C8-AA3A-7E13-FCB550E6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0E1E-0804-5111-7658-3A60BF28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4069-869E-89CB-45BE-02623406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060D-04E8-2039-9AA6-34A00E82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D2C9-CDA1-8711-F8A1-D4743C35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9877-B6B8-0285-E6C7-17F25A89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4BB0-03E0-2C35-2524-FDE0C88A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3722-3401-D7E5-9696-D06910F3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40FC-6F94-462D-D760-D7791EE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F501-CDE3-0D4F-3944-7C9677F58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8CD4-89CA-9E19-75D0-CB933E63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9AB5-969D-98F3-09FF-403CAA1D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1E47-AFD2-E9BE-D23D-6BA3F984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9E9B-58C2-47C3-D865-4BED5224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BBD9-DC3C-F97A-1234-91FE3B825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D8D0-6F04-92DB-397A-2F995FA7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09CF-445E-8F95-1570-5910CB5D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7A60-0F93-41DB-41A1-720645FC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53CD-BBD1-1574-57C0-72CD1848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AC08-569C-AFAF-F32D-78902157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A0B0-3B5D-E118-CE5A-4C772801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E758-8F72-388F-6713-D494525E5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C3E41-9BD5-E2D8-92F4-27A887D13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5229E-90EE-5962-487D-7D0134792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36B6E-217B-43DA-AFF5-011CEC6B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BA9E0-125C-57DB-C4D6-CFECA73D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6A372-73B6-D99D-E7D6-F4D49D90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3EA2-EBFC-D970-3DB5-E81243CC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E2E91-8132-8FAF-587E-C34CC9D6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5A868-E0F7-FD93-B3E7-A90F0EC6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6F3F9-B611-8C5E-3AB1-97B77546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3583F-189C-B378-C4AF-FF4B5430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9B817-0499-0402-DD01-ADF4561B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A2CA7-8F74-63AB-CDC4-4B978C8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6D96-461D-E180-DA73-1BA4ED52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82A8-331D-2232-9913-10FF6045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CF02-258C-D6F4-0A8F-B77D3327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11D6-8696-D3C9-43B9-D2D76617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547D-B94B-249C-80E8-BECE488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040B-821F-838C-E7AF-7A48EC4C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05CC-5D01-7F4C-623D-1E579775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EA844-958C-1431-4D59-FBBBE1053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9F156-5A4E-921D-1DD4-55EBB5C7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F801-1A8E-D110-638C-F6D535D9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FAAED-7409-D008-1D75-6A0D7DE2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FB06-344D-2846-ACAD-6C915993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45843-E84C-BF29-7486-5F524F63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4FB1-5F3D-17ED-B6BE-AE2001B2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60FC-F762-A943-C544-4437C1C05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D67EA-07CD-7444-AB62-DB12026E78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4C35-3C6F-1A77-BA08-3BF00A7CF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031C-3BB2-DA9A-F5E6-F44E0A99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8736E-B54C-3643-9DE3-0A66841F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4167-61F0-4CAF-D5A1-C5EB786D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372" y="139817"/>
            <a:ext cx="6458174" cy="932348"/>
          </a:xfrm>
        </p:spPr>
        <p:txBody>
          <a:bodyPr/>
          <a:lstStyle/>
          <a:p>
            <a:r>
              <a:rPr lang="en-US" dirty="0"/>
              <a:t>Methodology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DE4EA-C712-DB08-B696-A05956F580DE}"/>
              </a:ext>
            </a:extLst>
          </p:cNvPr>
          <p:cNvSpPr txBox="1"/>
          <p:nvPr/>
        </p:nvSpPr>
        <p:spPr>
          <a:xfrm>
            <a:off x="456303" y="1441566"/>
            <a:ext cx="1104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Downscaling the Satellite Image using </a:t>
            </a:r>
            <a:r>
              <a:rPr lang="en-IN" b="1" dirty="0"/>
              <a:t>Nearest Neighbour</a:t>
            </a:r>
            <a:r>
              <a:rPr lang="en-US" b="1" dirty="0"/>
              <a:t> Interpolation and Then Using Otsu Algorithm for Thresholding.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9F913-FAAA-E530-0675-6C3432E6C8E7}"/>
              </a:ext>
            </a:extLst>
          </p:cNvPr>
          <p:cNvSpPr txBox="1"/>
          <p:nvPr/>
        </p:nvSpPr>
        <p:spPr>
          <a:xfrm>
            <a:off x="561189" y="2193868"/>
            <a:ext cx="115519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• TIFF format supports geospatial metadata including CRS and transform.</a:t>
            </a:r>
          </a:p>
          <a:p>
            <a:r>
              <a:rPr lang="en-IN" dirty="0"/>
              <a:t>• Used ‘rasterio’ to load the satellite image.</a:t>
            </a:r>
          </a:p>
          <a:p>
            <a:r>
              <a:rPr lang="en-IN" dirty="0"/>
              <a:t>• Code:</a:t>
            </a:r>
          </a:p>
          <a:p>
            <a:r>
              <a:rPr lang="en-IN" dirty="0"/>
              <a:t>    import rasterio</a:t>
            </a:r>
          </a:p>
          <a:p>
            <a:r>
              <a:rPr lang="en-IN" dirty="0"/>
              <a:t>    image = </a:t>
            </a:r>
            <a:r>
              <a:rPr lang="en-IN" dirty="0" err="1"/>
              <a:t>rasterio.open</a:t>
            </a:r>
            <a:r>
              <a:rPr lang="en-IN" dirty="0"/>
              <a:t>('</a:t>
            </a:r>
            <a:r>
              <a:rPr lang="en-IN" dirty="0" err="1"/>
              <a:t>image.tif</a:t>
            </a:r>
            <a:r>
              <a:rPr lang="en-IN" dirty="0"/>
              <a:t>')</a:t>
            </a:r>
          </a:p>
          <a:p>
            <a:r>
              <a:rPr lang="en-IN" dirty="0"/>
              <a:t>• Output: Image object with metadata (bands, resolution, CRS, etc.) Load India's shapefile and filter for Uttarakhand using Geopandas.</a:t>
            </a:r>
          </a:p>
          <a:p>
            <a:endParaRPr lang="en-IN" dirty="0"/>
          </a:p>
          <a:p>
            <a:r>
              <a:rPr lang="en-IN" dirty="0"/>
              <a:t>• Mask the raster using `</a:t>
            </a:r>
            <a:r>
              <a:rPr lang="en-IN" dirty="0" err="1"/>
              <a:t>rasterio.mask.mask</a:t>
            </a:r>
            <a:r>
              <a:rPr lang="en-IN" dirty="0"/>
              <a:t>()` with filtered polygon.</a:t>
            </a:r>
          </a:p>
          <a:p>
            <a:r>
              <a:rPr lang="en-IN" dirty="0"/>
              <a:t>• Purpose: Isolate Region of Interest (ROI) for focused processing.</a:t>
            </a:r>
          </a:p>
          <a:p>
            <a:r>
              <a:rPr lang="en-IN" dirty="0"/>
              <a:t>• Reduces computational complexity and ensures accurate analysis.</a:t>
            </a:r>
          </a:p>
          <a:p>
            <a:r>
              <a:rPr lang="en-IN" dirty="0"/>
              <a:t>• Post extraction, background and land regions are normalized to intensity 0.</a:t>
            </a:r>
          </a:p>
          <a:p>
            <a:r>
              <a:rPr lang="en-IN" dirty="0"/>
              <a:t>• Helps in reducing false positives in later classification.</a:t>
            </a:r>
          </a:p>
          <a:p>
            <a:r>
              <a:rPr lang="en-IN" dirty="0"/>
              <a:t>• Non-water areas are removed using logical masking on NumPy arrays.</a:t>
            </a:r>
          </a:p>
          <a:p>
            <a:r>
              <a:rPr lang="en-IN" dirty="0"/>
              <a:t>• This ensures only relevant features (water bodies) are preserved.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7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square with white border&#10;&#10;AI-generated content may be incorrect.">
            <a:extLst>
              <a:ext uri="{FF2B5EF4-FFF2-40B4-BE49-F238E27FC236}">
                <a16:creationId xmlns:a16="http://schemas.microsoft.com/office/drawing/2014/main" id="{F123BF24-3F45-3455-8341-CDA4B31B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772400" cy="3146742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E607274-20A7-9A88-D5F0-5E82FFEB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65"/>
          <a:stretch/>
        </p:blipFill>
        <p:spPr>
          <a:xfrm>
            <a:off x="4419600" y="3146742"/>
            <a:ext cx="7772400" cy="3412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48FBB-1E5D-66D3-1228-21602493BC30}"/>
              </a:ext>
            </a:extLst>
          </p:cNvPr>
          <p:cNvSpPr txBox="1"/>
          <p:nvPr/>
        </p:nvSpPr>
        <p:spPr>
          <a:xfrm>
            <a:off x="376518" y="2377440"/>
            <a:ext cx="341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</a:t>
            </a:r>
            <a:r>
              <a:rPr lang="en-US" b="1" dirty="0"/>
              <a:t>Bicubic Interpolation</a:t>
            </a:r>
            <a:r>
              <a:rPr lang="en-US" dirty="0"/>
              <a:t> and then Plotting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with many colorful text&#10;&#10;AI-generated content may be incorrect.">
            <a:extLst>
              <a:ext uri="{FF2B5EF4-FFF2-40B4-BE49-F238E27FC236}">
                <a16:creationId xmlns:a16="http://schemas.microsoft.com/office/drawing/2014/main" id="{06FECCC3-D2BA-FA6B-144E-33CC88BE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14"/>
          <a:stretch/>
        </p:blipFill>
        <p:spPr>
          <a:xfrm>
            <a:off x="3763923" y="0"/>
            <a:ext cx="8428077" cy="3700631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000713-D28E-3C84-839B-35D1B06A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032"/>
          <a:stretch/>
        </p:blipFill>
        <p:spPr>
          <a:xfrm>
            <a:off x="3763923" y="3700631"/>
            <a:ext cx="8459097" cy="3157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E2653-CB98-98CE-30B0-5E6784568682}"/>
              </a:ext>
            </a:extLst>
          </p:cNvPr>
          <p:cNvSpPr txBox="1"/>
          <p:nvPr/>
        </p:nvSpPr>
        <p:spPr>
          <a:xfrm>
            <a:off x="796065" y="1480983"/>
            <a:ext cx="226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Otsu Algorithm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66D4-402E-9C43-1A10-9CCD3FD5FE26}"/>
              </a:ext>
            </a:extLst>
          </p:cNvPr>
          <p:cNvSpPr txBox="1"/>
          <p:nvPr/>
        </p:nvSpPr>
        <p:spPr>
          <a:xfrm>
            <a:off x="554684" y="4684520"/>
            <a:ext cx="2869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for Otsu Algorithm</a:t>
            </a:r>
          </a:p>
          <a:p>
            <a:r>
              <a:rPr lang="en-US" dirty="0"/>
              <a:t>Using Bicubic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36718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1EA20-7D24-5276-F1BD-4239D02845B4}"/>
              </a:ext>
            </a:extLst>
          </p:cNvPr>
          <p:cNvSpPr txBox="1"/>
          <p:nvPr/>
        </p:nvSpPr>
        <p:spPr>
          <a:xfrm>
            <a:off x="322731" y="473336"/>
            <a:ext cx="11209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Interpolation is Better?</a:t>
            </a:r>
          </a:p>
          <a:p>
            <a:endParaRPr lang="en-US" dirty="0"/>
          </a:p>
          <a:p>
            <a:r>
              <a:rPr lang="en-US" dirty="0"/>
              <a:t>By Looking at the Final Output From Otsu Algorithm There is No major difference, But Bicubic Interpolation is better than </a:t>
            </a:r>
            <a:r>
              <a:rPr lang="en-IN" dirty="0"/>
              <a:t>Nearest Neighbour</a:t>
            </a:r>
            <a:r>
              <a:rPr lang="en-US" dirty="0"/>
              <a:t> Interpolation.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F7C20-E19E-90BF-C250-C753B8FD4502}"/>
              </a:ext>
            </a:extLst>
          </p:cNvPr>
          <p:cNvSpPr txBox="1"/>
          <p:nvPr/>
        </p:nvSpPr>
        <p:spPr>
          <a:xfrm>
            <a:off x="322731" y="1889760"/>
            <a:ext cx="1120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Observation on  a larger time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Firstly we applied </a:t>
            </a:r>
            <a:r>
              <a:rPr lang="en-US" dirty="0" err="1"/>
              <a:t>precprocessing</a:t>
            </a:r>
            <a:r>
              <a:rPr lang="en-US" dirty="0"/>
              <a:t> including downscaling with interpolation and identifying water areas using </a:t>
            </a:r>
            <a:r>
              <a:rPr lang="en-US" dirty="0" err="1"/>
              <a:t>otsu’s</a:t>
            </a:r>
            <a:r>
              <a:rPr lang="en-US" dirty="0"/>
              <a:t> thresholding on each month data for a span of 20 years (2003-2022).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then used to calculate seasonal average and annual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average was used for detecting change in water areas between same seasons for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Yearly </a:t>
            </a:r>
            <a:r>
              <a:rPr lang="en-US" dirty="0"/>
              <a:t>average was used in detecting change across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spatial observation we divided the region in north and south portions and plotted them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4. Area Computation and Categorization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each processed image:</a:t>
            </a:r>
          </a:p>
          <a:p>
            <a:pPr lvl="2"/>
            <a:r>
              <a:rPr lang="en-US" dirty="0"/>
              <a:t>The total number of pixels in each category (permanent water, temporary water, land) is computed.</a:t>
            </a:r>
          </a:p>
          <a:p>
            <a:pPr lvl="2"/>
            <a:r>
              <a:rPr lang="en-US" dirty="0"/>
              <a:t>These pixel counts are converted to area proportions and stored in arrays.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This provides a </a:t>
            </a:r>
            <a:r>
              <a:rPr lang="en-US" b="1" dirty="0"/>
              <a:t>time series</a:t>
            </a:r>
            <a:r>
              <a:rPr lang="en-US" dirty="0"/>
              <a:t> of area variations across different water categories.</a:t>
            </a:r>
          </a:p>
          <a:p>
            <a:pPr marL="800100" lvl="1" indent="-3429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093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99FC4-7AFC-6648-F323-EB414C6A0F37}"/>
              </a:ext>
            </a:extLst>
          </p:cNvPr>
          <p:cNvSpPr txBox="1"/>
          <p:nvPr/>
        </p:nvSpPr>
        <p:spPr>
          <a:xfrm>
            <a:off x="589280" y="2997200"/>
            <a:ext cx="1148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6. Outcomes and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results include a </a:t>
            </a:r>
            <a:r>
              <a:rPr lang="en-US" b="1" dirty="0"/>
              <a:t>temporal profile of water body coverage</a:t>
            </a:r>
            <a:r>
              <a:rPr lang="en-US" dirty="0"/>
              <a:t>, which can be used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Study </a:t>
            </a:r>
            <a:r>
              <a:rPr lang="en-US" b="1" dirty="0"/>
              <a:t>seasonal water changes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 </a:t>
            </a:r>
            <a:r>
              <a:rPr lang="en-US" b="1" dirty="0"/>
              <a:t>long-term water body shrinkage or expansion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  <a:r>
              <a:rPr lang="en-US" b="1" dirty="0"/>
              <a:t>environmental monitoring and policy planning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45B452B-D2EC-2803-2AD8-46E96687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676315"/>
            <a:ext cx="107953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5. Storing  and Plotting Results: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 are maintained to track: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Time extracted from each image.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Total water-covered areas.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upper_areas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lower_areas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Proxies for temporary and permanent water bodies.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classified_water_images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Thresholded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binary images for visualization and qualitative analysis.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7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17F85-4582-7D8F-591C-536B6287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78"/>
            <a:ext cx="12192000" cy="60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5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ED0D7-283D-3B14-4D5D-1A99EB8F9A1B}"/>
              </a:ext>
            </a:extLst>
          </p:cNvPr>
          <p:cNvSpPr txBox="1"/>
          <p:nvPr/>
        </p:nvSpPr>
        <p:spPr>
          <a:xfrm>
            <a:off x="387276" y="118335"/>
            <a:ext cx="109116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IN" dirty="0"/>
              <a:t>Nearest Neighbour</a:t>
            </a:r>
            <a:r>
              <a:rPr lang="en-US" dirty="0"/>
              <a:t> Interpolation </a:t>
            </a:r>
            <a:r>
              <a:rPr lang="en-IN" dirty="0"/>
              <a:t>It works by assigning the value of the closest pixel from the original image </a:t>
            </a:r>
          </a:p>
          <a:p>
            <a:r>
              <a:rPr lang="en-IN" dirty="0"/>
              <a:t>to the new pixel in the resized image.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When resizing an image: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For each pixel in the new</a:t>
            </a:r>
            <a:r>
              <a:rPr lang="en-IN" b="1" dirty="0"/>
              <a:t> </a:t>
            </a:r>
            <a:r>
              <a:rPr lang="en-IN" dirty="0"/>
              <a:t>image, find the closest corresponding pixel in the original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Then just copy the pixel value from the original image to the new pixel.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Explanation :</a:t>
            </a:r>
          </a:p>
          <a:p>
            <a:pPr lvl="1"/>
            <a:r>
              <a:rPr lang="en-IN" dirty="0"/>
              <a:t>For a particular scale value for Downscaling and for a pixel at location (i, j) in the new image 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corresponding location in the original image is:</a:t>
            </a:r>
          </a:p>
          <a:p>
            <a:pPr lvl="1"/>
            <a:r>
              <a:rPr lang="en-IN" dirty="0"/>
              <a:t>	x = </a:t>
            </a:r>
            <a:r>
              <a:rPr lang="en-IN" b="1" dirty="0"/>
              <a:t>Nearest Neighbour</a:t>
            </a:r>
            <a:r>
              <a:rPr lang="en-US" b="1" dirty="0"/>
              <a:t> of i</a:t>
            </a:r>
          </a:p>
          <a:p>
            <a:pPr lvl="1"/>
            <a:r>
              <a:rPr lang="en-IN" dirty="0"/>
              <a:t>	y = </a:t>
            </a:r>
            <a:r>
              <a:rPr lang="en-IN" b="1" dirty="0"/>
              <a:t>Nearest Neighbour</a:t>
            </a:r>
            <a:r>
              <a:rPr lang="en-US" b="1" dirty="0"/>
              <a:t> of j</a:t>
            </a:r>
            <a:endParaRPr lang="en-IN" dirty="0"/>
          </a:p>
          <a:p>
            <a:pPr lvl="1"/>
            <a:r>
              <a:rPr lang="en-IN" dirty="0"/>
              <a:t>	round() selects the nearest neighbour pixel having integer coordinates based on proximity.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Then Update the new image : new[i][j] = original[x][y]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Very fast (no computation - heavy math).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Good for categorical or label images (like masks or segmentation maps).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to implement.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Produces blocky, pixelated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Poor quality for natural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3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9480A-8CDB-75C6-BDAF-A10B573391F3}"/>
              </a:ext>
            </a:extLst>
          </p:cNvPr>
          <p:cNvSpPr txBox="1"/>
          <p:nvPr/>
        </p:nvSpPr>
        <p:spPr>
          <a:xfrm>
            <a:off x="254598" y="383491"/>
            <a:ext cx="116828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Applying Otsu Algorithm for Thresholding , How does Otsu Algorithm work? </a:t>
            </a:r>
          </a:p>
          <a:p>
            <a:r>
              <a:rPr lang="en-US" dirty="0"/>
              <a:t>	</a:t>
            </a:r>
            <a:r>
              <a:rPr lang="en-IN" b="1" dirty="0"/>
              <a:t> </a:t>
            </a:r>
          </a:p>
          <a:p>
            <a:r>
              <a:rPr lang="en-IN" b="1" dirty="0"/>
              <a:t>Otsu’s Algorithm</a:t>
            </a:r>
            <a:r>
              <a:rPr lang="en-IN" dirty="0"/>
              <a:t> is a </a:t>
            </a:r>
            <a:r>
              <a:rPr lang="en-IN" b="1" dirty="0"/>
              <a:t>thresholding method</a:t>
            </a:r>
            <a:r>
              <a:rPr lang="en-IN" dirty="0"/>
              <a:t> used to convert a grayscale image into a </a:t>
            </a:r>
            <a:r>
              <a:rPr lang="en-IN" b="1" dirty="0"/>
              <a:t>binary image</a:t>
            </a:r>
            <a:r>
              <a:rPr lang="en-IN" dirty="0"/>
              <a:t>. It automatically finds the </a:t>
            </a:r>
            <a:r>
              <a:rPr lang="en-IN" b="1" dirty="0"/>
              <a:t>optimal threshold value </a:t>
            </a:r>
            <a:r>
              <a:rPr lang="en-IN" dirty="0"/>
              <a:t>(Actually we iterate over all values and finds the optimal value) that best separates the foreground and background pixels.</a:t>
            </a:r>
          </a:p>
          <a:p>
            <a:endParaRPr lang="en-IN" dirty="0"/>
          </a:p>
          <a:p>
            <a:r>
              <a:rPr lang="en-IN" dirty="0"/>
              <a:t>Main Goal - Choose a threshold that </a:t>
            </a:r>
            <a:r>
              <a:rPr lang="en-IN" b="1" dirty="0"/>
              <a:t>maximizes the separation</a:t>
            </a:r>
            <a:r>
              <a:rPr lang="en-IN" dirty="0"/>
              <a:t> (contrast) between the </a:t>
            </a:r>
            <a:r>
              <a:rPr lang="en-IN" b="1" dirty="0"/>
              <a:t>foreground</a:t>
            </a:r>
            <a:r>
              <a:rPr lang="en-IN" dirty="0"/>
              <a:t> and </a:t>
            </a:r>
            <a:r>
              <a:rPr lang="en-IN" b="1" dirty="0"/>
              <a:t>background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Algorithm : </a:t>
            </a:r>
          </a:p>
          <a:p>
            <a:pPr lvl="1"/>
            <a:r>
              <a:rPr lang="en-IN" dirty="0"/>
              <a:t>• Otsu's method determines optimal threshold by maximizing inter-class variance.</a:t>
            </a:r>
          </a:p>
          <a:p>
            <a:pPr lvl="1"/>
            <a:r>
              <a:rPr lang="en-IN" dirty="0"/>
              <a:t>• Applied only on non-zero (i.e., water) pixel values.</a:t>
            </a:r>
          </a:p>
          <a:p>
            <a:pPr lvl="1"/>
            <a:r>
              <a:rPr lang="en-IN" dirty="0"/>
              <a:t>• Below threshold → Temporary water body</a:t>
            </a:r>
          </a:p>
          <a:p>
            <a:pPr lvl="1"/>
            <a:r>
              <a:rPr lang="en-IN" dirty="0"/>
              <a:t>• Above threshold → Permanent water body</a:t>
            </a:r>
          </a:p>
          <a:p>
            <a:pPr lvl="1"/>
            <a:r>
              <a:rPr lang="en-IN" dirty="0"/>
              <a:t>• Advantage: No manual threshold selection needed.</a:t>
            </a:r>
          </a:p>
          <a:p>
            <a:endParaRPr lang="en-US" dirty="0"/>
          </a:p>
          <a:p>
            <a:r>
              <a:rPr lang="en-US" dirty="0"/>
              <a:t>Result : </a:t>
            </a:r>
          </a:p>
          <a:p>
            <a:pPr lvl="1"/>
            <a:r>
              <a:rPr lang="en-IN" dirty="0"/>
              <a:t>• Successfully extracted Uttarakhand region.</a:t>
            </a:r>
          </a:p>
          <a:p>
            <a:pPr lvl="1"/>
            <a:r>
              <a:rPr lang="en-IN" dirty="0"/>
              <a:t>• Enhanced spatial quality of image using interpolation.</a:t>
            </a:r>
          </a:p>
          <a:p>
            <a:pPr lvl="1"/>
            <a:r>
              <a:rPr lang="en-IN" dirty="0"/>
              <a:t>• Separated water bodies into temporary and permanent categories.</a:t>
            </a:r>
          </a:p>
          <a:p>
            <a:pPr lvl="1"/>
            <a:r>
              <a:rPr lang="en-IN" dirty="0"/>
              <a:t>• Optional visual outputs: histogram of intensities, water mask overlays.</a:t>
            </a:r>
          </a:p>
        </p:txBody>
      </p:sp>
    </p:spTree>
    <p:extLst>
      <p:ext uri="{BB962C8B-B14F-4D97-AF65-F5344CB8AC3E}">
        <p14:creationId xmlns:p14="http://schemas.microsoft.com/office/powerpoint/2010/main" val="25557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93FD3BD-A4BD-F719-B4EF-A9991DEF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8" b="7134"/>
          <a:stretch/>
        </p:blipFill>
        <p:spPr>
          <a:xfrm>
            <a:off x="4286154" y="90670"/>
            <a:ext cx="7772400" cy="300138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A6553B-936F-8346-183D-536CF5C3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54" y="3231968"/>
            <a:ext cx="7772400" cy="3535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71A6D-9428-DC81-77B1-5822DDA7A4CD}"/>
              </a:ext>
            </a:extLst>
          </p:cNvPr>
          <p:cNvSpPr txBox="1"/>
          <p:nvPr/>
        </p:nvSpPr>
        <p:spPr>
          <a:xfrm>
            <a:off x="365760" y="1904104"/>
            <a:ext cx="358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</a:t>
            </a:r>
            <a:r>
              <a:rPr lang="en-IN" b="1" dirty="0"/>
              <a:t>Nearest Neighbour</a:t>
            </a:r>
            <a:r>
              <a:rPr lang="en-US" b="1" dirty="0"/>
              <a:t> Interpolation</a:t>
            </a:r>
            <a:r>
              <a:rPr lang="en-US" dirty="0"/>
              <a:t> and then Plotting it.</a:t>
            </a:r>
          </a:p>
        </p:txBody>
      </p:sp>
    </p:spTree>
    <p:extLst>
      <p:ext uri="{BB962C8B-B14F-4D97-AF65-F5344CB8AC3E}">
        <p14:creationId xmlns:p14="http://schemas.microsoft.com/office/powerpoint/2010/main" val="15925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5780EEC-5F61-FD33-38B5-24B1E2E5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65"/>
          <a:stretch/>
        </p:blipFill>
        <p:spPr>
          <a:xfrm>
            <a:off x="4419600" y="-2"/>
            <a:ext cx="7772400" cy="3412735"/>
          </a:xfrm>
          <a:prstGeom prst="rect">
            <a:avLst/>
          </a:prstGeom>
        </p:spPr>
      </p:pic>
      <p:pic>
        <p:nvPicPr>
          <p:cNvPr id="5" name="Picture 4" descr="A computer screen with many colorful text&#10;&#10;AI-generated content may be incorrect.">
            <a:extLst>
              <a:ext uri="{FF2B5EF4-FFF2-40B4-BE49-F238E27FC236}">
                <a16:creationId xmlns:a16="http://schemas.microsoft.com/office/drawing/2014/main" id="{5FDD1B2C-77B7-B6B1-1FA0-F4819571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14"/>
          <a:stretch/>
        </p:blipFill>
        <p:spPr>
          <a:xfrm>
            <a:off x="4419600" y="3412733"/>
            <a:ext cx="7772400" cy="341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A12EA-B77A-99A7-91CB-3F2487455D26}"/>
              </a:ext>
            </a:extLst>
          </p:cNvPr>
          <p:cNvSpPr txBox="1"/>
          <p:nvPr/>
        </p:nvSpPr>
        <p:spPr>
          <a:xfrm>
            <a:off x="957431" y="2829262"/>
            <a:ext cx="226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Otsu Algorithm Code</a:t>
            </a:r>
          </a:p>
        </p:txBody>
      </p:sp>
    </p:spTree>
    <p:extLst>
      <p:ext uri="{BB962C8B-B14F-4D97-AF65-F5344CB8AC3E}">
        <p14:creationId xmlns:p14="http://schemas.microsoft.com/office/powerpoint/2010/main" val="20717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A9238E-C5EC-FC9D-30A3-7E588C4A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" y="1498650"/>
            <a:ext cx="11919473" cy="5057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719B0-DBD2-24CE-6F2E-446689397190}"/>
              </a:ext>
            </a:extLst>
          </p:cNvPr>
          <p:cNvSpPr txBox="1"/>
          <p:nvPr/>
        </p:nvSpPr>
        <p:spPr>
          <a:xfrm>
            <a:off x="136263" y="710005"/>
            <a:ext cx="66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Otsu Algorithm Using </a:t>
            </a:r>
            <a:r>
              <a:rPr lang="en-IN" dirty="0"/>
              <a:t>Nearest Neighbour</a:t>
            </a:r>
            <a:r>
              <a:rPr lang="en-US" dirty="0"/>
              <a:t> Interpolation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28651-081C-C5C3-F57D-8577260C3B0C}"/>
              </a:ext>
            </a:extLst>
          </p:cNvPr>
          <p:cNvSpPr txBox="1"/>
          <p:nvPr/>
        </p:nvSpPr>
        <p:spPr>
          <a:xfrm>
            <a:off x="10756" y="152434"/>
            <a:ext cx="1181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Downscaling the Satellite Image using Bicubic Interpolation and Then Using Otsu Algorithm for Thresholding.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E9218-6E2D-7699-7856-B3DF71656CE9}"/>
              </a:ext>
            </a:extLst>
          </p:cNvPr>
          <p:cNvSpPr txBox="1"/>
          <p:nvPr/>
        </p:nvSpPr>
        <p:spPr>
          <a:xfrm>
            <a:off x="369347" y="671691"/>
            <a:ext cx="10800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Steps are Similar as in Above Method only thing different is Interpolation Method.</a:t>
            </a:r>
          </a:p>
          <a:p>
            <a:endParaRPr lang="en-US" dirty="0"/>
          </a:p>
          <a:p>
            <a:r>
              <a:rPr lang="en-IN" b="1" dirty="0"/>
              <a:t>Bicubic Interpolation</a:t>
            </a:r>
            <a:r>
              <a:rPr lang="en-IN" dirty="0"/>
              <a:t> is a method of </a:t>
            </a:r>
            <a:r>
              <a:rPr lang="en-IN" b="1" dirty="0"/>
              <a:t>resizing images</a:t>
            </a:r>
            <a:r>
              <a:rPr lang="en-IN" dirty="0"/>
              <a:t> that estimates new pixel values using a </a:t>
            </a:r>
            <a:r>
              <a:rPr lang="en-IN" b="1" dirty="0"/>
              <a:t>weighted average of 16 nearby pixels</a:t>
            </a:r>
            <a:r>
              <a:rPr lang="en-IN" dirty="0"/>
              <a:t> (a 4x4 grid), based on both their </a:t>
            </a:r>
            <a:r>
              <a:rPr lang="en-IN" b="1" dirty="0"/>
              <a:t>intensities</a:t>
            </a:r>
            <a:r>
              <a:rPr lang="en-IN" dirty="0"/>
              <a:t> and their </a:t>
            </a:r>
            <a:r>
              <a:rPr lang="en-IN" b="1" dirty="0"/>
              <a:t>spatial distance</a:t>
            </a:r>
            <a:r>
              <a:rPr lang="en-IN" dirty="0"/>
              <a:t>.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Bicubic interpolation does the following: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Find the 4×4 neighbourhood around that point (16 surrounding pixels).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Fit a cubic polynomial in both x and y directions.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Use interpolation kernel to weigh each pixel based on its distance from the target location.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Combine all 16 values using those weights to get the final pixel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7779C25-5F3F-549C-BEB0-FC6BABC7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3724192"/>
            <a:ext cx="9263903" cy="27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8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CD8C4-1F89-8554-1ED6-F9F90F3D1B1C}"/>
              </a:ext>
            </a:extLst>
          </p:cNvPr>
          <p:cNvSpPr txBox="1"/>
          <p:nvPr/>
        </p:nvSpPr>
        <p:spPr>
          <a:xfrm>
            <a:off x="376519" y="4850922"/>
            <a:ext cx="6299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/>
              <a:t>Pros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Produces </a:t>
            </a:r>
            <a:r>
              <a:rPr lang="en-IN" b="1" dirty="0"/>
              <a:t>smooth</a:t>
            </a:r>
            <a:r>
              <a:rPr lang="en-IN" dirty="0"/>
              <a:t>, </a:t>
            </a:r>
            <a:r>
              <a:rPr lang="en-IN" b="1" dirty="0"/>
              <a:t>high-quality images.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Good for resizing photos and natural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Better preservation of edges and gradients than bilinear.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pic>
        <p:nvPicPr>
          <p:cNvPr id="6" name="Picture 5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F9AE06D5-B3EC-EDE4-907E-D9FA9D34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36034"/>
            <a:ext cx="7067773" cy="43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B4E39-AE12-F19E-F370-5BD3B5FC1BE7}"/>
              </a:ext>
            </a:extLst>
          </p:cNvPr>
          <p:cNvSpPr txBox="1"/>
          <p:nvPr/>
        </p:nvSpPr>
        <p:spPr>
          <a:xfrm>
            <a:off x="215152" y="451822"/>
            <a:ext cx="7223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Cons</a:t>
            </a:r>
            <a:r>
              <a:rPr lang="en-IN" dirty="0"/>
              <a:t>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Slower than nearest or bilinear.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More computationally expensive (uses 16 pixels per output pixel).</a:t>
            </a:r>
          </a:p>
          <a:p>
            <a:endParaRPr lang="en-US" dirty="0"/>
          </a:p>
          <a:p>
            <a:r>
              <a:rPr lang="en-US" dirty="0"/>
              <a:t>Then Using Otsu Algorithm similarly as Explained in Above Method.</a:t>
            </a:r>
          </a:p>
          <a:p>
            <a:endParaRPr lang="en-US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75307C1-3CC6-5897-1AC0-6EADFF06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" y="2587025"/>
            <a:ext cx="10217706" cy="41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3ECDEDED86E4EABF159E44C028E8A" ma:contentTypeVersion="3" ma:contentTypeDescription="Create a new document." ma:contentTypeScope="" ma:versionID="c0a5fb8042f99ce437c42a9a4163991c">
  <xsd:schema xmlns:xsd="http://www.w3.org/2001/XMLSchema" xmlns:xs="http://www.w3.org/2001/XMLSchema" xmlns:p="http://schemas.microsoft.com/office/2006/metadata/properties" xmlns:ns2="ae7435fe-fa6d-48f9-8376-02cd418784b5" targetNamespace="http://schemas.microsoft.com/office/2006/metadata/properties" ma:root="true" ma:fieldsID="90d47e851e6138768f5f7ecc2e3ad514" ns2:_="">
    <xsd:import namespace="ae7435fe-fa6d-48f9-8376-02cd41878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435fe-fa6d-48f9-8376-02cd41878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D34FD3-BFB0-4623-B1FF-CB8F0B0A1B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FA52B1-4472-494D-B6E4-5C14D8A81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1E2C80-39EA-4292-8868-CA6418E558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435fe-fa6d-48f9-8376-02cd418784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1043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Office Theme</vt:lpstr>
      <vt:lpstr>Methodology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PATHAK</dc:creator>
  <cp:lastModifiedBy>DIVYANSHU GUPTA</cp:lastModifiedBy>
  <cp:revision>4</cp:revision>
  <dcterms:created xsi:type="dcterms:W3CDTF">2025-04-09T16:37:24Z</dcterms:created>
  <dcterms:modified xsi:type="dcterms:W3CDTF">2025-05-21T06:44:59Z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0x01010095F3ECDEDED86E4EABF159E44C028E8A</vt:lpwstr>
  </property>
</Properties>
</file>