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e1066404d_0_13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Google Shape;114;g3e1066404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e1066404d_0_12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Google Shape;122;g3e1066404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e1066404d_0_5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Google Shape;63;g3e1066404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e1066404d_0_5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Google Shape;69;g3e1066404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e1066404d_0_6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Google Shape;75;g3e1066404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3e1066404d_0_7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Google Shape;81;g3e1066404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e1066404d_0_9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Google Shape;87;g3e1066404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e1066404d_0_8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Google Shape;94;g3e1066404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3e1066404d_0_10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Google Shape;102;g3e1066404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e1066404d_0_11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Google Shape;108;g3e1066404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923525"/>
            <a:ext cx="7801500" cy="2525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n" sz="3000">
                <a:solidFill>
                  <a:srgbClr val="FFFFFF"/>
                </a:solidFill>
                <a:latin typeface="Times New Roman"/>
                <a:ea typeface="Times New Roman"/>
                <a:cs typeface="Times New Roman"/>
                <a:sym typeface="Times New Roman"/>
              </a:rPr>
              <a:t>TEEN:  A Routing  Protocol  for Enhanced  Efficiency</a:t>
            </a:r>
            <a:endParaRPr b="1" sz="3000">
              <a:solidFill>
                <a:srgbClr val="FFFFFF"/>
              </a:solidFill>
              <a:latin typeface="Times New Roman"/>
              <a:ea typeface="Times New Roman"/>
              <a:cs typeface="Times New Roman"/>
              <a:sym typeface="Times New Roman"/>
            </a:endParaRPr>
          </a:p>
          <a:p>
            <a:pPr indent="0" lvl="0" marL="0">
              <a:spcBef>
                <a:spcPts val="0"/>
              </a:spcBef>
              <a:spcAft>
                <a:spcPts val="0"/>
              </a:spcAft>
              <a:buNone/>
            </a:pPr>
            <a:r>
              <a:t/>
            </a:r>
            <a:endParaRPr b="1" sz="2000">
              <a:solidFill>
                <a:srgbClr val="FFFFFF"/>
              </a:solidFill>
              <a:latin typeface="Times New Roman"/>
              <a:ea typeface="Times New Roman"/>
              <a:cs typeface="Times New Roman"/>
              <a:sym typeface="Times New Roman"/>
            </a:endParaRPr>
          </a:p>
          <a:p>
            <a:pPr indent="0" lvl="0" marL="0">
              <a:spcBef>
                <a:spcPts val="0"/>
              </a:spcBef>
              <a:spcAft>
                <a:spcPts val="0"/>
              </a:spcAft>
              <a:buNone/>
            </a:pPr>
            <a:r>
              <a:rPr b="1" lang="en" sz="2000">
                <a:solidFill>
                  <a:srgbClr val="FFFFFF"/>
                </a:solidFill>
                <a:latin typeface="Times New Roman"/>
                <a:ea typeface="Times New Roman"/>
                <a:cs typeface="Times New Roman"/>
                <a:sym typeface="Times New Roman"/>
              </a:rPr>
              <a:t>Wireless  Sensor  Networks</a:t>
            </a:r>
            <a:endParaRPr b="1" sz="2000">
              <a:solidFill>
                <a:srgbClr val="FFFFFF"/>
              </a:solidFill>
              <a:latin typeface="Times New Roman"/>
              <a:ea typeface="Times New Roman"/>
              <a:cs typeface="Times New Roman"/>
              <a:sym typeface="Times New Roman"/>
            </a:endParaRPr>
          </a:p>
          <a:p>
            <a:pPr indent="0" lvl="0" marL="0">
              <a:spcBef>
                <a:spcPts val="0"/>
              </a:spcBef>
              <a:spcAft>
                <a:spcPts val="0"/>
              </a:spcAft>
              <a:buNone/>
            </a:pPr>
            <a:r>
              <a:t/>
            </a:r>
            <a:endParaRPr/>
          </a:p>
        </p:txBody>
      </p:sp>
      <p:sp>
        <p:nvSpPr>
          <p:cNvPr id="60" name="Google Shape;60;p13"/>
          <p:cNvSpPr txBox="1"/>
          <p:nvPr>
            <p:ph idx="1" type="subTitle"/>
          </p:nvPr>
        </p:nvSpPr>
        <p:spPr>
          <a:xfrm>
            <a:off x="671250" y="3114201"/>
            <a:ext cx="78015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Yash Nag</a:t>
            </a:r>
            <a:endParaRPr/>
          </a:p>
          <a:p>
            <a:pPr indent="0" lvl="0" marL="0">
              <a:spcBef>
                <a:spcPts val="0"/>
              </a:spcBef>
              <a:spcAft>
                <a:spcPts val="0"/>
              </a:spcAft>
              <a:buNone/>
            </a:pPr>
            <a:r>
              <a:rPr lang="en"/>
              <a:t>15UCS173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1869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RESULTS</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18" name="Google Shape;118;p22"/>
          <p:cNvPicPr preferRelativeResize="0"/>
          <p:nvPr/>
        </p:nvPicPr>
        <p:blipFill>
          <a:blip r:embed="rId3">
            <a:alphaModFix/>
          </a:blip>
          <a:stretch>
            <a:fillRect/>
          </a:stretch>
        </p:blipFill>
        <p:spPr>
          <a:xfrm>
            <a:off x="311701" y="1152475"/>
            <a:ext cx="3380900" cy="3775250"/>
          </a:xfrm>
          <a:prstGeom prst="rect">
            <a:avLst/>
          </a:prstGeom>
          <a:noFill/>
          <a:ln>
            <a:noFill/>
          </a:ln>
        </p:spPr>
      </p:pic>
      <p:pic>
        <p:nvPicPr>
          <p:cNvPr id="119" name="Google Shape;119;p22"/>
          <p:cNvPicPr preferRelativeResize="0"/>
          <p:nvPr/>
        </p:nvPicPr>
        <p:blipFill>
          <a:blip r:embed="rId4">
            <a:alphaModFix/>
          </a:blip>
          <a:stretch>
            <a:fillRect/>
          </a:stretch>
        </p:blipFill>
        <p:spPr>
          <a:xfrm>
            <a:off x="4935300" y="1152475"/>
            <a:ext cx="3789194" cy="3775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1886550"/>
            <a:ext cx="8520600" cy="13704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7200"/>
              <a:t>Thank You</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What the paper is about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 this paper (and presentation) we are providing literature review and a separate implementation of </a:t>
            </a:r>
            <a:r>
              <a:rPr lang="en"/>
              <a:t>TEEN (Threshold sensitive Energy Efﬁcient sensor Network protocol) Energy Efficient Protocol for reactive networks. We evaluate the performance of our protocol for a simple temperature sensing application. </a:t>
            </a:r>
            <a:endParaRPr/>
          </a:p>
          <a:p>
            <a:pPr indent="0" lvl="0" marL="0" rtl="0">
              <a:spcBef>
                <a:spcPts val="1600"/>
              </a:spcBef>
              <a:spcAft>
                <a:spcPts val="0"/>
              </a:spcAft>
              <a:buNone/>
            </a:pPr>
            <a:r>
              <a:t/>
            </a:r>
            <a:endParaRPr/>
          </a:p>
          <a:p>
            <a:pPr indent="0" lvl="0" marL="0" rtl="0">
              <a:spcBef>
                <a:spcPts val="1600"/>
              </a:spcBef>
              <a:spcAft>
                <a:spcPts val="0"/>
              </a:spcAft>
              <a:buNone/>
            </a:pPr>
            <a:r>
              <a:rPr lang="en"/>
              <a:t>In terms of energy efﬁciency, TEEN protocol has been observed to outperform existing conventional sensor network protocols.</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Classification Of Sensor Networks</a:t>
            </a:r>
            <a:endParaRPr/>
          </a:p>
          <a:p>
            <a:pPr indent="0" lvl="0" marL="0">
              <a:spcBef>
                <a:spcPts val="0"/>
              </a:spcBef>
              <a:spcAft>
                <a:spcPts val="0"/>
              </a:spcAft>
              <a:buNone/>
            </a:pPr>
            <a:r>
              <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Clr>
                <a:srgbClr val="FFFFFF"/>
              </a:buClr>
              <a:buSzPts val="2000"/>
              <a:buFont typeface="Arial"/>
              <a:buChar char="●"/>
            </a:pPr>
            <a:r>
              <a:rPr lang="en" sz="2000">
                <a:solidFill>
                  <a:srgbClr val="FFFFFF"/>
                </a:solidFill>
                <a:latin typeface="Arial"/>
                <a:ea typeface="Arial"/>
                <a:cs typeface="Arial"/>
                <a:sym typeface="Arial"/>
              </a:rPr>
              <a:t>Proactive Networks - </a:t>
            </a:r>
            <a:r>
              <a:rPr lang="en">
                <a:solidFill>
                  <a:srgbClr val="FFFFFF"/>
                </a:solidFill>
                <a:latin typeface="Calibri"/>
                <a:ea typeface="Calibri"/>
                <a:cs typeface="Calibri"/>
                <a:sym typeface="Calibri"/>
              </a:rPr>
              <a:t>The nodes in this network periodically switch on their</a:t>
            </a:r>
            <a:endParaRPr>
              <a:solidFill>
                <a:srgbClr val="FFFFFF"/>
              </a:solidFill>
              <a:latin typeface="Calibri"/>
              <a:ea typeface="Calibri"/>
              <a:cs typeface="Calibri"/>
              <a:sym typeface="Calibri"/>
            </a:endParaRPr>
          </a:p>
          <a:p>
            <a:pPr indent="0" lvl="0" marL="457200" rtl="0">
              <a:spcBef>
                <a:spcPts val="1600"/>
              </a:spcBef>
              <a:spcAft>
                <a:spcPts val="0"/>
              </a:spcAft>
              <a:buClr>
                <a:srgbClr val="000000"/>
              </a:buClr>
              <a:buSzPts val="1100"/>
              <a:buFont typeface="Arial"/>
              <a:buNone/>
            </a:pPr>
            <a:r>
              <a:rPr lang="en">
                <a:solidFill>
                  <a:srgbClr val="FFFFFF"/>
                </a:solidFill>
                <a:latin typeface="Calibri"/>
                <a:ea typeface="Calibri"/>
                <a:cs typeface="Calibri"/>
                <a:sym typeface="Calibri"/>
              </a:rPr>
              <a:t>sensors and transmitters, sense the environment and transmit the data of interest.</a:t>
            </a:r>
            <a:endParaRPr>
              <a:solidFill>
                <a:srgbClr val="FFFFFF"/>
              </a:solidFill>
              <a:latin typeface="Calibri"/>
              <a:ea typeface="Calibri"/>
              <a:cs typeface="Calibri"/>
              <a:sym typeface="Calibri"/>
            </a:endParaRPr>
          </a:p>
          <a:p>
            <a:pPr indent="0" lvl="0" marL="457200" rtl="0">
              <a:spcBef>
                <a:spcPts val="1600"/>
              </a:spcBef>
              <a:spcAft>
                <a:spcPts val="0"/>
              </a:spcAft>
              <a:buClr>
                <a:srgbClr val="000000"/>
              </a:buClr>
              <a:buSzPts val="1100"/>
              <a:buFont typeface="Arial"/>
              <a:buNone/>
            </a:pPr>
            <a:r>
              <a:t/>
            </a:r>
            <a:endParaRPr>
              <a:solidFill>
                <a:srgbClr val="FFFFFF"/>
              </a:solidFill>
              <a:latin typeface="Calibri"/>
              <a:ea typeface="Calibri"/>
              <a:cs typeface="Calibri"/>
              <a:sym typeface="Calibri"/>
            </a:endParaRPr>
          </a:p>
          <a:p>
            <a:pPr indent="-355600" lvl="0" marL="457200" rtl="0">
              <a:spcBef>
                <a:spcPts val="1600"/>
              </a:spcBef>
              <a:spcAft>
                <a:spcPts val="0"/>
              </a:spcAft>
              <a:buClr>
                <a:srgbClr val="FFFFFF"/>
              </a:buClr>
              <a:buSzPts val="2000"/>
              <a:buFont typeface="Arial"/>
              <a:buChar char="●"/>
            </a:pPr>
            <a:r>
              <a:rPr lang="en" sz="2000">
                <a:solidFill>
                  <a:srgbClr val="FFFFFF"/>
                </a:solidFill>
                <a:latin typeface="Arial"/>
                <a:ea typeface="Arial"/>
                <a:cs typeface="Arial"/>
                <a:sym typeface="Arial"/>
              </a:rPr>
              <a:t>Reactive Networks - </a:t>
            </a:r>
            <a:r>
              <a:rPr lang="en">
                <a:solidFill>
                  <a:srgbClr val="FFFFFF"/>
                </a:solidFill>
                <a:latin typeface="Calibri"/>
                <a:ea typeface="Calibri"/>
                <a:cs typeface="Calibri"/>
                <a:sym typeface="Calibri"/>
              </a:rPr>
              <a:t>In this scheme the nodes react immediately to sudden</a:t>
            </a:r>
            <a:endParaRPr>
              <a:solidFill>
                <a:srgbClr val="FFFFFF"/>
              </a:solidFill>
              <a:latin typeface="Calibri"/>
              <a:ea typeface="Calibri"/>
              <a:cs typeface="Calibri"/>
              <a:sym typeface="Calibri"/>
            </a:endParaRPr>
          </a:p>
          <a:p>
            <a:pPr indent="0" lvl="0" marL="0" rtl="0">
              <a:spcBef>
                <a:spcPts val="1600"/>
              </a:spcBef>
              <a:spcAft>
                <a:spcPts val="0"/>
              </a:spcAft>
              <a:buNone/>
            </a:pPr>
            <a:r>
              <a:rPr lang="en">
                <a:solidFill>
                  <a:srgbClr val="FFFFFF"/>
                </a:solidFill>
                <a:latin typeface="Calibri"/>
                <a:ea typeface="Calibri"/>
                <a:cs typeface="Calibri"/>
                <a:sym typeface="Calibri"/>
              </a:rPr>
              <a:t>         and drastic changes in the value of a sensed attribute.</a:t>
            </a:r>
            <a:endParaRPr>
              <a:solidFill>
                <a:srgbClr val="FFFFFF"/>
              </a:solidFill>
              <a:latin typeface="Calibri"/>
              <a:ea typeface="Calibri"/>
              <a:cs typeface="Calibri"/>
              <a:sym typeface="Calibri"/>
            </a:endParaRPr>
          </a:p>
          <a:p>
            <a:pPr indent="0" lvl="0" marL="914400" rtl="0">
              <a:spcBef>
                <a:spcPts val="1600"/>
              </a:spcBef>
              <a:spcAft>
                <a:spcPts val="0"/>
              </a:spcAft>
              <a:buNone/>
            </a:pPr>
            <a:r>
              <a:t/>
            </a:r>
            <a:endParaRPr>
              <a:solidFill>
                <a:srgbClr val="FFFFFF"/>
              </a:solidFill>
              <a:latin typeface="Calibri"/>
              <a:ea typeface="Calibri"/>
              <a:cs typeface="Calibri"/>
              <a:sym typeface="Calibri"/>
            </a:endParaRPr>
          </a:p>
          <a:p>
            <a:pPr indent="0" lvl="0" marL="457200">
              <a:spcBef>
                <a:spcPts val="1600"/>
              </a:spcBef>
              <a:spcAft>
                <a:spcPts val="1600"/>
              </a:spcAft>
              <a:buNone/>
            </a:pPr>
            <a:r>
              <a:t/>
            </a:r>
            <a:endParaRPr>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Sensor Network Model</a:t>
            </a:r>
            <a:endParaRPr/>
          </a:p>
        </p:txBody>
      </p:sp>
      <p:sp>
        <p:nvSpPr>
          <p:cNvPr id="78" name="Google Shape;78;p16"/>
          <p:cNvSpPr txBox="1"/>
          <p:nvPr>
            <p:ph idx="1" type="body"/>
          </p:nvPr>
        </p:nvSpPr>
        <p:spPr>
          <a:xfrm>
            <a:off x="311700" y="1419850"/>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rgbClr val="FFFFFF"/>
                </a:solidFill>
                <a:latin typeface="Calibri"/>
                <a:ea typeface="Calibri"/>
                <a:cs typeface="Calibri"/>
                <a:sym typeface="Calibri"/>
              </a:rPr>
              <a:t>We now consider a model which is well suited for these sensor networks. It consists of a base station(BS), away from the nodes, through which the end user can access data from the sensor network. All the nodes in the network are homogeneous and begin with the same initial energy. The BS however has a constant power supply and so, has no energy constraints. It can transmit with high power to all the nodes. Thus, there is no need for routing from the BS to any specific node .</a:t>
            </a:r>
            <a:endParaRPr>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227850" y="448500"/>
            <a:ext cx="4725600" cy="469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Calibri"/>
                <a:ea typeface="Calibri"/>
                <a:cs typeface="Calibri"/>
                <a:sym typeface="Calibri"/>
              </a:rPr>
              <a:t>The main feature of such an architecture are:</a:t>
            </a:r>
            <a:endParaRPr>
              <a:solidFill>
                <a:srgbClr val="FFFFFF"/>
              </a:solidFill>
              <a:latin typeface="Calibri"/>
              <a:ea typeface="Calibri"/>
              <a:cs typeface="Calibri"/>
              <a:sym typeface="Calibri"/>
            </a:endParaRPr>
          </a:p>
          <a:p>
            <a:pPr indent="0" lvl="0" marL="0" rtl="0">
              <a:spcBef>
                <a:spcPts val="1600"/>
              </a:spcBef>
              <a:spcAft>
                <a:spcPts val="0"/>
              </a:spcAft>
              <a:buNone/>
            </a:pPr>
            <a:r>
              <a:t/>
            </a:r>
            <a:endParaRPr>
              <a:solidFill>
                <a:srgbClr val="FFFFFF"/>
              </a:solidFill>
              <a:latin typeface="Calibri"/>
              <a:ea typeface="Calibri"/>
              <a:cs typeface="Calibri"/>
              <a:sym typeface="Calibri"/>
            </a:endParaRPr>
          </a:p>
          <a:p>
            <a:pPr indent="-342900" lvl="0" marL="457200" rtl="0">
              <a:spcBef>
                <a:spcPts val="1600"/>
              </a:spcBef>
              <a:spcAft>
                <a:spcPts val="0"/>
              </a:spcAft>
              <a:buClr>
                <a:srgbClr val="FFFFFF"/>
              </a:buClr>
              <a:buSzPts val="1800"/>
              <a:buFont typeface="Calibri"/>
              <a:buChar char="●"/>
            </a:pPr>
            <a:r>
              <a:rPr lang="en">
                <a:solidFill>
                  <a:srgbClr val="FFFFFF"/>
                </a:solidFill>
                <a:latin typeface="Calibri"/>
                <a:ea typeface="Calibri"/>
                <a:cs typeface="Calibri"/>
                <a:sym typeface="Calibri"/>
              </a:rPr>
              <a:t>All the nodes need to transmit only to their immediate cluster-head, thus saving energy.</a:t>
            </a:r>
            <a:endParaRPr>
              <a:solidFill>
                <a:srgbClr val="FFFFFF"/>
              </a:solidFill>
              <a:latin typeface="Calibri"/>
              <a:ea typeface="Calibri"/>
              <a:cs typeface="Calibri"/>
              <a:sym typeface="Calibri"/>
            </a:endParaRPr>
          </a:p>
          <a:p>
            <a:pPr indent="-342900" lvl="0" marL="457200" rtl="0">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Only the cluster head needs to perform additional computations on the data. So, energy is again conserved.</a:t>
            </a:r>
            <a:endParaRPr>
              <a:solidFill>
                <a:srgbClr val="FFFFFF"/>
              </a:solidFill>
              <a:latin typeface="Calibri"/>
              <a:ea typeface="Calibri"/>
              <a:cs typeface="Calibri"/>
              <a:sym typeface="Calibri"/>
            </a:endParaRPr>
          </a:p>
          <a:p>
            <a:pPr indent="-342900" lvl="0" marL="457200" rtl="0">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Cluster-heads at increasing levels in the hierarchy need to transmit data over correspondingly larger distances. Combined with the extra computations they perform, they end up consuming energy faster than the other nodes.</a:t>
            </a:r>
            <a:endParaRPr>
              <a:solidFill>
                <a:srgbClr val="FFFFFF"/>
              </a:solidFill>
              <a:latin typeface="Calibri"/>
              <a:ea typeface="Calibri"/>
              <a:cs typeface="Calibri"/>
              <a:sym typeface="Calibri"/>
            </a:endParaRPr>
          </a:p>
          <a:p>
            <a:pPr indent="0" lvl="0" marL="914400">
              <a:spcBef>
                <a:spcPts val="1600"/>
              </a:spcBef>
              <a:spcAft>
                <a:spcPts val="1600"/>
              </a:spcAft>
              <a:buNone/>
            </a:pPr>
            <a:r>
              <a:t/>
            </a:r>
            <a:endParaRPr sz="1100">
              <a:solidFill>
                <a:srgbClr val="000000"/>
              </a:solidFill>
              <a:latin typeface="Arial"/>
              <a:ea typeface="Arial"/>
              <a:cs typeface="Arial"/>
              <a:sym typeface="Arial"/>
            </a:endParaRPr>
          </a:p>
        </p:txBody>
      </p:sp>
      <p:pic>
        <p:nvPicPr>
          <p:cNvPr id="84" name="Google Shape;84;p17"/>
          <p:cNvPicPr preferRelativeResize="0"/>
          <p:nvPr/>
        </p:nvPicPr>
        <p:blipFill>
          <a:blip r:embed="rId3">
            <a:alphaModFix/>
          </a:blip>
          <a:stretch>
            <a:fillRect/>
          </a:stretch>
        </p:blipFill>
        <p:spPr>
          <a:xfrm>
            <a:off x="4953450" y="241000"/>
            <a:ext cx="4115675" cy="469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215475" y="220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Proactive Network Protocol</a:t>
            </a:r>
            <a:endParaRPr>
              <a:solidFill>
                <a:srgbClr val="FFFFFF"/>
              </a:solidFill>
            </a:endParaRPr>
          </a:p>
          <a:p>
            <a:pPr indent="0" lvl="0" marL="0">
              <a:spcBef>
                <a:spcPts val="0"/>
              </a:spcBef>
              <a:spcAft>
                <a:spcPts val="0"/>
              </a:spcAft>
              <a:buNone/>
            </a:pPr>
            <a:r>
              <a:t/>
            </a:r>
            <a:endParaRPr/>
          </a:p>
        </p:txBody>
      </p:sp>
      <p:sp>
        <p:nvSpPr>
          <p:cNvPr id="90" name="Google Shape;90;p18"/>
          <p:cNvSpPr txBox="1"/>
          <p:nvPr>
            <p:ph idx="1" type="body"/>
          </p:nvPr>
        </p:nvSpPr>
        <p:spPr>
          <a:xfrm>
            <a:off x="311700" y="1002750"/>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Arial"/>
                <a:ea typeface="Arial"/>
                <a:cs typeface="Arial"/>
                <a:sym typeface="Arial"/>
              </a:rPr>
              <a:t>At each cluster change time, once the cluster-heads are decided, the cluster-head broadcasts the following parameters : </a:t>
            </a:r>
            <a:endParaRPr>
              <a:solidFill>
                <a:srgbClr val="FFFFFF"/>
              </a:solidFill>
              <a:latin typeface="Arial"/>
              <a:ea typeface="Arial"/>
              <a:cs typeface="Arial"/>
              <a:sym typeface="Arial"/>
            </a:endParaRPr>
          </a:p>
          <a:p>
            <a:pPr indent="-342900" lvl="0" marL="457200" rtl="0">
              <a:spcBef>
                <a:spcPts val="1600"/>
              </a:spcBef>
              <a:spcAft>
                <a:spcPts val="0"/>
              </a:spcAft>
              <a:buClr>
                <a:srgbClr val="FFFFFF"/>
              </a:buClr>
              <a:buSzPts val="1800"/>
              <a:buFont typeface="Calibri"/>
              <a:buChar char="●"/>
            </a:pPr>
            <a:r>
              <a:rPr b="1" lang="en">
                <a:solidFill>
                  <a:srgbClr val="FFFFFF"/>
                </a:solidFill>
                <a:latin typeface="Calibri"/>
                <a:ea typeface="Calibri"/>
                <a:cs typeface="Calibri"/>
                <a:sym typeface="Calibri"/>
              </a:rPr>
              <a:t>Report Time(TR) </a:t>
            </a:r>
            <a:r>
              <a:rPr lang="en">
                <a:solidFill>
                  <a:srgbClr val="FFFFFF"/>
                </a:solidFill>
                <a:latin typeface="Calibri"/>
                <a:ea typeface="Calibri"/>
                <a:cs typeface="Calibri"/>
                <a:sym typeface="Calibri"/>
              </a:rPr>
              <a:t>: This is the time period between successive reports sent by a node.</a:t>
            </a:r>
            <a:endParaRPr>
              <a:solidFill>
                <a:srgbClr val="FFFFFF"/>
              </a:solidFill>
              <a:latin typeface="Calibri"/>
              <a:ea typeface="Calibri"/>
              <a:cs typeface="Calibri"/>
              <a:sym typeface="Calibri"/>
            </a:endParaRPr>
          </a:p>
          <a:p>
            <a:pPr indent="-342900" lvl="0" marL="457200" rtl="0">
              <a:spcBef>
                <a:spcPts val="0"/>
              </a:spcBef>
              <a:spcAft>
                <a:spcPts val="0"/>
              </a:spcAft>
              <a:buClr>
                <a:srgbClr val="FFFFFF"/>
              </a:buClr>
              <a:buSzPts val="1800"/>
              <a:buFont typeface="Calibri"/>
              <a:buChar char="●"/>
            </a:pPr>
            <a:r>
              <a:rPr b="1" lang="en">
                <a:solidFill>
                  <a:srgbClr val="FFFFFF"/>
                </a:solidFill>
                <a:latin typeface="Calibri"/>
                <a:ea typeface="Calibri"/>
                <a:cs typeface="Calibri"/>
                <a:sym typeface="Calibri"/>
              </a:rPr>
              <a:t>Attributes(A) </a:t>
            </a:r>
            <a:r>
              <a:rPr lang="en">
                <a:solidFill>
                  <a:srgbClr val="FFFFFF"/>
                </a:solidFill>
                <a:latin typeface="Calibri"/>
                <a:ea typeface="Calibri"/>
                <a:cs typeface="Calibri"/>
                <a:sym typeface="Calibri"/>
              </a:rPr>
              <a:t>: This is a set of physical parameters which the user is interested in obtaining data about.</a:t>
            </a:r>
            <a:endParaRPr>
              <a:solidFill>
                <a:srgbClr val="FFFFFF"/>
              </a:solidFill>
              <a:latin typeface="Calibri"/>
              <a:ea typeface="Calibri"/>
              <a:cs typeface="Calibri"/>
              <a:sym typeface="Calibri"/>
            </a:endParaRPr>
          </a:p>
          <a:p>
            <a:pPr indent="0" lvl="0" marL="457200">
              <a:spcBef>
                <a:spcPts val="1600"/>
              </a:spcBef>
              <a:spcAft>
                <a:spcPts val="1600"/>
              </a:spcAft>
              <a:buNone/>
            </a:pPr>
            <a:r>
              <a:t/>
            </a:r>
            <a:endParaRPr>
              <a:solidFill>
                <a:srgbClr val="FFFFFF"/>
              </a:solidFill>
              <a:latin typeface="Arial"/>
              <a:ea typeface="Arial"/>
              <a:cs typeface="Arial"/>
              <a:sym typeface="Arial"/>
            </a:endParaRPr>
          </a:p>
        </p:txBody>
      </p:sp>
      <p:pic>
        <p:nvPicPr>
          <p:cNvPr id="91" name="Google Shape;91;p18"/>
          <p:cNvPicPr preferRelativeResize="0"/>
          <p:nvPr/>
        </p:nvPicPr>
        <p:blipFill>
          <a:blip r:embed="rId3">
            <a:alphaModFix/>
          </a:blip>
          <a:stretch>
            <a:fillRect/>
          </a:stretch>
        </p:blipFill>
        <p:spPr>
          <a:xfrm>
            <a:off x="2341675" y="2957475"/>
            <a:ext cx="4930750" cy="2074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7" name="Google Shape;97;p19"/>
          <p:cNvSpPr txBox="1"/>
          <p:nvPr>
            <p:ph idx="1" type="body"/>
          </p:nvPr>
        </p:nvSpPr>
        <p:spPr>
          <a:xfrm>
            <a:off x="311700" y="3896175"/>
            <a:ext cx="8520600" cy="1099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alibri"/>
                <a:ea typeface="Calibri"/>
                <a:cs typeface="Calibri"/>
                <a:sym typeface="Calibri"/>
              </a:rPr>
              <a:t>Leach and leach-c (a variant of leach ) can be considered the most efficient protocols, in terms of both energy dissipation and longevity.</a:t>
            </a:r>
            <a:endParaRPr sz="1400">
              <a:solidFill>
                <a:srgbClr val="FFFFFF"/>
              </a:solidFill>
              <a:latin typeface="Calibri"/>
              <a:ea typeface="Calibri"/>
              <a:cs typeface="Calibri"/>
              <a:sym typeface="Calibri"/>
            </a:endParaRPr>
          </a:p>
          <a:p>
            <a:pPr indent="0" lvl="0" marL="0">
              <a:spcBef>
                <a:spcPts val="1600"/>
              </a:spcBef>
              <a:spcAft>
                <a:spcPts val="1600"/>
              </a:spcAft>
              <a:buNone/>
            </a:pPr>
            <a:r>
              <a:t/>
            </a:r>
            <a:endParaRPr/>
          </a:p>
        </p:txBody>
      </p:sp>
      <p:pic>
        <p:nvPicPr>
          <p:cNvPr id="98" name="Google Shape;98;p19"/>
          <p:cNvPicPr preferRelativeResize="0"/>
          <p:nvPr/>
        </p:nvPicPr>
        <p:blipFill>
          <a:blip r:embed="rId3">
            <a:alphaModFix/>
          </a:blip>
          <a:stretch>
            <a:fillRect/>
          </a:stretch>
        </p:blipFill>
        <p:spPr>
          <a:xfrm>
            <a:off x="311700" y="106525"/>
            <a:ext cx="3700606" cy="3416400"/>
          </a:xfrm>
          <a:prstGeom prst="rect">
            <a:avLst/>
          </a:prstGeom>
          <a:noFill/>
          <a:ln>
            <a:noFill/>
          </a:ln>
        </p:spPr>
      </p:pic>
      <p:pic>
        <p:nvPicPr>
          <p:cNvPr id="99" name="Google Shape;99;p19"/>
          <p:cNvPicPr preferRelativeResize="0"/>
          <p:nvPr/>
        </p:nvPicPr>
        <p:blipFill>
          <a:blip r:embed="rId4">
            <a:alphaModFix/>
          </a:blip>
          <a:stretch>
            <a:fillRect/>
          </a:stretch>
        </p:blipFill>
        <p:spPr>
          <a:xfrm>
            <a:off x="4717000" y="135025"/>
            <a:ext cx="3756907" cy="3359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FFFFFF"/>
                </a:solidFill>
              </a:rPr>
              <a:t>Reactive Network Protocol: TEEN</a:t>
            </a:r>
            <a:endParaRPr sz="2400">
              <a:solidFill>
                <a:srgbClr val="FFFFFF"/>
              </a:solidFill>
            </a:endParaRPr>
          </a:p>
          <a:p>
            <a:pPr indent="0" lvl="0" marL="0">
              <a:spcBef>
                <a:spcPts val="0"/>
              </a:spcBef>
              <a:spcAft>
                <a:spcPts val="0"/>
              </a:spcAft>
              <a:buNone/>
            </a:pPr>
            <a:r>
              <a:t/>
            </a:r>
            <a:endParaRPr/>
          </a:p>
        </p:txBody>
      </p:sp>
      <p:sp>
        <p:nvSpPr>
          <p:cNvPr id="105" name="Google Shape;105;p20"/>
          <p:cNvSpPr txBox="1"/>
          <p:nvPr>
            <p:ph idx="1" type="body"/>
          </p:nvPr>
        </p:nvSpPr>
        <p:spPr>
          <a:xfrm>
            <a:off x="311700" y="11738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600">
                <a:solidFill>
                  <a:srgbClr val="FFFFFF"/>
                </a:solidFill>
                <a:latin typeface="Times New Roman"/>
                <a:ea typeface="Times New Roman"/>
                <a:cs typeface="Times New Roman"/>
                <a:sym typeface="Times New Roman"/>
              </a:rPr>
              <a:t>TEEN </a:t>
            </a:r>
            <a:r>
              <a:rPr lang="en" sz="1600">
                <a:solidFill>
                  <a:srgbClr val="FFFFFF"/>
                </a:solidFill>
                <a:latin typeface="Times New Roman"/>
                <a:ea typeface="Times New Roman"/>
                <a:cs typeface="Times New Roman"/>
                <a:sym typeface="Times New Roman"/>
              </a:rPr>
              <a:t>(</a:t>
            </a:r>
            <a:r>
              <a:rPr b="1" lang="en" sz="1600">
                <a:solidFill>
                  <a:srgbClr val="FFFFFF"/>
                </a:solidFill>
                <a:latin typeface="Times New Roman"/>
                <a:ea typeface="Times New Roman"/>
                <a:cs typeface="Times New Roman"/>
                <a:sym typeface="Times New Roman"/>
              </a:rPr>
              <a:t>T</a:t>
            </a:r>
            <a:r>
              <a:rPr lang="en" sz="1600">
                <a:solidFill>
                  <a:srgbClr val="FFFFFF"/>
                </a:solidFill>
                <a:latin typeface="Times New Roman"/>
                <a:ea typeface="Times New Roman"/>
                <a:cs typeface="Times New Roman"/>
                <a:sym typeface="Times New Roman"/>
              </a:rPr>
              <a:t>hreshold sensitive </a:t>
            </a:r>
            <a:r>
              <a:rPr b="1" lang="en" sz="1600">
                <a:solidFill>
                  <a:srgbClr val="FFFFFF"/>
                </a:solidFill>
                <a:latin typeface="Times New Roman"/>
                <a:ea typeface="Times New Roman"/>
                <a:cs typeface="Times New Roman"/>
                <a:sym typeface="Times New Roman"/>
              </a:rPr>
              <a:t>E</a:t>
            </a:r>
            <a:r>
              <a:rPr lang="en" sz="1600">
                <a:solidFill>
                  <a:srgbClr val="FFFFFF"/>
                </a:solidFill>
                <a:latin typeface="Times New Roman"/>
                <a:ea typeface="Times New Roman"/>
                <a:cs typeface="Times New Roman"/>
                <a:sym typeface="Times New Roman"/>
              </a:rPr>
              <a:t>nergy </a:t>
            </a:r>
            <a:r>
              <a:rPr b="1" lang="en" sz="1600">
                <a:solidFill>
                  <a:srgbClr val="FFFFFF"/>
                </a:solidFill>
                <a:latin typeface="Times New Roman"/>
                <a:ea typeface="Times New Roman"/>
                <a:cs typeface="Times New Roman"/>
                <a:sym typeface="Times New Roman"/>
              </a:rPr>
              <a:t>E</a:t>
            </a:r>
            <a:r>
              <a:rPr lang="en" sz="1600">
                <a:solidFill>
                  <a:srgbClr val="FFFFFF"/>
                </a:solidFill>
                <a:latin typeface="Times New Roman"/>
                <a:ea typeface="Times New Roman"/>
                <a:cs typeface="Times New Roman"/>
                <a:sym typeface="Times New Roman"/>
              </a:rPr>
              <a:t>fficient sensor </a:t>
            </a:r>
            <a:r>
              <a:rPr b="1" lang="en" sz="1600">
                <a:solidFill>
                  <a:srgbClr val="FFFFFF"/>
                </a:solidFill>
                <a:latin typeface="Times New Roman"/>
                <a:ea typeface="Times New Roman"/>
                <a:cs typeface="Times New Roman"/>
                <a:sym typeface="Times New Roman"/>
              </a:rPr>
              <a:t>N</a:t>
            </a:r>
            <a:r>
              <a:rPr lang="en" sz="1600">
                <a:solidFill>
                  <a:srgbClr val="FFFFFF"/>
                </a:solidFill>
                <a:latin typeface="Times New Roman"/>
                <a:ea typeface="Times New Roman"/>
                <a:cs typeface="Times New Roman"/>
                <a:sym typeface="Times New Roman"/>
              </a:rPr>
              <a:t>etwork protocol)</a:t>
            </a:r>
            <a:endParaRPr sz="1600">
              <a:solidFill>
                <a:srgbClr val="FFFFFF"/>
              </a:solidFill>
              <a:latin typeface="Times New Roman"/>
              <a:ea typeface="Times New Roman"/>
              <a:cs typeface="Times New Roman"/>
              <a:sym typeface="Times New Roman"/>
            </a:endParaRPr>
          </a:p>
          <a:p>
            <a:pPr indent="0" lvl="0" marL="0" rtl="0">
              <a:spcBef>
                <a:spcPts val="1600"/>
              </a:spcBef>
              <a:spcAft>
                <a:spcPts val="0"/>
              </a:spcAft>
              <a:buNone/>
            </a:pPr>
            <a:r>
              <a:t/>
            </a:r>
            <a:endParaRPr/>
          </a:p>
          <a:p>
            <a:pPr indent="0" lvl="0" marL="0" rtl="0">
              <a:spcBef>
                <a:spcPts val="1600"/>
              </a:spcBef>
              <a:spcAft>
                <a:spcPts val="0"/>
              </a:spcAft>
              <a:buNone/>
            </a:pPr>
            <a:r>
              <a:rPr lang="en">
                <a:solidFill>
                  <a:srgbClr val="FFFFFF"/>
                </a:solidFill>
                <a:latin typeface="Calibri"/>
                <a:ea typeface="Calibri"/>
                <a:cs typeface="Calibri"/>
                <a:sym typeface="Calibri"/>
              </a:rPr>
              <a:t>Hard Threshold (HT): This is a threshold value for the sensed attribute. It is the absolute value of the attribute beyond which, the node sensing this value must switch on its transmitter and report to its cluster head.</a:t>
            </a:r>
            <a:endParaRPr>
              <a:solidFill>
                <a:srgbClr val="FFFFFF"/>
              </a:solidFill>
              <a:latin typeface="Calibri"/>
              <a:ea typeface="Calibri"/>
              <a:cs typeface="Calibri"/>
              <a:sym typeface="Calibri"/>
            </a:endParaRPr>
          </a:p>
          <a:p>
            <a:pPr indent="0" lvl="0" marL="0" rtl="0">
              <a:spcBef>
                <a:spcPts val="1600"/>
              </a:spcBef>
              <a:spcAft>
                <a:spcPts val="0"/>
              </a:spcAft>
              <a:buNone/>
            </a:pPr>
            <a:r>
              <a:rPr lang="en">
                <a:solidFill>
                  <a:srgbClr val="FFFFFF"/>
                </a:solidFill>
                <a:latin typeface="Calibri"/>
                <a:ea typeface="Calibri"/>
                <a:cs typeface="Calibri"/>
                <a:sym typeface="Calibri"/>
              </a:rPr>
              <a:t>Soft Threshold (ST): This is a small change in the value of the sensed attribute which triggers the node to switch on its transmitter and transmit.</a:t>
            </a:r>
            <a:endParaRPr>
              <a:solidFill>
                <a:srgbClr val="FFFFFF"/>
              </a:solidFill>
              <a:latin typeface="Calibri"/>
              <a:ea typeface="Calibri"/>
              <a:cs typeface="Calibri"/>
              <a:sym typeface="Calibri"/>
            </a:endParaRPr>
          </a:p>
          <a:p>
            <a:pPr indent="0" lvl="0" mar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idx="1" type="body"/>
          </p:nvPr>
        </p:nvSpPr>
        <p:spPr>
          <a:xfrm>
            <a:off x="237150" y="319900"/>
            <a:ext cx="8669700" cy="4277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Calibri"/>
                <a:ea typeface="Calibri"/>
                <a:cs typeface="Calibri"/>
                <a:sym typeface="Calibri"/>
              </a:rPr>
              <a:t>The nodes sense their environment continuously. The sensed value is stored in an </a:t>
            </a:r>
            <a:r>
              <a:rPr lang="en" sz="1600">
                <a:solidFill>
                  <a:srgbClr val="FFFFFF"/>
                </a:solidFill>
                <a:latin typeface="Calibri"/>
                <a:ea typeface="Calibri"/>
                <a:cs typeface="Calibri"/>
                <a:sym typeface="Calibri"/>
              </a:rPr>
              <a:t>internal</a:t>
            </a:r>
            <a:r>
              <a:rPr lang="en" sz="1600">
                <a:solidFill>
                  <a:srgbClr val="FFFFFF"/>
                </a:solidFill>
                <a:latin typeface="Calibri"/>
                <a:ea typeface="Calibri"/>
                <a:cs typeface="Calibri"/>
                <a:sym typeface="Calibri"/>
              </a:rPr>
              <a:t> variable in the node, called </a:t>
            </a:r>
            <a:r>
              <a:rPr i="1" lang="en" sz="1600">
                <a:solidFill>
                  <a:srgbClr val="FFFFFF"/>
                </a:solidFill>
                <a:latin typeface="Calibri"/>
                <a:ea typeface="Calibri"/>
                <a:cs typeface="Calibri"/>
                <a:sym typeface="Calibri"/>
              </a:rPr>
              <a:t>the sensed value (SV)</a:t>
            </a:r>
            <a:r>
              <a:rPr lang="en" sz="1600">
                <a:solidFill>
                  <a:srgbClr val="FFFFFF"/>
                </a:solidFill>
                <a:latin typeface="Calibri"/>
                <a:ea typeface="Calibri"/>
                <a:cs typeface="Calibri"/>
                <a:sym typeface="Calibri"/>
              </a:rPr>
              <a:t>.</a:t>
            </a:r>
            <a:endParaRPr sz="1600">
              <a:solidFill>
                <a:srgbClr val="FFFFFF"/>
              </a:solidFill>
              <a:latin typeface="Calibri"/>
              <a:ea typeface="Calibri"/>
              <a:cs typeface="Calibri"/>
              <a:sym typeface="Calibri"/>
            </a:endParaRPr>
          </a:p>
          <a:p>
            <a:pPr indent="0" lvl="0" marL="0" rtl="0">
              <a:spcBef>
                <a:spcPts val="1600"/>
              </a:spcBef>
              <a:spcAft>
                <a:spcPts val="0"/>
              </a:spcAft>
              <a:buNone/>
            </a:pPr>
            <a:r>
              <a:rPr lang="en" sz="1600">
                <a:solidFill>
                  <a:srgbClr val="FFFFFF"/>
                </a:solidFill>
                <a:latin typeface="Calibri"/>
                <a:ea typeface="Calibri"/>
                <a:cs typeface="Calibri"/>
                <a:sym typeface="Calibri"/>
              </a:rPr>
              <a:t>The nodes will next transmit data in the current cluster period, only when both the following conditions are true:</a:t>
            </a:r>
            <a:endParaRPr sz="1600">
              <a:solidFill>
                <a:srgbClr val="FFFFFF"/>
              </a:solidFill>
              <a:latin typeface="Calibri"/>
              <a:ea typeface="Calibri"/>
              <a:cs typeface="Calibri"/>
              <a:sym typeface="Calibri"/>
            </a:endParaRPr>
          </a:p>
          <a:p>
            <a:pPr indent="0" lvl="0" marL="0" rtl="0">
              <a:spcBef>
                <a:spcPts val="1600"/>
              </a:spcBef>
              <a:spcAft>
                <a:spcPts val="0"/>
              </a:spcAft>
              <a:buNone/>
            </a:pPr>
            <a:r>
              <a:rPr lang="en" sz="1600">
                <a:solidFill>
                  <a:srgbClr val="FFFFFF"/>
                </a:solidFill>
                <a:latin typeface="Calibri"/>
                <a:ea typeface="Calibri"/>
                <a:cs typeface="Calibri"/>
                <a:sym typeface="Calibri"/>
              </a:rPr>
              <a:t>1. The current value of the sensed attribute is greater than the hard threshold.</a:t>
            </a:r>
            <a:endParaRPr sz="1600">
              <a:solidFill>
                <a:srgbClr val="FFFFFF"/>
              </a:solidFill>
              <a:latin typeface="Calibri"/>
              <a:ea typeface="Calibri"/>
              <a:cs typeface="Calibri"/>
              <a:sym typeface="Calibri"/>
            </a:endParaRPr>
          </a:p>
          <a:p>
            <a:pPr indent="0" lvl="0" marL="0">
              <a:spcBef>
                <a:spcPts val="1600"/>
              </a:spcBef>
              <a:spcAft>
                <a:spcPts val="1600"/>
              </a:spcAft>
              <a:buNone/>
            </a:pPr>
            <a:r>
              <a:rPr lang="en" sz="1600">
                <a:solidFill>
                  <a:srgbClr val="FFFFFF"/>
                </a:solidFill>
                <a:latin typeface="Calibri"/>
                <a:ea typeface="Calibri"/>
                <a:cs typeface="Calibri"/>
                <a:sym typeface="Calibri"/>
              </a:rPr>
              <a:t>2. The current value of the sensed attribute differs from SV by an amount equal to or greater than the soft threshold.</a:t>
            </a:r>
            <a:endParaRPr sz="1600">
              <a:solidFill>
                <a:srgbClr val="FFFFFF"/>
              </a:solidFill>
              <a:latin typeface="Calibri"/>
              <a:ea typeface="Calibri"/>
              <a:cs typeface="Calibri"/>
              <a:sym typeface="Calibri"/>
            </a:endParaRPr>
          </a:p>
        </p:txBody>
      </p:sp>
      <p:pic>
        <p:nvPicPr>
          <p:cNvPr id="111" name="Google Shape;111;p21"/>
          <p:cNvPicPr preferRelativeResize="0"/>
          <p:nvPr/>
        </p:nvPicPr>
        <p:blipFill>
          <a:blip r:embed="rId3">
            <a:alphaModFix/>
          </a:blip>
          <a:stretch>
            <a:fillRect/>
          </a:stretch>
        </p:blipFill>
        <p:spPr>
          <a:xfrm>
            <a:off x="1985250" y="2833525"/>
            <a:ext cx="4821750" cy="2243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