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2" r:id="rId7"/>
    <p:sldId id="263" r:id="rId8"/>
    <p:sldId id="264" r:id="rId9"/>
    <p:sldId id="275" r:id="rId10"/>
    <p:sldId id="261" r:id="rId11"/>
    <p:sldId id="274" r:id="rId12"/>
    <p:sldId id="265" r:id="rId13"/>
    <p:sldId id="266" r:id="rId14"/>
    <p:sldId id="267" r:id="rId15"/>
    <p:sldId id="272" r:id="rId16"/>
    <p:sldId id="273" r:id="rId17"/>
    <p:sldId id="270" r:id="rId18"/>
    <p:sldId id="268" r:id="rId19"/>
    <p:sldId id="271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783EAD-0FCE-4141-BD48-56FDD8D0C93A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550EF20-9E2A-418D-B5FE-615F445CDAE9}">
      <dgm:prSet phldrT="[Text]" custT="1"/>
      <dgm:spPr>
        <a:xfrm rot="5400000">
          <a:off x="-136584" y="140187"/>
          <a:ext cx="910565" cy="637396"/>
        </a:xfrm>
      </dgm:spPr>
      <dgm:t>
        <a:bodyPr anchor="t"/>
        <a:lstStyle/>
        <a:p>
          <a:pPr algn="l"/>
          <a:r>
            <a:rPr lang="en-US" sz="3200" dirty="0">
              <a:latin typeface="+mn-lt"/>
              <a:ea typeface="+mn-ea"/>
              <a:cs typeface="Times New Roman" pitchFamily="18" charset="0"/>
            </a:rPr>
            <a:t>Check for LTI approximation</a:t>
          </a:r>
        </a:p>
      </dgm:t>
    </dgm:pt>
    <dgm:pt modelId="{EBEB08B3-B46E-481C-BEC2-096974F13867}" type="parTrans" cxnId="{F0E09770-6D78-49E3-85D0-9156FA96FC0C}">
      <dgm:prSet/>
      <dgm:spPr/>
      <dgm:t>
        <a:bodyPr/>
        <a:lstStyle/>
        <a:p>
          <a:pPr algn="l"/>
          <a:endParaRPr lang="en-US" sz="3200">
            <a:latin typeface="+mn-lt"/>
          </a:endParaRPr>
        </a:p>
      </dgm:t>
    </dgm:pt>
    <dgm:pt modelId="{0A5BBAB1-09A8-483F-9FF7-ED1A75E72C1A}" type="sibTrans" cxnId="{F0E09770-6D78-49E3-85D0-9156FA96FC0C}">
      <dgm:prSet/>
      <dgm:spPr/>
      <dgm:t>
        <a:bodyPr/>
        <a:lstStyle/>
        <a:p>
          <a:pPr algn="l"/>
          <a:endParaRPr lang="en-US" sz="3200">
            <a:latin typeface="+mn-lt"/>
          </a:endParaRPr>
        </a:p>
      </dgm:t>
    </dgm:pt>
    <dgm:pt modelId="{6F4981A3-B064-41B9-A337-6F76F95627E1}">
      <dgm:prSet phldrT="[Text]" custT="1"/>
      <dgm:spPr>
        <a:xfrm rot="5400000">
          <a:off x="2784858" y="-2143859"/>
          <a:ext cx="592179" cy="4887103"/>
        </a:xfrm>
      </dgm:spPr>
      <dgm:t>
        <a:bodyPr/>
        <a:lstStyle/>
        <a:p>
          <a:pPr algn="l"/>
          <a:r>
            <a:rPr lang="en-US" sz="3200" dirty="0">
              <a:latin typeface="+mn-lt"/>
              <a:ea typeface="+mn-ea"/>
              <a:cs typeface="Times New Roman" pitchFamily="18" charset="0"/>
            </a:rPr>
            <a:t>Frequency spectrum</a:t>
          </a:r>
        </a:p>
      </dgm:t>
    </dgm:pt>
    <dgm:pt modelId="{24A12D82-76EB-44D5-BC5F-3B9391F783BF}" type="parTrans" cxnId="{75230D7A-482E-4BDF-9BF3-480C019A9284}">
      <dgm:prSet/>
      <dgm:spPr/>
      <dgm:t>
        <a:bodyPr/>
        <a:lstStyle/>
        <a:p>
          <a:pPr algn="l"/>
          <a:endParaRPr lang="en-US" sz="3200">
            <a:latin typeface="+mn-lt"/>
          </a:endParaRPr>
        </a:p>
      </dgm:t>
    </dgm:pt>
    <dgm:pt modelId="{F1E12084-F95B-4F7C-8D7F-1E86B72D6605}" type="sibTrans" cxnId="{75230D7A-482E-4BDF-9BF3-480C019A9284}">
      <dgm:prSet/>
      <dgm:spPr/>
      <dgm:t>
        <a:bodyPr/>
        <a:lstStyle/>
        <a:p>
          <a:pPr algn="l"/>
          <a:endParaRPr lang="en-US" sz="3200">
            <a:latin typeface="+mn-lt"/>
          </a:endParaRPr>
        </a:p>
      </dgm:t>
    </dgm:pt>
    <dgm:pt modelId="{068DBEB0-C4FE-4BFB-B5C0-D0E878858983}">
      <dgm:prSet phldrT="[Text]" custT="1"/>
      <dgm:spPr>
        <a:xfrm rot="5400000">
          <a:off x="-136584" y="1655590"/>
          <a:ext cx="910565" cy="637396"/>
        </a:xfrm>
      </dgm:spPr>
      <dgm:t>
        <a:bodyPr/>
        <a:lstStyle/>
        <a:p>
          <a:pPr algn="l"/>
          <a:r>
            <a:rPr lang="en-US" sz="3200" dirty="0">
              <a:latin typeface="+mn-lt"/>
              <a:ea typeface="+mn-ea"/>
              <a:cs typeface="Times New Roman" pitchFamily="18" charset="0"/>
            </a:rPr>
            <a:t>Frequency response</a:t>
          </a:r>
        </a:p>
      </dgm:t>
    </dgm:pt>
    <dgm:pt modelId="{9C8023F8-E3A4-4850-86C8-6C1C1835BFEF}" type="parTrans" cxnId="{D186A333-D691-43E5-BAC5-5D2779FABF11}">
      <dgm:prSet/>
      <dgm:spPr/>
      <dgm:t>
        <a:bodyPr/>
        <a:lstStyle/>
        <a:p>
          <a:pPr algn="l"/>
          <a:endParaRPr lang="en-US" sz="3200">
            <a:latin typeface="+mn-lt"/>
          </a:endParaRPr>
        </a:p>
      </dgm:t>
    </dgm:pt>
    <dgm:pt modelId="{FFB08A53-F1A0-4524-BAE0-9482AF8537E5}" type="sibTrans" cxnId="{D186A333-D691-43E5-BAC5-5D2779FABF11}">
      <dgm:prSet/>
      <dgm:spPr/>
      <dgm:t>
        <a:bodyPr/>
        <a:lstStyle/>
        <a:p>
          <a:pPr algn="l"/>
          <a:endParaRPr lang="en-US" sz="3200">
            <a:latin typeface="+mn-lt"/>
          </a:endParaRPr>
        </a:p>
      </dgm:t>
    </dgm:pt>
    <dgm:pt modelId="{18861C0A-E5B6-47FB-B5A7-43BD4F1DEA1A}">
      <dgm:prSet phldrT="[Text]" custT="1"/>
      <dgm:spPr>
        <a:xfrm rot="5400000">
          <a:off x="2785014" y="-628612"/>
          <a:ext cx="591867" cy="4887103"/>
        </a:xfrm>
      </dgm:spPr>
      <dgm:t>
        <a:bodyPr/>
        <a:lstStyle/>
        <a:p>
          <a:pPr algn="l"/>
          <a:r>
            <a:rPr lang="en-US" sz="3200" dirty="0">
              <a:latin typeface="+mn-lt"/>
              <a:ea typeface="+mn-ea"/>
              <a:cs typeface="Times New Roman" pitchFamily="18" charset="0"/>
            </a:rPr>
            <a:t>System transfer function</a:t>
          </a:r>
        </a:p>
      </dgm:t>
    </dgm:pt>
    <dgm:pt modelId="{E03790A3-D036-4174-B698-1ECC4F8BBA7C}" type="parTrans" cxnId="{CE1D4E05-7195-4B22-8E85-B9837DED9B0B}">
      <dgm:prSet/>
      <dgm:spPr/>
      <dgm:t>
        <a:bodyPr/>
        <a:lstStyle/>
        <a:p>
          <a:pPr algn="l"/>
          <a:endParaRPr lang="en-US" sz="3200">
            <a:latin typeface="+mn-lt"/>
          </a:endParaRPr>
        </a:p>
      </dgm:t>
    </dgm:pt>
    <dgm:pt modelId="{D50971A4-F8AD-46F1-B733-690128E3531F}" type="sibTrans" cxnId="{CE1D4E05-7195-4B22-8E85-B9837DED9B0B}">
      <dgm:prSet/>
      <dgm:spPr/>
      <dgm:t>
        <a:bodyPr/>
        <a:lstStyle/>
        <a:p>
          <a:pPr algn="l"/>
          <a:endParaRPr lang="en-US" sz="3200">
            <a:latin typeface="+mn-lt"/>
          </a:endParaRPr>
        </a:p>
      </dgm:t>
    </dgm:pt>
    <dgm:pt modelId="{98EA0047-8D83-47A2-B1A5-D61288816A64}">
      <dgm:prSet custT="1"/>
      <dgm:spPr>
        <a:xfrm rot="5400000">
          <a:off x="-136584" y="2413291"/>
          <a:ext cx="910565" cy="637396"/>
        </a:xfrm>
      </dgm:spPr>
      <dgm:t>
        <a:bodyPr/>
        <a:lstStyle/>
        <a:p>
          <a:pPr algn="l"/>
          <a:r>
            <a:rPr lang="en-US" sz="3200" dirty="0">
              <a:latin typeface="+mn-lt"/>
              <a:ea typeface="+mn-ea"/>
              <a:cs typeface="Times New Roman" pitchFamily="18" charset="0"/>
            </a:rPr>
            <a:t>Time response</a:t>
          </a:r>
        </a:p>
      </dgm:t>
    </dgm:pt>
    <dgm:pt modelId="{3C8521D9-FBA2-4135-A18D-2F15214FF24A}" type="parTrans" cxnId="{3FBCAE64-8E36-4DD4-AC1A-0ACC13C87152}">
      <dgm:prSet/>
      <dgm:spPr/>
      <dgm:t>
        <a:bodyPr/>
        <a:lstStyle/>
        <a:p>
          <a:pPr algn="l"/>
          <a:endParaRPr lang="en-US" sz="3200">
            <a:latin typeface="+mn-lt"/>
          </a:endParaRPr>
        </a:p>
      </dgm:t>
    </dgm:pt>
    <dgm:pt modelId="{4394DEEE-DED7-4223-9BEA-5B0ACCD22A86}" type="sibTrans" cxnId="{3FBCAE64-8E36-4DD4-AC1A-0ACC13C87152}">
      <dgm:prSet/>
      <dgm:spPr/>
      <dgm:t>
        <a:bodyPr/>
        <a:lstStyle/>
        <a:p>
          <a:pPr algn="l"/>
          <a:endParaRPr lang="en-US" sz="3200">
            <a:latin typeface="+mn-lt"/>
          </a:endParaRPr>
        </a:p>
      </dgm:t>
    </dgm:pt>
    <dgm:pt modelId="{460D54E4-C9C5-42E3-A3FA-1811BA89C293}">
      <dgm:prSet custT="1"/>
      <dgm:spPr>
        <a:xfrm rot="5400000">
          <a:off x="2785014" y="129088"/>
          <a:ext cx="591867" cy="4887103"/>
        </a:xfrm>
      </dgm:spPr>
      <dgm:t>
        <a:bodyPr/>
        <a:lstStyle/>
        <a:p>
          <a:pPr algn="l"/>
          <a:r>
            <a:rPr lang="en-US" sz="3200" dirty="0">
              <a:latin typeface="+mn-lt"/>
              <a:ea typeface="+mn-ea"/>
              <a:cs typeface="Times New Roman" pitchFamily="18" charset="0"/>
            </a:rPr>
            <a:t>Model parameter values</a:t>
          </a:r>
        </a:p>
      </dgm:t>
    </dgm:pt>
    <dgm:pt modelId="{AE618189-C7A5-447B-8E3A-6A1080A0E8DB}" type="parTrans" cxnId="{7E4872D7-543C-41AC-9EBF-2AEA6D48B9F0}">
      <dgm:prSet/>
      <dgm:spPr/>
      <dgm:t>
        <a:bodyPr/>
        <a:lstStyle/>
        <a:p>
          <a:pPr algn="l"/>
          <a:endParaRPr lang="en-US" sz="3200">
            <a:latin typeface="+mn-lt"/>
          </a:endParaRPr>
        </a:p>
      </dgm:t>
    </dgm:pt>
    <dgm:pt modelId="{AAA3D620-0A1F-488B-B27E-8F953D320624}" type="sibTrans" cxnId="{7E4872D7-543C-41AC-9EBF-2AEA6D48B9F0}">
      <dgm:prSet/>
      <dgm:spPr/>
      <dgm:t>
        <a:bodyPr/>
        <a:lstStyle/>
        <a:p>
          <a:pPr algn="l"/>
          <a:endParaRPr lang="en-US" sz="3200">
            <a:latin typeface="+mn-lt"/>
          </a:endParaRPr>
        </a:p>
      </dgm:t>
    </dgm:pt>
    <dgm:pt modelId="{58B4EB0E-8C77-43D1-865D-64B32596D8E8}" type="pres">
      <dgm:prSet presAssocID="{58783EAD-0FCE-4141-BD48-56FDD8D0C93A}" presName="Name0" presStyleCnt="0">
        <dgm:presLayoutVars>
          <dgm:dir/>
          <dgm:animLvl val="lvl"/>
          <dgm:resizeHandles val="exact"/>
        </dgm:presLayoutVars>
      </dgm:prSet>
      <dgm:spPr/>
    </dgm:pt>
    <dgm:pt modelId="{8EA2E8F3-BD63-461B-B603-69507C1EE6E9}" type="pres">
      <dgm:prSet presAssocID="{F550EF20-9E2A-418D-B5FE-615F445CDAE9}" presName="linNode" presStyleCnt="0"/>
      <dgm:spPr/>
    </dgm:pt>
    <dgm:pt modelId="{89EF92D0-C2FD-4F53-8A9D-EEB523A1D59F}" type="pres">
      <dgm:prSet presAssocID="{F550EF20-9E2A-418D-B5FE-615F445CDAE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70FBB0B-901A-44A2-8599-C4164E9004B8}" type="pres">
      <dgm:prSet presAssocID="{F550EF20-9E2A-418D-B5FE-615F445CDAE9}" presName="descendantText" presStyleLbl="alignAccFollowNode1" presStyleIdx="0" presStyleCnt="3">
        <dgm:presLayoutVars>
          <dgm:bulletEnabled val="1"/>
        </dgm:presLayoutVars>
      </dgm:prSet>
      <dgm:spPr/>
    </dgm:pt>
    <dgm:pt modelId="{E0EC5C6C-A976-4660-A151-9B379E4B3CE8}" type="pres">
      <dgm:prSet presAssocID="{0A5BBAB1-09A8-483F-9FF7-ED1A75E72C1A}" presName="sp" presStyleCnt="0"/>
      <dgm:spPr/>
    </dgm:pt>
    <dgm:pt modelId="{48A31FF9-F631-43D6-AFAC-F6F0C7CFFD2B}" type="pres">
      <dgm:prSet presAssocID="{068DBEB0-C4FE-4BFB-B5C0-D0E878858983}" presName="linNode" presStyleCnt="0"/>
      <dgm:spPr/>
    </dgm:pt>
    <dgm:pt modelId="{C16A6E4A-98DE-4CA7-A258-05293415972A}" type="pres">
      <dgm:prSet presAssocID="{068DBEB0-C4FE-4BFB-B5C0-D0E87885898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1A9B953-FCAD-4EED-A8D1-F4EE67FA4294}" type="pres">
      <dgm:prSet presAssocID="{068DBEB0-C4FE-4BFB-B5C0-D0E878858983}" presName="descendantText" presStyleLbl="alignAccFollowNode1" presStyleIdx="1" presStyleCnt="3">
        <dgm:presLayoutVars>
          <dgm:bulletEnabled val="1"/>
        </dgm:presLayoutVars>
      </dgm:prSet>
      <dgm:spPr/>
    </dgm:pt>
    <dgm:pt modelId="{EA14084D-07FE-4109-8BC5-408C6E9C0988}" type="pres">
      <dgm:prSet presAssocID="{FFB08A53-F1A0-4524-BAE0-9482AF8537E5}" presName="sp" presStyleCnt="0"/>
      <dgm:spPr/>
    </dgm:pt>
    <dgm:pt modelId="{545A14C2-7DD1-4C76-B03D-79C8CBF4EABF}" type="pres">
      <dgm:prSet presAssocID="{98EA0047-8D83-47A2-B1A5-D61288816A64}" presName="linNode" presStyleCnt="0"/>
      <dgm:spPr/>
    </dgm:pt>
    <dgm:pt modelId="{2D482968-7A39-495A-93BE-1361FCBEE8A5}" type="pres">
      <dgm:prSet presAssocID="{98EA0047-8D83-47A2-B1A5-D61288816A6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360FB42-4C9A-4743-990B-5D958192354B}" type="pres">
      <dgm:prSet presAssocID="{98EA0047-8D83-47A2-B1A5-D61288816A6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5584A05-E183-40CE-9CF7-F702F17D2A75}" type="presOf" srcId="{068DBEB0-C4FE-4BFB-B5C0-D0E878858983}" destId="{C16A6E4A-98DE-4CA7-A258-05293415972A}" srcOrd="0" destOrd="0" presId="urn:microsoft.com/office/officeart/2005/8/layout/vList5"/>
    <dgm:cxn modelId="{CE1D4E05-7195-4B22-8E85-B9837DED9B0B}" srcId="{068DBEB0-C4FE-4BFB-B5C0-D0E878858983}" destId="{18861C0A-E5B6-47FB-B5A7-43BD4F1DEA1A}" srcOrd="0" destOrd="0" parTransId="{E03790A3-D036-4174-B698-1ECC4F8BBA7C}" sibTransId="{D50971A4-F8AD-46F1-B733-690128E3531F}"/>
    <dgm:cxn modelId="{D186A333-D691-43E5-BAC5-5D2779FABF11}" srcId="{58783EAD-0FCE-4141-BD48-56FDD8D0C93A}" destId="{068DBEB0-C4FE-4BFB-B5C0-D0E878858983}" srcOrd="1" destOrd="0" parTransId="{9C8023F8-E3A4-4850-86C8-6C1C1835BFEF}" sibTransId="{FFB08A53-F1A0-4524-BAE0-9482AF8537E5}"/>
    <dgm:cxn modelId="{3FBCAE64-8E36-4DD4-AC1A-0ACC13C87152}" srcId="{58783EAD-0FCE-4141-BD48-56FDD8D0C93A}" destId="{98EA0047-8D83-47A2-B1A5-D61288816A64}" srcOrd="2" destOrd="0" parTransId="{3C8521D9-FBA2-4135-A18D-2F15214FF24A}" sibTransId="{4394DEEE-DED7-4223-9BEA-5B0ACCD22A86}"/>
    <dgm:cxn modelId="{E3C7F34D-1CA1-4EE8-AD1C-2D5C3E2F06B8}" type="presOf" srcId="{460D54E4-C9C5-42E3-A3FA-1811BA89C293}" destId="{2360FB42-4C9A-4743-990B-5D958192354B}" srcOrd="0" destOrd="0" presId="urn:microsoft.com/office/officeart/2005/8/layout/vList5"/>
    <dgm:cxn modelId="{53EFF84F-AA68-4FC0-A9DC-CAA343205844}" type="presOf" srcId="{F550EF20-9E2A-418D-B5FE-615F445CDAE9}" destId="{89EF92D0-C2FD-4F53-8A9D-EEB523A1D59F}" srcOrd="0" destOrd="0" presId="urn:microsoft.com/office/officeart/2005/8/layout/vList5"/>
    <dgm:cxn modelId="{F0E09770-6D78-49E3-85D0-9156FA96FC0C}" srcId="{58783EAD-0FCE-4141-BD48-56FDD8D0C93A}" destId="{F550EF20-9E2A-418D-B5FE-615F445CDAE9}" srcOrd="0" destOrd="0" parTransId="{EBEB08B3-B46E-481C-BEC2-096974F13867}" sibTransId="{0A5BBAB1-09A8-483F-9FF7-ED1A75E72C1A}"/>
    <dgm:cxn modelId="{EBD47652-C4EE-43E4-B760-1CD0EC174720}" type="presOf" srcId="{58783EAD-0FCE-4141-BD48-56FDD8D0C93A}" destId="{58B4EB0E-8C77-43D1-865D-64B32596D8E8}" srcOrd="0" destOrd="0" presId="urn:microsoft.com/office/officeart/2005/8/layout/vList5"/>
    <dgm:cxn modelId="{75230D7A-482E-4BDF-9BF3-480C019A9284}" srcId="{F550EF20-9E2A-418D-B5FE-615F445CDAE9}" destId="{6F4981A3-B064-41B9-A337-6F76F95627E1}" srcOrd="0" destOrd="0" parTransId="{24A12D82-76EB-44D5-BC5F-3B9391F783BF}" sibTransId="{F1E12084-F95B-4F7C-8D7F-1E86B72D6605}"/>
    <dgm:cxn modelId="{C9C012A8-83A2-4D8E-BC3A-45242EA143E5}" type="presOf" srcId="{98EA0047-8D83-47A2-B1A5-D61288816A64}" destId="{2D482968-7A39-495A-93BE-1361FCBEE8A5}" srcOrd="0" destOrd="0" presId="urn:microsoft.com/office/officeart/2005/8/layout/vList5"/>
    <dgm:cxn modelId="{8335FEAE-A89F-410B-9D32-7F9D0027D6D8}" type="presOf" srcId="{18861C0A-E5B6-47FB-B5A7-43BD4F1DEA1A}" destId="{91A9B953-FCAD-4EED-A8D1-F4EE67FA4294}" srcOrd="0" destOrd="0" presId="urn:microsoft.com/office/officeart/2005/8/layout/vList5"/>
    <dgm:cxn modelId="{CA0801AF-14E2-4A1B-9CA4-E75DC75229E5}" type="presOf" srcId="{6F4981A3-B064-41B9-A337-6F76F95627E1}" destId="{B70FBB0B-901A-44A2-8599-C4164E9004B8}" srcOrd="0" destOrd="0" presId="urn:microsoft.com/office/officeart/2005/8/layout/vList5"/>
    <dgm:cxn modelId="{7E4872D7-543C-41AC-9EBF-2AEA6D48B9F0}" srcId="{98EA0047-8D83-47A2-B1A5-D61288816A64}" destId="{460D54E4-C9C5-42E3-A3FA-1811BA89C293}" srcOrd="0" destOrd="0" parTransId="{AE618189-C7A5-447B-8E3A-6A1080A0E8DB}" sibTransId="{AAA3D620-0A1F-488B-B27E-8F953D320624}"/>
    <dgm:cxn modelId="{9AD95CE2-1A8F-4E95-AA63-2F0A0B867DE2}" type="presParOf" srcId="{58B4EB0E-8C77-43D1-865D-64B32596D8E8}" destId="{8EA2E8F3-BD63-461B-B603-69507C1EE6E9}" srcOrd="0" destOrd="0" presId="urn:microsoft.com/office/officeart/2005/8/layout/vList5"/>
    <dgm:cxn modelId="{1A5FA664-64C2-4B08-AB74-8A86C29C85EB}" type="presParOf" srcId="{8EA2E8F3-BD63-461B-B603-69507C1EE6E9}" destId="{89EF92D0-C2FD-4F53-8A9D-EEB523A1D59F}" srcOrd="0" destOrd="0" presId="urn:microsoft.com/office/officeart/2005/8/layout/vList5"/>
    <dgm:cxn modelId="{E8974925-4214-4D8A-BC28-37BEA9EE7092}" type="presParOf" srcId="{8EA2E8F3-BD63-461B-B603-69507C1EE6E9}" destId="{B70FBB0B-901A-44A2-8599-C4164E9004B8}" srcOrd="1" destOrd="0" presId="urn:microsoft.com/office/officeart/2005/8/layout/vList5"/>
    <dgm:cxn modelId="{2A7E9D5E-8880-428A-8929-45D84ACE1747}" type="presParOf" srcId="{58B4EB0E-8C77-43D1-865D-64B32596D8E8}" destId="{E0EC5C6C-A976-4660-A151-9B379E4B3CE8}" srcOrd="1" destOrd="0" presId="urn:microsoft.com/office/officeart/2005/8/layout/vList5"/>
    <dgm:cxn modelId="{71AEB436-2C95-4FEE-9B00-8803F9079F0B}" type="presParOf" srcId="{58B4EB0E-8C77-43D1-865D-64B32596D8E8}" destId="{48A31FF9-F631-43D6-AFAC-F6F0C7CFFD2B}" srcOrd="2" destOrd="0" presId="urn:microsoft.com/office/officeart/2005/8/layout/vList5"/>
    <dgm:cxn modelId="{89DCB1B0-FB4C-4F84-BDBC-1EE0AE4C2DC3}" type="presParOf" srcId="{48A31FF9-F631-43D6-AFAC-F6F0C7CFFD2B}" destId="{C16A6E4A-98DE-4CA7-A258-05293415972A}" srcOrd="0" destOrd="0" presId="urn:microsoft.com/office/officeart/2005/8/layout/vList5"/>
    <dgm:cxn modelId="{7E788673-3C89-44E6-8903-7631D06680F6}" type="presParOf" srcId="{48A31FF9-F631-43D6-AFAC-F6F0C7CFFD2B}" destId="{91A9B953-FCAD-4EED-A8D1-F4EE67FA4294}" srcOrd="1" destOrd="0" presId="urn:microsoft.com/office/officeart/2005/8/layout/vList5"/>
    <dgm:cxn modelId="{9CC212AA-6048-4CA8-84A1-92A427E7A521}" type="presParOf" srcId="{58B4EB0E-8C77-43D1-865D-64B32596D8E8}" destId="{EA14084D-07FE-4109-8BC5-408C6E9C0988}" srcOrd="3" destOrd="0" presId="urn:microsoft.com/office/officeart/2005/8/layout/vList5"/>
    <dgm:cxn modelId="{98180A9A-2F38-411B-AF4A-B94C763FBC29}" type="presParOf" srcId="{58B4EB0E-8C77-43D1-865D-64B32596D8E8}" destId="{545A14C2-7DD1-4C76-B03D-79C8CBF4EABF}" srcOrd="4" destOrd="0" presId="urn:microsoft.com/office/officeart/2005/8/layout/vList5"/>
    <dgm:cxn modelId="{83ACF049-8A17-4F82-B86F-3EA1EEED1643}" type="presParOf" srcId="{545A14C2-7DD1-4C76-B03D-79C8CBF4EABF}" destId="{2D482968-7A39-495A-93BE-1361FCBEE8A5}" srcOrd="0" destOrd="0" presId="urn:microsoft.com/office/officeart/2005/8/layout/vList5"/>
    <dgm:cxn modelId="{43846CFD-C3FE-42E6-8D48-D77AE10487F1}" type="presParOf" srcId="{545A14C2-7DD1-4C76-B03D-79C8CBF4EABF}" destId="{2360FB42-4C9A-4743-990B-5D958192354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B0FBBE-1596-4BC3-830B-B2436E9FFE03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47EFD329-6D6B-43E2-83A4-6C33391CE1D7}">
      <dgm:prSet phldrT="[Text]" custT="1"/>
      <dgm:spPr/>
      <dgm:t>
        <a:bodyPr/>
        <a:lstStyle/>
        <a:p>
          <a:r>
            <a:rPr lang="en-IN" sz="3200" dirty="0"/>
            <a:t>Import the data</a:t>
          </a:r>
        </a:p>
      </dgm:t>
    </dgm:pt>
    <dgm:pt modelId="{8B56A1DA-4311-4970-A2E6-EB0D50416CE1}" type="parTrans" cxnId="{1F5A4483-1381-41B1-B0B7-F678B55694D5}">
      <dgm:prSet/>
      <dgm:spPr/>
      <dgm:t>
        <a:bodyPr/>
        <a:lstStyle/>
        <a:p>
          <a:endParaRPr lang="en-IN" sz="2000"/>
        </a:p>
      </dgm:t>
    </dgm:pt>
    <dgm:pt modelId="{99E74AA6-0B43-49FA-AFCB-3865953AD509}" type="sibTrans" cxnId="{1F5A4483-1381-41B1-B0B7-F678B55694D5}">
      <dgm:prSet/>
      <dgm:spPr/>
      <dgm:t>
        <a:bodyPr/>
        <a:lstStyle/>
        <a:p>
          <a:endParaRPr lang="en-IN" sz="2000"/>
        </a:p>
      </dgm:t>
    </dgm:pt>
    <dgm:pt modelId="{10B0C721-9F26-4405-BA28-DB8E06BAAAFA}">
      <dgm:prSet phldrT="[Text]" custT="1"/>
      <dgm:spPr/>
      <dgm:t>
        <a:bodyPr/>
        <a:lstStyle/>
        <a:p>
          <a:r>
            <a:rPr lang="en-IN" sz="3200" dirty="0"/>
            <a:t>Plot the step input and response</a:t>
          </a:r>
        </a:p>
      </dgm:t>
    </dgm:pt>
    <dgm:pt modelId="{0B6FBC3C-792E-42FE-B41B-36B5965D328C}" type="parTrans" cxnId="{C141842C-58EC-4FD9-8076-463038B8CCF6}">
      <dgm:prSet/>
      <dgm:spPr/>
      <dgm:t>
        <a:bodyPr/>
        <a:lstStyle/>
        <a:p>
          <a:endParaRPr lang="en-IN" sz="2000"/>
        </a:p>
      </dgm:t>
    </dgm:pt>
    <dgm:pt modelId="{FC97DD4F-C574-4D28-B627-4D5C3271A202}" type="sibTrans" cxnId="{C141842C-58EC-4FD9-8076-463038B8CCF6}">
      <dgm:prSet/>
      <dgm:spPr/>
      <dgm:t>
        <a:bodyPr/>
        <a:lstStyle/>
        <a:p>
          <a:endParaRPr lang="en-IN" sz="2000"/>
        </a:p>
      </dgm:t>
    </dgm:pt>
    <dgm:pt modelId="{53CEF7FC-C594-4734-AF71-7A34C9AEDA6C}">
      <dgm:prSet phldrT="[Text]" custT="1"/>
      <dgm:spPr/>
      <dgm:t>
        <a:bodyPr/>
        <a:lstStyle/>
        <a:p>
          <a:r>
            <a:rPr lang="en-IN" sz="3200" dirty="0"/>
            <a:t>Find the delay and gain</a:t>
          </a:r>
        </a:p>
      </dgm:t>
    </dgm:pt>
    <dgm:pt modelId="{92AF42C3-75E5-4A0A-B020-D1FFF138626B}" type="parTrans" cxnId="{E373013D-AD97-40DE-BA81-4E3D7EE58B42}">
      <dgm:prSet/>
      <dgm:spPr/>
      <dgm:t>
        <a:bodyPr/>
        <a:lstStyle/>
        <a:p>
          <a:endParaRPr lang="en-IN" sz="2000"/>
        </a:p>
      </dgm:t>
    </dgm:pt>
    <dgm:pt modelId="{2102B834-289F-4135-969D-874DB3648D75}" type="sibTrans" cxnId="{E373013D-AD97-40DE-BA81-4E3D7EE58B42}">
      <dgm:prSet/>
      <dgm:spPr/>
      <dgm:t>
        <a:bodyPr/>
        <a:lstStyle/>
        <a:p>
          <a:endParaRPr lang="en-IN" sz="2000"/>
        </a:p>
      </dgm:t>
    </dgm:pt>
    <dgm:pt modelId="{C3581B52-A4B6-4C77-8259-154B0EC52524}">
      <dgm:prSet custT="1"/>
      <dgm:spPr/>
      <dgm:t>
        <a:bodyPr/>
        <a:lstStyle/>
        <a:p>
          <a:r>
            <a:rPr lang="en-IN" sz="3200" dirty="0"/>
            <a:t>Determine the time constant </a:t>
          </a:r>
        </a:p>
      </dgm:t>
    </dgm:pt>
    <dgm:pt modelId="{78A4F243-60BC-43EB-978C-C1849E47D59F}" type="parTrans" cxnId="{85CEFC23-4218-4A0D-92D1-F708315AA5D4}">
      <dgm:prSet/>
      <dgm:spPr/>
      <dgm:t>
        <a:bodyPr/>
        <a:lstStyle/>
        <a:p>
          <a:endParaRPr lang="en-IN" sz="2000"/>
        </a:p>
      </dgm:t>
    </dgm:pt>
    <dgm:pt modelId="{8147391B-52CB-4F60-9BE3-6D7E459D62AA}" type="sibTrans" cxnId="{85CEFC23-4218-4A0D-92D1-F708315AA5D4}">
      <dgm:prSet/>
      <dgm:spPr/>
      <dgm:t>
        <a:bodyPr/>
        <a:lstStyle/>
        <a:p>
          <a:endParaRPr lang="en-IN" sz="2000"/>
        </a:p>
      </dgm:t>
    </dgm:pt>
    <dgm:pt modelId="{17D9F9C4-C33C-4498-8085-BB3D318F5A0D}" type="pres">
      <dgm:prSet presAssocID="{CEB0FBBE-1596-4BC3-830B-B2436E9FFE03}" presName="CompostProcess" presStyleCnt="0">
        <dgm:presLayoutVars>
          <dgm:dir/>
          <dgm:resizeHandles val="exact"/>
        </dgm:presLayoutVars>
      </dgm:prSet>
      <dgm:spPr/>
    </dgm:pt>
    <dgm:pt modelId="{696E78A4-AC90-4AD6-BA2A-27164F618529}" type="pres">
      <dgm:prSet presAssocID="{CEB0FBBE-1596-4BC3-830B-B2436E9FFE03}" presName="arrow" presStyleLbl="bgShp" presStyleIdx="0" presStyleCnt="1"/>
      <dgm:spPr/>
    </dgm:pt>
    <dgm:pt modelId="{0DE57F55-2FFE-4456-8880-0B507FF1EB49}" type="pres">
      <dgm:prSet presAssocID="{CEB0FBBE-1596-4BC3-830B-B2436E9FFE03}" presName="linearProcess" presStyleCnt="0"/>
      <dgm:spPr/>
    </dgm:pt>
    <dgm:pt modelId="{9FD3DBA3-7637-4E6B-8D3B-06D014A03B37}" type="pres">
      <dgm:prSet presAssocID="{47EFD329-6D6B-43E2-83A4-6C33391CE1D7}" presName="textNode" presStyleLbl="node1" presStyleIdx="0" presStyleCnt="4">
        <dgm:presLayoutVars>
          <dgm:bulletEnabled val="1"/>
        </dgm:presLayoutVars>
      </dgm:prSet>
      <dgm:spPr/>
    </dgm:pt>
    <dgm:pt modelId="{D86A1F66-C759-4E2A-BD35-EB7290375292}" type="pres">
      <dgm:prSet presAssocID="{99E74AA6-0B43-49FA-AFCB-3865953AD509}" presName="sibTrans" presStyleCnt="0"/>
      <dgm:spPr/>
    </dgm:pt>
    <dgm:pt modelId="{76D7D786-19FD-4AC8-AD04-75F1D61948A3}" type="pres">
      <dgm:prSet presAssocID="{10B0C721-9F26-4405-BA28-DB8E06BAAAFA}" presName="textNode" presStyleLbl="node1" presStyleIdx="1" presStyleCnt="4">
        <dgm:presLayoutVars>
          <dgm:bulletEnabled val="1"/>
        </dgm:presLayoutVars>
      </dgm:prSet>
      <dgm:spPr/>
    </dgm:pt>
    <dgm:pt modelId="{43E073D2-6041-41D5-9853-42303E105546}" type="pres">
      <dgm:prSet presAssocID="{FC97DD4F-C574-4D28-B627-4D5C3271A202}" presName="sibTrans" presStyleCnt="0"/>
      <dgm:spPr/>
    </dgm:pt>
    <dgm:pt modelId="{2D5B6B20-9369-4DE9-9398-22517D74518B}" type="pres">
      <dgm:prSet presAssocID="{53CEF7FC-C594-4734-AF71-7A34C9AEDA6C}" presName="textNode" presStyleLbl="node1" presStyleIdx="2" presStyleCnt="4">
        <dgm:presLayoutVars>
          <dgm:bulletEnabled val="1"/>
        </dgm:presLayoutVars>
      </dgm:prSet>
      <dgm:spPr/>
    </dgm:pt>
    <dgm:pt modelId="{2E93C269-E9C5-4461-B9A7-496809E37C51}" type="pres">
      <dgm:prSet presAssocID="{2102B834-289F-4135-969D-874DB3648D75}" presName="sibTrans" presStyleCnt="0"/>
      <dgm:spPr/>
    </dgm:pt>
    <dgm:pt modelId="{DB5B7556-142B-4359-9D0F-CA03CBB183DF}" type="pres">
      <dgm:prSet presAssocID="{C3581B52-A4B6-4C77-8259-154B0EC52524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7B1B2014-87BD-40BB-B67E-616FAF5409FF}" type="presOf" srcId="{CEB0FBBE-1596-4BC3-830B-B2436E9FFE03}" destId="{17D9F9C4-C33C-4498-8085-BB3D318F5A0D}" srcOrd="0" destOrd="0" presId="urn:microsoft.com/office/officeart/2005/8/layout/hProcess9"/>
    <dgm:cxn modelId="{85CEFC23-4218-4A0D-92D1-F708315AA5D4}" srcId="{CEB0FBBE-1596-4BC3-830B-B2436E9FFE03}" destId="{C3581B52-A4B6-4C77-8259-154B0EC52524}" srcOrd="3" destOrd="0" parTransId="{78A4F243-60BC-43EB-978C-C1849E47D59F}" sibTransId="{8147391B-52CB-4F60-9BE3-6D7E459D62AA}"/>
    <dgm:cxn modelId="{C141842C-58EC-4FD9-8076-463038B8CCF6}" srcId="{CEB0FBBE-1596-4BC3-830B-B2436E9FFE03}" destId="{10B0C721-9F26-4405-BA28-DB8E06BAAAFA}" srcOrd="1" destOrd="0" parTransId="{0B6FBC3C-792E-42FE-B41B-36B5965D328C}" sibTransId="{FC97DD4F-C574-4D28-B627-4D5C3271A202}"/>
    <dgm:cxn modelId="{E373013D-AD97-40DE-BA81-4E3D7EE58B42}" srcId="{CEB0FBBE-1596-4BC3-830B-B2436E9FFE03}" destId="{53CEF7FC-C594-4734-AF71-7A34C9AEDA6C}" srcOrd="2" destOrd="0" parTransId="{92AF42C3-75E5-4A0A-B020-D1FFF138626B}" sibTransId="{2102B834-289F-4135-969D-874DB3648D75}"/>
    <dgm:cxn modelId="{78F01463-F11E-4107-8078-AF5CB6297D59}" type="presOf" srcId="{53CEF7FC-C594-4734-AF71-7A34C9AEDA6C}" destId="{2D5B6B20-9369-4DE9-9398-22517D74518B}" srcOrd="0" destOrd="0" presId="urn:microsoft.com/office/officeart/2005/8/layout/hProcess9"/>
    <dgm:cxn modelId="{534CF155-D111-4556-8BB1-5759F48DDC32}" type="presOf" srcId="{10B0C721-9F26-4405-BA28-DB8E06BAAAFA}" destId="{76D7D786-19FD-4AC8-AD04-75F1D61948A3}" srcOrd="0" destOrd="0" presId="urn:microsoft.com/office/officeart/2005/8/layout/hProcess9"/>
    <dgm:cxn modelId="{0A9A3A7A-F19D-4530-A8B7-0D4E580E5FE3}" type="presOf" srcId="{C3581B52-A4B6-4C77-8259-154B0EC52524}" destId="{DB5B7556-142B-4359-9D0F-CA03CBB183DF}" srcOrd="0" destOrd="0" presId="urn:microsoft.com/office/officeart/2005/8/layout/hProcess9"/>
    <dgm:cxn modelId="{1F5A4483-1381-41B1-B0B7-F678B55694D5}" srcId="{CEB0FBBE-1596-4BC3-830B-B2436E9FFE03}" destId="{47EFD329-6D6B-43E2-83A4-6C33391CE1D7}" srcOrd="0" destOrd="0" parTransId="{8B56A1DA-4311-4970-A2E6-EB0D50416CE1}" sibTransId="{99E74AA6-0B43-49FA-AFCB-3865953AD509}"/>
    <dgm:cxn modelId="{A6FA33BA-6978-45A5-8B93-F9A934EBDA64}" type="presOf" srcId="{47EFD329-6D6B-43E2-83A4-6C33391CE1D7}" destId="{9FD3DBA3-7637-4E6B-8D3B-06D014A03B37}" srcOrd="0" destOrd="0" presId="urn:microsoft.com/office/officeart/2005/8/layout/hProcess9"/>
    <dgm:cxn modelId="{DC8229BE-7F09-4ABA-A4F3-6868C1008EC4}" type="presParOf" srcId="{17D9F9C4-C33C-4498-8085-BB3D318F5A0D}" destId="{696E78A4-AC90-4AD6-BA2A-27164F618529}" srcOrd="0" destOrd="0" presId="urn:microsoft.com/office/officeart/2005/8/layout/hProcess9"/>
    <dgm:cxn modelId="{9B4707F0-4732-4FA4-9DF5-5791BF5D462B}" type="presParOf" srcId="{17D9F9C4-C33C-4498-8085-BB3D318F5A0D}" destId="{0DE57F55-2FFE-4456-8880-0B507FF1EB49}" srcOrd="1" destOrd="0" presId="urn:microsoft.com/office/officeart/2005/8/layout/hProcess9"/>
    <dgm:cxn modelId="{F2F5F53D-848F-456E-9ED3-33C9A22C5413}" type="presParOf" srcId="{0DE57F55-2FFE-4456-8880-0B507FF1EB49}" destId="{9FD3DBA3-7637-4E6B-8D3B-06D014A03B37}" srcOrd="0" destOrd="0" presId="urn:microsoft.com/office/officeart/2005/8/layout/hProcess9"/>
    <dgm:cxn modelId="{828923DD-90A1-4B86-A1E4-F62902D81E55}" type="presParOf" srcId="{0DE57F55-2FFE-4456-8880-0B507FF1EB49}" destId="{D86A1F66-C759-4E2A-BD35-EB7290375292}" srcOrd="1" destOrd="0" presId="urn:microsoft.com/office/officeart/2005/8/layout/hProcess9"/>
    <dgm:cxn modelId="{A9B6751D-C997-4B64-A05A-817CC2BDF9F4}" type="presParOf" srcId="{0DE57F55-2FFE-4456-8880-0B507FF1EB49}" destId="{76D7D786-19FD-4AC8-AD04-75F1D61948A3}" srcOrd="2" destOrd="0" presId="urn:microsoft.com/office/officeart/2005/8/layout/hProcess9"/>
    <dgm:cxn modelId="{E8B0E834-E5CA-42FF-AF3B-1416D7CA064E}" type="presParOf" srcId="{0DE57F55-2FFE-4456-8880-0B507FF1EB49}" destId="{43E073D2-6041-41D5-9853-42303E105546}" srcOrd="3" destOrd="0" presId="urn:microsoft.com/office/officeart/2005/8/layout/hProcess9"/>
    <dgm:cxn modelId="{1372AFA2-D447-498C-9863-7EDC2C7CB0AE}" type="presParOf" srcId="{0DE57F55-2FFE-4456-8880-0B507FF1EB49}" destId="{2D5B6B20-9369-4DE9-9398-22517D74518B}" srcOrd="4" destOrd="0" presId="urn:microsoft.com/office/officeart/2005/8/layout/hProcess9"/>
    <dgm:cxn modelId="{540EE2FA-3229-42E1-B4E5-9D6EF9FB44CD}" type="presParOf" srcId="{0DE57F55-2FFE-4456-8880-0B507FF1EB49}" destId="{2E93C269-E9C5-4461-B9A7-496809E37C51}" srcOrd="5" destOrd="0" presId="urn:microsoft.com/office/officeart/2005/8/layout/hProcess9"/>
    <dgm:cxn modelId="{D148D4CF-8E93-4DAB-802D-70CBADEBB591}" type="presParOf" srcId="{0DE57F55-2FFE-4456-8880-0B507FF1EB49}" destId="{DB5B7556-142B-4359-9D0F-CA03CBB183D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FBB0B-901A-44A2-8599-C4164E9004B8}">
      <dsp:nvSpPr>
        <dsp:cNvPr id="0" name=""/>
        <dsp:cNvSpPr/>
      </dsp:nvSpPr>
      <dsp:spPr>
        <a:xfrm rot="5400000">
          <a:off x="5109802" y="-2082464"/>
          <a:ext cx="822647" cy="519635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latin typeface="+mn-lt"/>
              <a:ea typeface="+mn-ea"/>
              <a:cs typeface="Times New Roman" pitchFamily="18" charset="0"/>
            </a:rPr>
            <a:t>Frequency spectrum</a:t>
          </a:r>
        </a:p>
      </dsp:txBody>
      <dsp:txXfrm rot="-5400000">
        <a:off x="2922949" y="144547"/>
        <a:ext cx="5156196" cy="742331"/>
      </dsp:txXfrm>
    </dsp:sp>
    <dsp:sp modelId="{89EF92D0-C2FD-4F53-8A9D-EEB523A1D59F}">
      <dsp:nvSpPr>
        <dsp:cNvPr id="0" name=""/>
        <dsp:cNvSpPr/>
      </dsp:nvSpPr>
      <dsp:spPr>
        <a:xfrm>
          <a:off x="0" y="1558"/>
          <a:ext cx="2922949" cy="10283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+mn-lt"/>
              <a:ea typeface="+mn-ea"/>
              <a:cs typeface="Times New Roman" pitchFamily="18" charset="0"/>
            </a:rPr>
            <a:t>Check for LTI approximation</a:t>
          </a:r>
        </a:p>
      </dsp:txBody>
      <dsp:txXfrm>
        <a:off x="50198" y="51756"/>
        <a:ext cx="2822553" cy="927913"/>
      </dsp:txXfrm>
    </dsp:sp>
    <dsp:sp modelId="{91A9B953-FCAD-4EED-A8D1-F4EE67FA4294}">
      <dsp:nvSpPr>
        <dsp:cNvPr id="0" name=""/>
        <dsp:cNvSpPr/>
      </dsp:nvSpPr>
      <dsp:spPr>
        <a:xfrm rot="5400000">
          <a:off x="5109802" y="-1002739"/>
          <a:ext cx="822647" cy="5196354"/>
        </a:xfrm>
        <a:prstGeom prst="round2Same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latin typeface="+mn-lt"/>
              <a:ea typeface="+mn-ea"/>
              <a:cs typeface="Times New Roman" pitchFamily="18" charset="0"/>
            </a:rPr>
            <a:t>System transfer function</a:t>
          </a:r>
        </a:p>
      </dsp:txBody>
      <dsp:txXfrm rot="-5400000">
        <a:off x="2922949" y="1224272"/>
        <a:ext cx="5156196" cy="742331"/>
      </dsp:txXfrm>
    </dsp:sp>
    <dsp:sp modelId="{C16A6E4A-98DE-4CA7-A258-05293415972A}">
      <dsp:nvSpPr>
        <dsp:cNvPr id="0" name=""/>
        <dsp:cNvSpPr/>
      </dsp:nvSpPr>
      <dsp:spPr>
        <a:xfrm>
          <a:off x="0" y="1081282"/>
          <a:ext cx="2922949" cy="102830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+mn-lt"/>
              <a:ea typeface="+mn-ea"/>
              <a:cs typeface="Times New Roman" pitchFamily="18" charset="0"/>
            </a:rPr>
            <a:t>Frequency response</a:t>
          </a:r>
        </a:p>
      </dsp:txBody>
      <dsp:txXfrm>
        <a:off x="50198" y="1131480"/>
        <a:ext cx="2822553" cy="927913"/>
      </dsp:txXfrm>
    </dsp:sp>
    <dsp:sp modelId="{2360FB42-4C9A-4743-990B-5D958192354B}">
      <dsp:nvSpPr>
        <dsp:cNvPr id="0" name=""/>
        <dsp:cNvSpPr/>
      </dsp:nvSpPr>
      <dsp:spPr>
        <a:xfrm rot="5400000">
          <a:off x="5109802" y="76985"/>
          <a:ext cx="822647" cy="5196354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latin typeface="+mn-lt"/>
              <a:ea typeface="+mn-ea"/>
              <a:cs typeface="Times New Roman" pitchFamily="18" charset="0"/>
            </a:rPr>
            <a:t>Model parameter values</a:t>
          </a:r>
        </a:p>
      </dsp:txBody>
      <dsp:txXfrm rot="-5400000">
        <a:off x="2922949" y="2303996"/>
        <a:ext cx="5156196" cy="742331"/>
      </dsp:txXfrm>
    </dsp:sp>
    <dsp:sp modelId="{2D482968-7A39-495A-93BE-1361FCBEE8A5}">
      <dsp:nvSpPr>
        <dsp:cNvPr id="0" name=""/>
        <dsp:cNvSpPr/>
      </dsp:nvSpPr>
      <dsp:spPr>
        <a:xfrm>
          <a:off x="0" y="2161007"/>
          <a:ext cx="2922949" cy="102830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+mn-lt"/>
              <a:ea typeface="+mn-ea"/>
              <a:cs typeface="Times New Roman" pitchFamily="18" charset="0"/>
            </a:rPr>
            <a:t>Time response</a:t>
          </a:r>
        </a:p>
      </dsp:txBody>
      <dsp:txXfrm>
        <a:off x="50198" y="2211205"/>
        <a:ext cx="2822553" cy="9279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E78A4-AC90-4AD6-BA2A-27164F618529}">
      <dsp:nvSpPr>
        <dsp:cNvPr id="0" name=""/>
        <dsp:cNvSpPr/>
      </dsp:nvSpPr>
      <dsp:spPr>
        <a:xfrm>
          <a:off x="877209" y="0"/>
          <a:ext cx="9941711" cy="512809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3DBA3-7637-4E6B-8D3B-06D014A03B37}">
      <dsp:nvSpPr>
        <dsp:cNvPr id="0" name=""/>
        <dsp:cNvSpPr/>
      </dsp:nvSpPr>
      <dsp:spPr>
        <a:xfrm>
          <a:off x="3997" y="1538429"/>
          <a:ext cx="2597363" cy="20512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Import the data</a:t>
          </a:r>
        </a:p>
      </dsp:txBody>
      <dsp:txXfrm>
        <a:off x="104130" y="1638562"/>
        <a:ext cx="2397097" cy="1850973"/>
      </dsp:txXfrm>
    </dsp:sp>
    <dsp:sp modelId="{76D7D786-19FD-4AC8-AD04-75F1D61948A3}">
      <dsp:nvSpPr>
        <dsp:cNvPr id="0" name=""/>
        <dsp:cNvSpPr/>
      </dsp:nvSpPr>
      <dsp:spPr>
        <a:xfrm>
          <a:off x="3034255" y="1538429"/>
          <a:ext cx="2597363" cy="20512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Plot the step input and response</a:t>
          </a:r>
        </a:p>
      </dsp:txBody>
      <dsp:txXfrm>
        <a:off x="3134388" y="1638562"/>
        <a:ext cx="2397097" cy="1850973"/>
      </dsp:txXfrm>
    </dsp:sp>
    <dsp:sp modelId="{2D5B6B20-9369-4DE9-9398-22517D74518B}">
      <dsp:nvSpPr>
        <dsp:cNvPr id="0" name=""/>
        <dsp:cNvSpPr/>
      </dsp:nvSpPr>
      <dsp:spPr>
        <a:xfrm>
          <a:off x="6064512" y="1538429"/>
          <a:ext cx="2597363" cy="20512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Find the delay and gain</a:t>
          </a:r>
        </a:p>
      </dsp:txBody>
      <dsp:txXfrm>
        <a:off x="6164645" y="1638562"/>
        <a:ext cx="2397097" cy="1850973"/>
      </dsp:txXfrm>
    </dsp:sp>
    <dsp:sp modelId="{DB5B7556-142B-4359-9D0F-CA03CBB183DF}">
      <dsp:nvSpPr>
        <dsp:cNvPr id="0" name=""/>
        <dsp:cNvSpPr/>
      </dsp:nvSpPr>
      <dsp:spPr>
        <a:xfrm>
          <a:off x="9094769" y="1538429"/>
          <a:ext cx="2597363" cy="20512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Determine the time constant </a:t>
          </a:r>
        </a:p>
      </dsp:txBody>
      <dsp:txXfrm>
        <a:off x="9194902" y="1638562"/>
        <a:ext cx="2397097" cy="1850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4123F-3F7B-415F-B15E-02A8DBE38388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7B441-8DC8-4974-853B-0BFCEF5CA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52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FF3D31-AEAE-4C16-ABE7-4457AA12728A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288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D3976-17E5-48A4-8953-2D5014EFADC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19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C2DF-DE5C-4767-929A-08F8A29AD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EBF45-548F-4E8D-A2C6-D7E37199D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16F7B-770B-4981-BDE6-413A4D49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6A21-630E-4C20-8666-8476BC040C4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BAE10-B5AC-4B73-AC80-C06ECED9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4778E-33CF-4489-83ED-C48903C5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B10-17C4-45DE-AD13-3572A11C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9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EB37-142E-4702-B470-E7759CAF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D6BBA-D55C-42E0-BF0D-0104EDED0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73083-5E1B-47A1-BC07-E58A045E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6A21-630E-4C20-8666-8476BC040C4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006FE-AD50-4F7A-932B-42911F69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37DEC-1D63-465A-BA43-ADC54CBB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B10-17C4-45DE-AD13-3572A11C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7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E32FF-3601-415B-862C-1FB0E887D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FDC47-752A-4BD0-91E8-402570A2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C8820-EC5F-433D-A58B-93751494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6A21-630E-4C20-8666-8476BC040C4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3EF74-CE65-4936-8C55-9B798F5F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EB074-320D-4E6D-B937-63ED7F78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B10-17C4-45DE-AD13-3572A11C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7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788D-7982-4F1A-BD12-1D200177B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E66CB-37F1-47DD-B962-BE0E846D6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80E90-8CD8-43BA-BFA9-91902282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003B-3961-4713-BF37-BB8C3AC73872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693BF-1EB9-4703-8A03-828B802C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C09E2-8FAB-497E-9100-5B6C0326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A07-0923-449D-90DD-84C287B30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675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57BF-2B69-4575-8C0F-2C63B8BA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1D509-C29D-4839-BB20-F7864457C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46E43-0952-4F24-947A-31C433BB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003B-3961-4713-BF37-BB8C3AC73872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BF898-7726-4B78-95A0-A95C6553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E29F8-964B-4736-AF1C-0F63D15B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A07-0923-449D-90DD-84C287B30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616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ED58-71BF-43BC-A41A-E84142FE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B28DA-980E-42DA-A0FB-EA51E543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9978E-8630-4CD7-96B9-583790E8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003B-3961-4713-BF37-BB8C3AC73872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0C202-BE93-4E2E-A28A-FF3073E2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B6D36-04DB-4A68-BFB0-1613D3F2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A07-0923-449D-90DD-84C287B30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107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7430-EB0F-4E1F-BDAC-2D065781C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A460-A1BF-49C0-A024-AE0CE8DB2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8E586-91EC-4D73-A707-FC16067F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5A034-35A7-428B-80A4-9D0C659B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003B-3961-4713-BF37-BB8C3AC73872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E126D-BDAC-48AD-AEDD-3BCD373D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5C8AF-AC04-43FC-BDCD-45C13FD2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A07-0923-449D-90DD-84C287B30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497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F239-528A-4B38-9FCE-CB009865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6F46-679C-4AC7-AAD9-E5C4B9CC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6DEF8-1237-44A0-A543-139D04D5D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B124B-0396-4991-B986-28595D541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8D2BA0-2604-4A7D-A2F7-CEF697C0A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39955-E1A5-4A98-B677-62A11F97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003B-3961-4713-BF37-BB8C3AC73872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FB9AD-D2C8-4795-8B7D-E129E238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E4AC4-7A5A-4BAA-874F-FF11FFC3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A07-0923-449D-90DD-84C287B30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531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FED3-A2F4-4E33-8251-DBA8021D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FFD81-9679-4096-AF06-C1034CFE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003B-3961-4713-BF37-BB8C3AC73872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5A396-EE87-47DC-9DCA-7560381B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9B0F3-90A8-4AE3-AB51-5204B9F5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A07-0923-449D-90DD-84C287B30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403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FA05F-7768-4B3C-A0A6-DA53A3DC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003B-3961-4713-BF37-BB8C3AC73872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473690-5313-4EE4-AE8E-08105BD5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8842C-72DA-4752-AB8F-4C9FC975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A07-0923-449D-90DD-84C287B30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35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266E-0400-422D-9C10-8EA09BBFA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19C6-B484-4B66-9C8B-04327C4C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1160E-C8D4-49F7-B882-E326E2660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2C7F7-FFAB-42D3-B14D-971E7104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003B-3961-4713-BF37-BB8C3AC73872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AFB84-65CA-4B3E-A634-FFBBD858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9D542-E5A6-4CE1-B47F-22F04CA9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A07-0923-449D-90DD-84C287B30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87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AE08-2F82-44C9-B78B-F5964657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D5429-FE0A-464D-A228-B135F856C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9F726-9794-44B2-B8B8-42C0431C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6A21-630E-4C20-8666-8476BC040C4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A457-9C8C-4540-8DE2-431719F9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1A7D7-5ACB-4798-A4FB-ED44344C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B10-17C4-45DE-AD13-3572A11C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106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3A9D-6E1A-4D3C-AD34-994EA69C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91796-D3B0-4AB1-9FC0-D12386E26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AD92F-9F52-489F-B9C8-920E04D1B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BDEF3-3328-4A2B-A3A6-09FEE5BB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003B-3961-4713-BF37-BB8C3AC73872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9CA1E-A80E-4FC7-A681-A5D0ACC9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B4FB7-BD11-4933-8967-5FA67ABE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A07-0923-449D-90DD-84C287B30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657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A075-EF5B-4058-AE6C-FFF26B93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9C19D-35FB-4FBB-84C4-F84E7CAF1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BD283-7C37-47FD-8CB3-EEE1A265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003B-3961-4713-BF37-BB8C3AC73872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134EE-5823-4FD5-A506-57E0E05E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60FF-D80D-45AF-9B69-12E0253C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A07-0923-449D-90DD-84C287B30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144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B54B7-766A-462C-90A6-87497E56F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05446-75D2-462B-B7A2-C4B3CEFF4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5196E-A2F3-41B1-9206-8DE1CE57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003B-3961-4713-BF37-BB8C3AC73872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B441C-1D65-44FC-A643-C7EFA37C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7EC6B-E2A5-4A34-AFA7-CE1ACD60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A07-0923-449D-90DD-84C287B30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12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82B4-CAD9-48EE-8C37-30212D27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DDDC1-17CF-4EB8-8030-454A7CB51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F0F2A-01C4-43D8-8046-B6B12D6F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6A21-630E-4C20-8666-8476BC040C4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BD3D-EA47-4713-88AF-EF921DA9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CD98-487E-48AF-B867-F37A304B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B10-17C4-45DE-AD13-3572A11C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9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2C3C-C2B4-4F1A-A66D-5679E514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869A-8DE3-4F3E-B859-CBA2ED8F7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C23E4-B3AE-42DE-BB78-FA8E1A852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846EE-CE62-451D-B05F-962ABDAA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6A21-630E-4C20-8666-8476BC040C4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E3496-D4FA-426C-A171-B9061EBF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3F9AF-1FE4-49B7-9E9C-453AF148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B10-17C4-45DE-AD13-3572A11C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0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3826-AAF7-44EF-8E8E-E772B291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7AE29-C5FF-4D74-A481-21FA1DDFC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FA6C3-C2DD-4BEA-B6F4-1CF9EB76B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AE35D-72E4-40D5-A7F1-8C0EB2C03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8BDFD-B707-4CD7-98DC-07F623729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0FD9-C813-49AE-8A7A-FEDABFBD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6A21-630E-4C20-8666-8476BC040C4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81B37-B22F-47A2-8139-DF177C9A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5690A-0642-41AA-A040-E1C9A694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B10-17C4-45DE-AD13-3572A11C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8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E80B-169A-40A4-8515-195AF478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21B07-DB7B-4AC4-8AD3-AFDD84D0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6A21-630E-4C20-8666-8476BC040C4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77B0B-D883-4263-AA37-FE7BB6D5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B9BF4-D3BF-4007-B1E6-D13744F0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B10-17C4-45DE-AD13-3572A11C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8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10D39-6B99-4126-83BC-30031B4F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6A21-630E-4C20-8666-8476BC040C4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CA4DD-D855-403E-ABA4-A9BC8EAC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8BC9C-8C4B-40D5-9E83-1B112742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B10-17C4-45DE-AD13-3572A11C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3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D887-4438-4CE6-95C2-FBE12E23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7D97E-CEDC-4AC8-BA56-4F65B529B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2FF9F-8ED0-4D3E-BCB0-134178671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2EEDB-697E-4913-9B3B-4AA5FB65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6A21-630E-4C20-8666-8476BC040C4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D8A50-66C7-43B2-B652-6DDEB7F1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93D49-1FF7-4995-A1BF-A38CFCFD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B10-17C4-45DE-AD13-3572A11C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6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DE3B-EEC4-4A47-AE81-D9F361A74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5AB1D-DD73-4DED-AE3E-A71CEF8BD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93FF5-A019-42F8-9A6B-DD03D2954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59BDC-EB75-4453-8893-28282712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6A21-630E-4C20-8666-8476BC040C4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2E78A-A234-44C9-9356-8B5B525B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0BD40-3092-420F-96C1-1EC2016E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B10-17C4-45DE-AD13-3572A11C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7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C26B2-818B-458F-AD24-215DA3C8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09F55-1B50-413F-8B1F-F5617BBB6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052F0-36AF-448F-8F80-5C96D3440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36A21-630E-4C20-8666-8476BC040C4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78D37-3324-479C-B78D-F5546FBE9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D30AB-0CC2-4757-A442-08D63567A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E5B10-17C4-45DE-AD13-3572A11C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8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484DD-ACE0-475E-96B2-E7E7CA53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CDA1C-16D8-48EB-BBE0-16C05E5F8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E9E01-20A0-40BD-9A32-428C9E0E4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F003B-3961-4713-BF37-BB8C3AC73872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F4FBB-6D7D-4AF3-A0B4-6C89FD1D5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4565F-56CE-4296-BB98-5B7F73D5C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A6A07-0923-449D-90DD-84C287B30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01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21E-2030-43A4-A77E-455F4F9C4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56773"/>
            <a:ext cx="9144000" cy="128719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Project 1:</a:t>
            </a:r>
            <a:br>
              <a:rPr lang="en-IN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Brake System Modelling </a:t>
            </a:r>
            <a:br>
              <a:rPr lang="en-IN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&amp;</a:t>
            </a:r>
            <a:br>
              <a:rPr lang="en-IN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Control</a:t>
            </a:r>
          </a:p>
        </p:txBody>
      </p:sp>
      <p:pic>
        <p:nvPicPr>
          <p:cNvPr id="9" name="Picture 6" descr="D:\Desktop\iitm_logo.jpg">
            <a:extLst>
              <a:ext uri="{FF2B5EF4-FFF2-40B4-BE49-F238E27FC236}">
                <a16:creationId xmlns:a16="http://schemas.microsoft.com/office/drawing/2014/main" id="{892D12F6-AA2B-4150-97FB-252F9BFC4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4823" y="4633877"/>
            <a:ext cx="2274277" cy="217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7200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AB7E-7327-4188-8718-A9493C88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Transfer Function Structure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9C71F5-62AC-4107-AD23-BF0CC1A60DE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236885" y="2335833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C9C71F5-62AC-4107-AD23-BF0CC1A60D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36885" y="2335833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315B6A-23B9-4389-BDD2-6CE7CCF4695D}"/>
                  </a:ext>
                </a:extLst>
              </p:cNvPr>
              <p:cNvSpPr/>
              <p:nvPr/>
            </p:nvSpPr>
            <p:spPr>
              <a:xfrm>
                <a:off x="2405161" y="1893076"/>
                <a:ext cx="4943767" cy="10839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</m:d>
                      <m:r>
                        <a:rPr kumimoji="0" lang="en-IN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num>
                        <m:den>
                          <m:d>
                            <m:dPr>
                              <m:ctrlP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IN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1+</m:t>
                              </m:r>
                              <m: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en-IN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𝑇𝑠</m:t>
                          </m:r>
                        </m:sup>
                      </m:sSup>
                    </m:oMath>
                  </m:oMathPara>
                </a14:m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315B6A-23B9-4389-BDD2-6CE7CCF469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161" y="1893076"/>
                <a:ext cx="4943767" cy="10839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95986CB-F658-44D4-8979-DF5EF071F23C}"/>
                  </a:ext>
                </a:extLst>
              </p:cNvPr>
              <p:cNvSpPr/>
              <p:nvPr/>
            </p:nvSpPr>
            <p:spPr>
              <a:xfrm>
                <a:off x="2881642" y="4212773"/>
                <a:ext cx="7490384" cy="1117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kumimoji="0" lang="en-US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2−</m:t>
                              </m:r>
                              <m:r>
                                <a:rPr kumimoji="0" 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𝑇𝑠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kumimoji="0" 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  <m:r>
                                <a:rPr kumimoji="0" 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2+</m:t>
                              </m:r>
                              <m:r>
                                <a:rPr kumimoji="0" 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𝑇𝑠</m:t>
                              </m:r>
                            </m:e>
                          </m:d>
                        </m:den>
                      </m:f>
                      <m:r>
                        <a:rPr kumimoji="0" lang="en-US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                              </m:t>
                      </m:r>
                    </m:oMath>
                  </m:oMathPara>
                </a14:m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95986CB-F658-44D4-8979-DF5EF071F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642" y="4212773"/>
                <a:ext cx="7490384" cy="11176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7B99AA61-8C71-4CE0-AEF2-A347A6F0BFFF}"/>
              </a:ext>
            </a:extLst>
          </p:cNvPr>
          <p:cNvSpPr/>
          <p:nvPr/>
        </p:nvSpPr>
        <p:spPr>
          <a:xfrm>
            <a:off x="6244271" y="4082815"/>
            <a:ext cx="314325" cy="7380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E554C2-F8A4-4767-A139-3EF05F50D424}"/>
              </a:ext>
            </a:extLst>
          </p:cNvPr>
          <p:cNvSpPr/>
          <p:nvPr/>
        </p:nvSpPr>
        <p:spPr>
          <a:xfrm>
            <a:off x="5103046" y="4152873"/>
            <a:ext cx="314325" cy="6884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C6E031-ED8F-4ED7-8FF1-2AC1D3169AF9}"/>
              </a:ext>
            </a:extLst>
          </p:cNvPr>
          <p:cNvSpPr/>
          <p:nvPr/>
        </p:nvSpPr>
        <p:spPr>
          <a:xfrm>
            <a:off x="5352328" y="4820838"/>
            <a:ext cx="301231" cy="5695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169A5D-D50D-4FF7-9377-5CC96228CF1C}"/>
              </a:ext>
            </a:extLst>
          </p:cNvPr>
          <p:cNvSpPr txBox="1"/>
          <p:nvPr/>
        </p:nvSpPr>
        <p:spPr>
          <a:xfrm>
            <a:off x="1842214" y="3463746"/>
            <a:ext cx="654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Pade’s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Approximation,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565EC257-DF12-4DE0-80FD-0C606E876E8C}"/>
              </a:ext>
            </a:extLst>
          </p:cNvPr>
          <p:cNvSpPr/>
          <p:nvPr/>
        </p:nvSpPr>
        <p:spPr>
          <a:xfrm>
            <a:off x="6558596" y="2775185"/>
            <a:ext cx="3228243" cy="1307630"/>
          </a:xfrm>
          <a:prstGeom prst="wedgeEllipseCallout">
            <a:avLst>
              <a:gd name="adj1" fmla="val -40935"/>
              <a:gd name="adj2" fmla="val 5911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Model values to be found</a:t>
            </a:r>
          </a:p>
        </p:txBody>
      </p:sp>
    </p:spTree>
    <p:extLst>
      <p:ext uri="{BB962C8B-B14F-4D97-AF65-F5344CB8AC3E}">
        <p14:creationId xmlns:p14="http://schemas.microsoft.com/office/powerpoint/2010/main" val="129794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Response Analysis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94F621D-75C2-4F4B-BBB5-742E13577B20}"/>
              </a:ext>
            </a:extLst>
          </p:cNvPr>
          <p:cNvGraphicFramePr/>
          <p:nvPr>
            <p:extLst/>
          </p:nvPr>
        </p:nvGraphicFramePr>
        <p:xfrm>
          <a:off x="191069" y="1583141"/>
          <a:ext cx="11696131" cy="5128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9901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70F3-752A-4D8C-B27B-F8EADE65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Response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C4C5E-4904-4C7F-BAA7-4307B59EF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1. Import step response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AB735-900D-4F93-8998-6CD9403C6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9" t="46015" b="17812"/>
          <a:stretch/>
        </p:blipFill>
        <p:spPr>
          <a:xfrm>
            <a:off x="1597993" y="3147045"/>
            <a:ext cx="4310437" cy="104589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F2B0D5-13B3-4F2E-9134-1602320280DD}"/>
              </a:ext>
            </a:extLst>
          </p:cNvPr>
          <p:cNvCxnSpPr>
            <a:cxnSpLocks/>
          </p:cNvCxnSpPr>
          <p:nvPr/>
        </p:nvCxnSpPr>
        <p:spPr>
          <a:xfrm>
            <a:off x="3617846" y="2613368"/>
            <a:ext cx="0" cy="3665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0D9BE5-A307-4E71-B257-6F2277E7E8A8}"/>
              </a:ext>
            </a:extLst>
          </p:cNvPr>
          <p:cNvSpPr txBox="1"/>
          <p:nvPr/>
        </p:nvSpPr>
        <p:spPr>
          <a:xfrm>
            <a:off x="1948071" y="2244036"/>
            <a:ext cx="335279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response data for 5V input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82814F-C6A2-4E88-A2D1-48DB4A889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544" y="2216669"/>
            <a:ext cx="3210333" cy="31833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83BCA9-698F-410E-82AB-00C0954C7D22}"/>
              </a:ext>
            </a:extLst>
          </p:cNvPr>
          <p:cNvSpPr txBox="1"/>
          <p:nvPr/>
        </p:nvSpPr>
        <p:spPr>
          <a:xfrm>
            <a:off x="7575459" y="1819868"/>
            <a:ext cx="828259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24536C-1AB2-4945-A63F-F5817CEFC956}"/>
              </a:ext>
            </a:extLst>
          </p:cNvPr>
          <p:cNvSpPr txBox="1"/>
          <p:nvPr/>
        </p:nvSpPr>
        <p:spPr>
          <a:xfrm>
            <a:off x="8466663" y="1819868"/>
            <a:ext cx="101213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Voltage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41F496-A6CE-4ECB-82FE-24D022C1AF3F}"/>
              </a:ext>
            </a:extLst>
          </p:cNvPr>
          <p:cNvSpPr txBox="1"/>
          <p:nvPr/>
        </p:nvSpPr>
        <p:spPr>
          <a:xfrm>
            <a:off x="9545055" y="1819868"/>
            <a:ext cx="101213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Pressure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DFDA22-CDC6-456B-A058-E25EC0A0EEC6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575459" y="2189200"/>
            <a:ext cx="414130" cy="5527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F74EF6-EEA1-4483-9B5A-09D8CD242DCA}"/>
              </a:ext>
            </a:extLst>
          </p:cNvPr>
          <p:cNvCxnSpPr>
            <a:cxnSpLocks/>
          </p:cNvCxnSpPr>
          <p:nvPr/>
        </p:nvCxnSpPr>
        <p:spPr>
          <a:xfrm flipH="1">
            <a:off x="8527127" y="2124957"/>
            <a:ext cx="400872" cy="6428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7A5645-32D8-44EF-9837-BF41635E1362}"/>
              </a:ext>
            </a:extLst>
          </p:cNvPr>
          <p:cNvCxnSpPr>
            <a:cxnSpLocks/>
          </p:cNvCxnSpPr>
          <p:nvPr/>
        </p:nvCxnSpPr>
        <p:spPr>
          <a:xfrm flipH="1">
            <a:off x="9629967" y="2189200"/>
            <a:ext cx="400872" cy="6428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25E724D-3571-40C9-A542-7AD0CE5DDB7A}"/>
              </a:ext>
            </a:extLst>
          </p:cNvPr>
          <p:cNvSpPr/>
          <p:nvPr/>
        </p:nvSpPr>
        <p:spPr>
          <a:xfrm>
            <a:off x="1884038" y="3073736"/>
            <a:ext cx="384151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999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7BE6-EA41-47B6-9EC2-A2166640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Step Response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8EB8A-D855-44B2-AFB9-365978C5E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413" y="3429000"/>
            <a:ext cx="6938495" cy="31074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C5182C-BE57-4E31-A2A9-1BB67266D6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38" t="58989" b="1"/>
          <a:stretch/>
        </p:blipFill>
        <p:spPr>
          <a:xfrm>
            <a:off x="995683" y="2180804"/>
            <a:ext cx="6533256" cy="3698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BA3899-AB93-4E5B-9316-0985767B0403}"/>
              </a:ext>
            </a:extLst>
          </p:cNvPr>
          <p:cNvSpPr txBox="1"/>
          <p:nvPr/>
        </p:nvSpPr>
        <p:spPr>
          <a:xfrm>
            <a:off x="885456" y="1354466"/>
            <a:ext cx="6102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 To plot the data for step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1B543-2840-4201-8884-ED4410A78B7D}"/>
              </a:ext>
            </a:extLst>
          </p:cNvPr>
          <p:cNvSpPr txBox="1"/>
          <p:nvPr/>
        </p:nvSpPr>
        <p:spPr>
          <a:xfrm>
            <a:off x="4640925" y="2755556"/>
            <a:ext cx="843129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E62F55-3441-40AE-8058-26DA43E1B36D}"/>
              </a:ext>
            </a:extLst>
          </p:cNvPr>
          <p:cNvSpPr txBox="1"/>
          <p:nvPr/>
        </p:nvSpPr>
        <p:spPr>
          <a:xfrm>
            <a:off x="3190651" y="2745275"/>
            <a:ext cx="1286238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Voltage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B5C7FA-7743-43F9-943D-C29C1E954A48}"/>
              </a:ext>
            </a:extLst>
          </p:cNvPr>
          <p:cNvSpPr txBox="1"/>
          <p:nvPr/>
        </p:nvSpPr>
        <p:spPr>
          <a:xfrm>
            <a:off x="5966983" y="2718771"/>
            <a:ext cx="1382956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Pressure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622F4A-9D0B-4E6F-8E99-9744D761180B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491221" y="2442721"/>
            <a:ext cx="167240" cy="2760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A983AB-06CB-4D8D-9120-0E09BAA12EAE}"/>
              </a:ext>
            </a:extLst>
          </p:cNvPr>
          <p:cNvCxnSpPr>
            <a:cxnSpLocks/>
          </p:cNvCxnSpPr>
          <p:nvPr/>
        </p:nvCxnSpPr>
        <p:spPr>
          <a:xfrm flipV="1">
            <a:off x="3868737" y="2442720"/>
            <a:ext cx="0" cy="3059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32EA95-6A49-4918-BF4E-C3BB48497D69}"/>
              </a:ext>
            </a:extLst>
          </p:cNvPr>
          <p:cNvSpPr txBox="1"/>
          <p:nvPr/>
        </p:nvSpPr>
        <p:spPr>
          <a:xfrm>
            <a:off x="1864592" y="2761079"/>
            <a:ext cx="843129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9684D2-AB48-4543-812A-49F0CCBAF880}"/>
              </a:ext>
            </a:extLst>
          </p:cNvPr>
          <p:cNvCxnSpPr>
            <a:cxnSpLocks/>
          </p:cNvCxnSpPr>
          <p:nvPr/>
        </p:nvCxnSpPr>
        <p:spPr>
          <a:xfrm flipV="1">
            <a:off x="5069924" y="2469224"/>
            <a:ext cx="0" cy="3158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8F4C55-418B-403A-AAB4-6FF76EF958CC}"/>
              </a:ext>
            </a:extLst>
          </p:cNvPr>
          <p:cNvCxnSpPr>
            <a:cxnSpLocks/>
          </p:cNvCxnSpPr>
          <p:nvPr/>
        </p:nvCxnSpPr>
        <p:spPr>
          <a:xfrm flipH="1" flipV="1">
            <a:off x="2293591" y="2469224"/>
            <a:ext cx="3" cy="2739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80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1BAD-529D-4BC4-8F6D-BD9EBEAE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Response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E5F81-A216-4649-99A4-A285A0BE28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544271"/>
            <a:ext cx="10515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n-IN" sz="2800" b="1" dirty="0">
                <a:solidFill>
                  <a:schemeClr val="accent4">
                    <a:lumMod val="75000"/>
                  </a:schemeClr>
                </a:solidFill>
              </a:rPr>
              <a:t>.  To determine the delay and steady state gain of the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37A1C-0C62-4DE0-B3E9-00335482C0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5" t="4544" r="5483"/>
          <a:stretch/>
        </p:blipFill>
        <p:spPr>
          <a:xfrm>
            <a:off x="267286" y="2433710"/>
            <a:ext cx="5500468" cy="26549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E1C7B84-6BC3-45A7-A2C6-DD12B95EE970}"/>
              </a:ext>
            </a:extLst>
          </p:cNvPr>
          <p:cNvSpPr/>
          <p:nvPr/>
        </p:nvSpPr>
        <p:spPr>
          <a:xfrm>
            <a:off x="1280160" y="3910818"/>
            <a:ext cx="1083212" cy="71745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35BD0-139B-402E-ACED-DEEF5A49B3BF}"/>
              </a:ext>
            </a:extLst>
          </p:cNvPr>
          <p:cNvSpPr txBox="1"/>
          <p:nvPr/>
        </p:nvSpPr>
        <p:spPr>
          <a:xfrm>
            <a:off x="366932" y="5313729"/>
            <a:ext cx="5828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 the time delay from the response plots and note down your observations.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 the input and output steady state values and calculate gain as the ratio of P_s/V_s which is in bar/V.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62864C-D0D6-4573-B6AB-23C398CFDB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1" t="3946" r="2755" b="1047"/>
          <a:stretch/>
        </p:blipFill>
        <p:spPr>
          <a:xfrm>
            <a:off x="5997524" y="2433710"/>
            <a:ext cx="5744571" cy="273360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36F9E3-E6F4-4C44-894D-C4796DF22C56}"/>
              </a:ext>
            </a:extLst>
          </p:cNvPr>
          <p:cNvCxnSpPr>
            <a:cxnSpLocks/>
          </p:cNvCxnSpPr>
          <p:nvPr/>
        </p:nvCxnSpPr>
        <p:spPr>
          <a:xfrm flipV="1">
            <a:off x="8637564" y="2813539"/>
            <a:ext cx="0" cy="314652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CAF91B-2147-42B5-9295-AD9BF18E1B45}"/>
              </a:ext>
            </a:extLst>
          </p:cNvPr>
          <p:cNvCxnSpPr>
            <a:cxnSpLocks/>
          </p:cNvCxnSpPr>
          <p:nvPr/>
        </p:nvCxnSpPr>
        <p:spPr>
          <a:xfrm flipV="1">
            <a:off x="10126395" y="3026875"/>
            <a:ext cx="0" cy="293318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41A753-1219-4A20-AF89-57F79B35910A}"/>
              </a:ext>
            </a:extLst>
          </p:cNvPr>
          <p:cNvSpPr txBox="1"/>
          <p:nvPr/>
        </p:nvSpPr>
        <p:spPr>
          <a:xfrm>
            <a:off x="7875302" y="5945992"/>
            <a:ext cx="139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steady state voltage (V_s)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86CD5E-EA0D-4A1F-8A54-6FA68133BBEB}"/>
              </a:ext>
            </a:extLst>
          </p:cNvPr>
          <p:cNvSpPr txBox="1"/>
          <p:nvPr/>
        </p:nvSpPr>
        <p:spPr>
          <a:xfrm>
            <a:off x="9378459" y="5953073"/>
            <a:ext cx="1692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steady state pressure (P_s)</a:t>
            </a:r>
          </a:p>
        </p:txBody>
      </p:sp>
    </p:spTree>
    <p:extLst>
      <p:ext uri="{BB962C8B-B14F-4D97-AF65-F5344CB8AC3E}">
        <p14:creationId xmlns:p14="http://schemas.microsoft.com/office/powerpoint/2010/main" val="16780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1073CFE-9431-4904-A97A-AB3A9791E1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1" r="2028" b="1467"/>
          <a:stretch/>
        </p:blipFill>
        <p:spPr>
          <a:xfrm>
            <a:off x="225084" y="2054226"/>
            <a:ext cx="8356210" cy="38664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F21BAD-529D-4BC4-8F6D-BD9EBEAE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Response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E5F81-A216-4649-99A4-A285A0BE28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544271"/>
            <a:ext cx="10515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4. Determine the time constant</a:t>
            </a:r>
            <a:endParaRPr lang="en-IN" sz="2800" b="1" dirty="0">
              <a:solidFill>
                <a:srgbClr val="0070C0"/>
              </a:solidFill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994E53D-B136-4630-B4AC-93EA1C46027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835896" y="3428999"/>
          <a:ext cx="1845602" cy="80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4" imgW="990360" imgH="431640" progId="Equation.DSMT4">
                  <p:embed/>
                </p:oleObj>
              </mc:Choice>
              <mc:Fallback>
                <p:oleObj name="Equation" r:id="rId4" imgW="990360" imgH="4316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A994E53D-B136-4630-B4AC-93EA1C4602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35896" y="3428999"/>
                        <a:ext cx="1845602" cy="805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AD1B648-ACFD-4B5C-B896-A16E2BA81F51}"/>
              </a:ext>
            </a:extLst>
          </p:cNvPr>
          <p:cNvSpPr txBox="1"/>
          <p:nvPr/>
        </p:nvSpPr>
        <p:spPr>
          <a:xfrm>
            <a:off x="8581294" y="2543559"/>
            <a:ext cx="3610706" cy="1690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Determine the time constants for all the four sets and check if it is same.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not find the range in which it lies.</a:t>
            </a:r>
          </a:p>
        </p:txBody>
      </p:sp>
    </p:spTree>
    <p:extLst>
      <p:ext uri="{BB962C8B-B14F-4D97-AF65-F5344CB8AC3E}">
        <p14:creationId xmlns:p14="http://schemas.microsoft.com/office/powerpoint/2010/main" val="3053277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3D8442C-3573-47CC-814B-616D1E1EF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5005377"/>
            <a:ext cx="8513519" cy="6507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0A2EB41-314D-4CFA-B5F0-9626F642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constant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93EE6-7B06-4642-879B-1B587258F6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8" r="19411" b="75166"/>
          <a:stretch/>
        </p:blipFill>
        <p:spPr>
          <a:xfrm>
            <a:off x="1052512" y="4079506"/>
            <a:ext cx="7162800" cy="7151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7552A8-F6C0-453F-9D0E-9F4C99E6CE25}"/>
              </a:ext>
            </a:extLst>
          </p:cNvPr>
          <p:cNvSpPr txBox="1"/>
          <p:nvPr/>
        </p:nvSpPr>
        <p:spPr>
          <a:xfrm>
            <a:off x="1052512" y="1487277"/>
            <a:ext cx="1030128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the </a:t>
            </a:r>
            <a:r>
              <a:rPr kumimoji="0" lang="el-GR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τ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range obtained from previous exercise, assume a suitable step size and obtain a set a values for the same.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If the range is [0.1 0.4] and the assumed step size is 0.05, the set will consist of {0.1,0.15,0.2,0.25, 0.3, 0.35, 0.4}.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delay and gain value obtained, use the code given below to find the simulated response for the above set and compare it with experimental response.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4465B2-BBE5-4B3E-8814-6F0C26143698}"/>
              </a:ext>
            </a:extLst>
          </p:cNvPr>
          <p:cNvSpPr/>
          <p:nvPr/>
        </p:nvSpPr>
        <p:spPr>
          <a:xfrm>
            <a:off x="3779316" y="5182008"/>
            <a:ext cx="2358887" cy="597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06E3A4-A03E-412A-B246-45A163016436}"/>
              </a:ext>
            </a:extLst>
          </p:cNvPr>
          <p:cNvSpPr/>
          <p:nvPr/>
        </p:nvSpPr>
        <p:spPr>
          <a:xfrm>
            <a:off x="8840611" y="4923817"/>
            <a:ext cx="231604" cy="35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8D19D5-8257-4671-A8B1-3DFAFE1C2433}"/>
              </a:ext>
            </a:extLst>
          </p:cNvPr>
          <p:cNvSpPr/>
          <p:nvPr/>
        </p:nvSpPr>
        <p:spPr>
          <a:xfrm>
            <a:off x="6486940" y="4437090"/>
            <a:ext cx="1066799" cy="3445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4EC576-CEDC-440B-B425-F0728D488580}"/>
              </a:ext>
            </a:extLst>
          </p:cNvPr>
          <p:cNvCxnSpPr>
            <a:cxnSpLocks/>
          </p:cNvCxnSpPr>
          <p:nvPr/>
        </p:nvCxnSpPr>
        <p:spPr>
          <a:xfrm flipH="1">
            <a:off x="7047050" y="3978284"/>
            <a:ext cx="2336523" cy="4457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BB4C21-0BBB-4D36-9627-3BEE186FD93E}"/>
              </a:ext>
            </a:extLst>
          </p:cNvPr>
          <p:cNvCxnSpPr>
            <a:cxnSpLocks/>
          </p:cNvCxnSpPr>
          <p:nvPr/>
        </p:nvCxnSpPr>
        <p:spPr>
          <a:xfrm flipH="1">
            <a:off x="9156622" y="5163335"/>
            <a:ext cx="8693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7B16EB-7366-4540-8C64-5CE85F67FA13}"/>
              </a:ext>
            </a:extLst>
          </p:cNvPr>
          <p:cNvCxnSpPr>
            <a:cxnSpLocks/>
          </p:cNvCxnSpPr>
          <p:nvPr/>
        </p:nvCxnSpPr>
        <p:spPr>
          <a:xfrm flipH="1" flipV="1">
            <a:off x="4837045" y="5822164"/>
            <a:ext cx="481290" cy="238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CFD8B-37A8-45AB-A17B-EF882D89EF7E}"/>
              </a:ext>
            </a:extLst>
          </p:cNvPr>
          <p:cNvSpPr txBox="1"/>
          <p:nvPr/>
        </p:nvSpPr>
        <p:spPr>
          <a:xfrm>
            <a:off x="9404537" y="3865098"/>
            <a:ext cx="1755915" cy="92333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constant values in an array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2A2ADD-A2E0-4037-A3F7-0F651B9838B7}"/>
              </a:ext>
            </a:extLst>
          </p:cNvPr>
          <p:cNvSpPr txBox="1"/>
          <p:nvPr/>
        </p:nvSpPr>
        <p:spPr>
          <a:xfrm>
            <a:off x="9996129" y="4898834"/>
            <a:ext cx="1755915" cy="64633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input magnitude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C26B16-271E-422F-B14E-D4C024F78244}"/>
              </a:ext>
            </a:extLst>
          </p:cNvPr>
          <p:cNvSpPr txBox="1"/>
          <p:nvPr/>
        </p:nvSpPr>
        <p:spPr>
          <a:xfrm>
            <a:off x="5158127" y="6060983"/>
            <a:ext cx="2657625" cy="64633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range for simulated response</a:t>
            </a:r>
          </a:p>
        </p:txBody>
      </p:sp>
    </p:spTree>
    <p:extLst>
      <p:ext uri="{BB962C8B-B14F-4D97-AF65-F5344CB8AC3E}">
        <p14:creationId xmlns:p14="http://schemas.microsoft.com/office/powerpoint/2010/main" val="2581659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D0D9-BB99-454C-B7C8-58C99CB8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BB8FCA-553B-4C0A-8616-24FFFADE8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22496" cy="4351338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For comparison, calculate Mean Absolute Percentage Error (MAPE) for the time constant value set obtained earlier.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𝑠𝑖𝑚𝑢𝑙𝑎𝑡𝑒𝑑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𝑣𝑎𝑙𝑢𝑒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𝑒𝑥𝑝𝑒𝑟𝑖𝑚𝑒𝑛𝑡𝑎𝑙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𝑣𝑎𝑙𝑢𝑒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𝑒𝑥𝑝𝑒𝑟𝑖𝑚𝑒𝑛𝑡𝑎𝑙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𝑣𝑎𝑙𝑢𝑒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100%,        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i="1" dirty="0"/>
                  <a:t>N</a:t>
                </a:r>
                <a:r>
                  <a:rPr lang="en-IN" dirty="0"/>
                  <a:t>- total number of observations.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BB8FCA-553B-4C0A-8616-24FFFADE8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22496" cy="4351338"/>
              </a:xfrm>
              <a:blipFill>
                <a:blip r:embed="rId2"/>
                <a:stretch>
                  <a:fillRect l="-1162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116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A2EB41-314D-4CFA-B5F0-9626F642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constant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552A8-F6C0-453F-9D0E-9F4C99E6CE25}"/>
              </a:ext>
            </a:extLst>
          </p:cNvPr>
          <p:cNvSpPr txBox="1"/>
          <p:nvPr/>
        </p:nvSpPr>
        <p:spPr>
          <a:xfrm>
            <a:off x="1052512" y="1372636"/>
            <a:ext cx="10301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MAPE for each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τ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 for all the voltages given and find the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τ 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 for which it is minimum.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A0EA1-45E7-44DA-9FF4-D09A1A2C0982}"/>
              </a:ext>
            </a:extLst>
          </p:cNvPr>
          <p:cNvSpPr txBox="1"/>
          <p:nvPr/>
        </p:nvSpPr>
        <p:spPr>
          <a:xfrm>
            <a:off x="1272209" y="2297484"/>
            <a:ext cx="8746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Hints to program in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Matlab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‘for loop’ to implement the MAPE formula.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122280-EC0E-459F-82D6-8B6F9414E6E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7422" y="3397104"/>
          <a:ext cx="9813132" cy="218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5522">
                  <a:extLst>
                    <a:ext uri="{9D8B030D-6E8A-4147-A177-3AD203B41FA5}">
                      <a16:colId xmlns:a16="http://schemas.microsoft.com/office/drawing/2014/main" val="2243397391"/>
                    </a:ext>
                  </a:extLst>
                </a:gridCol>
                <a:gridCol w="1635522">
                  <a:extLst>
                    <a:ext uri="{9D8B030D-6E8A-4147-A177-3AD203B41FA5}">
                      <a16:colId xmlns:a16="http://schemas.microsoft.com/office/drawing/2014/main" val="430963990"/>
                    </a:ext>
                  </a:extLst>
                </a:gridCol>
                <a:gridCol w="1635522">
                  <a:extLst>
                    <a:ext uri="{9D8B030D-6E8A-4147-A177-3AD203B41FA5}">
                      <a16:colId xmlns:a16="http://schemas.microsoft.com/office/drawing/2014/main" val="299341279"/>
                    </a:ext>
                  </a:extLst>
                </a:gridCol>
                <a:gridCol w="1635522">
                  <a:extLst>
                    <a:ext uri="{9D8B030D-6E8A-4147-A177-3AD203B41FA5}">
                      <a16:colId xmlns:a16="http://schemas.microsoft.com/office/drawing/2014/main" val="3906075006"/>
                    </a:ext>
                  </a:extLst>
                </a:gridCol>
                <a:gridCol w="1635522">
                  <a:extLst>
                    <a:ext uri="{9D8B030D-6E8A-4147-A177-3AD203B41FA5}">
                      <a16:colId xmlns:a16="http://schemas.microsoft.com/office/drawing/2014/main" val="2875963871"/>
                    </a:ext>
                  </a:extLst>
                </a:gridCol>
                <a:gridCol w="1635522">
                  <a:extLst>
                    <a:ext uri="{9D8B030D-6E8A-4147-A177-3AD203B41FA5}">
                      <a16:colId xmlns:a16="http://schemas.microsoft.com/office/drawing/2014/main" val="2519476865"/>
                    </a:ext>
                  </a:extLst>
                </a:gridCol>
              </a:tblGrid>
              <a:tr h="184302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Time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 MAPE for  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 MAPE for 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 MAPE for 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 MAPE for 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Average MAPE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0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7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1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117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24021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081C2816-861F-4ADB-AF6A-FC3C2D5B7C8D}"/>
              </a:ext>
            </a:extLst>
          </p:cNvPr>
          <p:cNvGrpSpPr/>
          <p:nvPr/>
        </p:nvGrpSpPr>
        <p:grpSpPr>
          <a:xfrm>
            <a:off x="1831169" y="3995875"/>
            <a:ext cx="375686" cy="1599341"/>
            <a:chOff x="2283377" y="5043446"/>
            <a:chExt cx="375686" cy="1599341"/>
          </a:xfrm>
        </p:grpSpPr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2ACD0555-BCA2-44BC-B062-DD382BB0DD9C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297042" y="5043446"/>
            <a:ext cx="300383" cy="491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" name="Equation" r:id="rId3" imgW="139680" imgH="228600" progId="Equation.DSMT4">
                    <p:embed/>
                  </p:oleObj>
                </mc:Choice>
                <mc:Fallback>
                  <p:oleObj name="Equation" r:id="rId3" imgW="139680" imgH="228600" progId="Equation.DSMT4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2ACD0555-BCA2-44BC-B062-DD382BB0DD9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97042" y="5043446"/>
                          <a:ext cx="300383" cy="4915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F36BB79F-0450-43D0-9384-7743B9696817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283377" y="5375894"/>
            <a:ext cx="354013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7" name="Equation" r:id="rId5" imgW="164880" imgH="228600" progId="Equation.DSMT4">
                    <p:embed/>
                  </p:oleObj>
                </mc:Choice>
                <mc:Fallback>
                  <p:oleObj name="Equation" r:id="rId5" imgW="164880" imgH="228600" progId="Equation.DSMT4">
                    <p:embed/>
                    <p:pic>
                      <p:nvPicPr>
                        <p:cNvPr id="9" name="Object 8">
                          <a:extLst>
                            <a:ext uri="{FF2B5EF4-FFF2-40B4-BE49-F238E27FC236}">
                              <a16:creationId xmlns:a16="http://schemas.microsoft.com/office/drawing/2014/main" id="{F36BB79F-0450-43D0-9384-7743B969681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83377" y="5375894"/>
                          <a:ext cx="354013" cy="490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D9557553-3926-4E45-B184-0B2D436F3DF4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306086" y="5764831"/>
            <a:ext cx="327025" cy="49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8" name="Equation" r:id="rId7" imgW="152280" imgH="228600" progId="Equation.DSMT4">
                    <p:embed/>
                  </p:oleObj>
                </mc:Choice>
                <mc:Fallback>
                  <p:oleObj name="Equation" r:id="rId7" imgW="152280" imgH="228600" progId="Equation.DSMT4">
                    <p:embed/>
                    <p:pic>
                      <p:nvPicPr>
                        <p:cNvPr id="10" name="Object 9">
                          <a:extLst>
                            <a:ext uri="{FF2B5EF4-FFF2-40B4-BE49-F238E27FC236}">
                              <a16:creationId xmlns:a16="http://schemas.microsoft.com/office/drawing/2014/main" id="{D9557553-3926-4E45-B184-0B2D436F3DF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06086" y="5764831"/>
                          <a:ext cx="327025" cy="4905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B18A76DB-1CDB-46F6-981C-3AC62CA35C71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305050" y="6150662"/>
            <a:ext cx="354013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B18A76DB-1CDB-46F6-981C-3AC62CA35C7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305050" y="6150662"/>
                          <a:ext cx="354013" cy="492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737D4-13D1-431D-9074-70AA35242208}"/>
              </a:ext>
            </a:extLst>
          </p:cNvPr>
          <p:cNvSpPr/>
          <p:nvPr/>
        </p:nvSpPr>
        <p:spPr>
          <a:xfrm>
            <a:off x="9672807" y="3211144"/>
            <a:ext cx="1196754" cy="24964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672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BAF2-5349-4450-9C61-7FE7C365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Gdrive</a:t>
            </a:r>
            <a:r>
              <a:rPr lang="en-US" dirty="0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588C-4464-4510-BBDF-39836128E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https://drive.google.com/file/d/1C39mDgku0anc0vufnhKzKuuYiaA24FCb/view?usp=sharing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57129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8C79-3A86-490F-BE01-001533DF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07B6-E13E-490D-A0CE-3452325DA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684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IN" dirty="0"/>
              <a:t>To determine the transfer function of air brake system consisting of electro-pneumatic regulator (EPR).</a:t>
            </a:r>
          </a:p>
          <a:p>
            <a:pPr marL="0" indent="0">
              <a:lnSpc>
                <a:spcPct val="120000"/>
              </a:lnSpc>
              <a:buNone/>
            </a:pPr>
            <a:endParaRPr lang="en-IN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6B7BD90-6D5A-4C53-825B-D5D631017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0112" y="3817168"/>
            <a:ext cx="1596282" cy="1377684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Brake pressure model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cxnSp>
        <p:nvCxnSpPr>
          <p:cNvPr id="10" name="AutoShape 6">
            <a:extLst>
              <a:ext uri="{FF2B5EF4-FFF2-40B4-BE49-F238E27FC236}">
                <a16:creationId xmlns:a16="http://schemas.microsoft.com/office/drawing/2014/main" id="{6C756324-880B-46A7-AE93-D6BB7EAFEB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14128" y="4321224"/>
            <a:ext cx="5603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1" name="AutoShape 7">
            <a:extLst>
              <a:ext uri="{FF2B5EF4-FFF2-40B4-BE49-F238E27FC236}">
                <a16:creationId xmlns:a16="http://schemas.microsoft.com/office/drawing/2014/main" id="{BBA121A2-FED4-4960-8A89-6ADF1BD31FD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27644" y="4321224"/>
            <a:ext cx="56038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2" name="Text Box 8">
            <a:extLst>
              <a:ext uri="{FF2B5EF4-FFF2-40B4-BE49-F238E27FC236}">
                <a16:creationId xmlns:a16="http://schemas.microsoft.com/office/drawing/2014/main" id="{9BD08A61-2CAB-42E7-AFC4-C6151EF12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0076" y="3817168"/>
            <a:ext cx="2152998" cy="99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EPR Voltage (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input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1F25EE51-39D2-4ED3-9F5F-E7B8C2BE7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6386" y="3766368"/>
            <a:ext cx="2725665" cy="120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Brake chamber pressure (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output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7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46FE-930A-4A5D-BA21-7BAC09D6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Procedure - Modelling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000B602-E998-4C53-990C-99565380F604}"/>
              </a:ext>
            </a:extLst>
          </p:cNvPr>
          <p:cNvGraphicFramePr/>
          <p:nvPr>
            <p:extLst/>
          </p:nvPr>
        </p:nvGraphicFramePr>
        <p:xfrm>
          <a:off x="1390455" y="2028312"/>
          <a:ext cx="8119304" cy="31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310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D850-3BAD-424D-9CA4-4B79B011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for LTI – Spectral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264E-BBCE-4998-9080-5F720F00C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0827"/>
          </a:xfrm>
        </p:spPr>
        <p:txBody>
          <a:bodyPr/>
          <a:lstStyle/>
          <a:p>
            <a:r>
              <a:rPr lang="en-IN" dirty="0"/>
              <a:t>This method feeds a sinusoidal input voltage to the system and analyses the frequency content in the output.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58E38-F6D5-45B9-ADBA-0F68C770E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0" t="3392" r="6807" b="-1"/>
          <a:stretch/>
        </p:blipFill>
        <p:spPr>
          <a:xfrm>
            <a:off x="2920218" y="2756452"/>
            <a:ext cx="6026833" cy="397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5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01BBB8-19F6-4E26-AAF4-8D27732B2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521" y="2825750"/>
            <a:ext cx="3458871" cy="39436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02038" y="1501985"/>
            <a:ext cx="93143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 the frequency data files with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Matlab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matrix contains Time, Voltage and Pressure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974024" y="3218309"/>
            <a:ext cx="588957" cy="33734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782957" y="3218310"/>
            <a:ext cx="599168" cy="33734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818389" y="3269149"/>
            <a:ext cx="546098" cy="3052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03306" y="2897005"/>
            <a:ext cx="649537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7985" y="2897005"/>
            <a:ext cx="88838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Voltage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676947" y="2418756"/>
            <a:ext cx="596900" cy="35811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2938" y="2918865"/>
            <a:ext cx="98975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Pressure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97438" y="2243318"/>
            <a:ext cx="1165897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Frequency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7800" y="3555651"/>
            <a:ext cx="608893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Plot input and output vs 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plot(F_0_1(:,1),F _0_1(:,2),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'b'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hold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plot(F _0_1(:,1),F _0_1(:,3),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'r'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60B37A-D166-477C-A67E-8CC0DDBE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for LTI – Spectral analysis</a:t>
            </a:r>
          </a:p>
        </p:txBody>
      </p:sp>
    </p:spTree>
    <p:extLst>
      <p:ext uri="{BB962C8B-B14F-4D97-AF65-F5344CB8AC3E}">
        <p14:creationId xmlns:p14="http://schemas.microsoft.com/office/powerpoint/2010/main" val="64812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1" grpId="0" animBg="1"/>
      <p:bldP spid="24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70317" y="233679"/>
            <a:ext cx="10515600" cy="591821"/>
          </a:xfrm>
        </p:spPr>
        <p:txBody>
          <a:bodyPr/>
          <a:lstStyle/>
          <a:p>
            <a:r>
              <a:rPr lang="en-IN" dirty="0"/>
              <a:t>Identify the dominant frequency in each input and output pair.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469F58-8F4B-491D-95BF-AFA34F535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63"/>
          <a:stretch/>
        </p:blipFill>
        <p:spPr>
          <a:xfrm>
            <a:off x="6115990" y="1181543"/>
            <a:ext cx="5835380" cy="5179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D9E20C-C70A-43B9-ABDB-2D2555186C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92" b="3448"/>
          <a:stretch/>
        </p:blipFill>
        <p:spPr>
          <a:xfrm>
            <a:off x="8520" y="1181543"/>
            <a:ext cx="6107470" cy="5179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158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724A16-E115-477C-BA24-F57996AF82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0"/>
          <a:stretch/>
        </p:blipFill>
        <p:spPr>
          <a:xfrm>
            <a:off x="813559" y="406261"/>
            <a:ext cx="5666753" cy="4241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14963" y="4899647"/>
            <a:ext cx="113252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Make a stem plot of magnitude vs frequency for both input and output.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Example: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stem(frequency,magnitude)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if the system can be approximated as an LTI system.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F4B3B-1A87-4CF2-BAF3-DE12A6BF64F3}"/>
              </a:ext>
            </a:extLst>
          </p:cNvPr>
          <p:cNvSpPr txBox="1"/>
          <p:nvPr/>
        </p:nvSpPr>
        <p:spPr>
          <a:xfrm>
            <a:off x="7504675" y="283971"/>
            <a:ext cx="4076493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this in the command window and press enter to call the function.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A4578-D686-45F3-AD87-3212758F87BB}"/>
              </a:ext>
            </a:extLst>
          </p:cNvPr>
          <p:cNvSpPr txBox="1"/>
          <p:nvPr/>
        </p:nvSpPr>
        <p:spPr>
          <a:xfrm>
            <a:off x="6828813" y="1789896"/>
            <a:ext cx="3971709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arguments passed to the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E5D1-A834-4D63-B287-02FB6845C1EE}"/>
              </a:ext>
            </a:extLst>
          </p:cNvPr>
          <p:cNvSpPr txBox="1"/>
          <p:nvPr/>
        </p:nvSpPr>
        <p:spPr>
          <a:xfrm>
            <a:off x="2977796" y="2287442"/>
            <a:ext cx="2213113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arguments returned from the function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F2E61D9-B112-43B2-8FE9-382357780553}"/>
              </a:ext>
            </a:extLst>
          </p:cNvPr>
          <p:cNvSpPr/>
          <p:nvPr/>
        </p:nvSpPr>
        <p:spPr>
          <a:xfrm>
            <a:off x="2213113" y="791803"/>
            <a:ext cx="649357" cy="385605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41080B-1C10-493B-899E-7FBE237E2972}"/>
              </a:ext>
            </a:extLst>
          </p:cNvPr>
          <p:cNvCxnSpPr>
            <a:cxnSpLocks/>
          </p:cNvCxnSpPr>
          <p:nvPr/>
        </p:nvCxnSpPr>
        <p:spPr>
          <a:xfrm flipH="1">
            <a:off x="6480312" y="511812"/>
            <a:ext cx="102436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D7C341-E693-45E0-8825-653A5EDC2545}"/>
              </a:ext>
            </a:extLst>
          </p:cNvPr>
          <p:cNvCxnSpPr>
            <a:cxnSpLocks/>
          </p:cNvCxnSpPr>
          <p:nvPr/>
        </p:nvCxnSpPr>
        <p:spPr>
          <a:xfrm flipH="1" flipV="1">
            <a:off x="5221357" y="607139"/>
            <a:ext cx="2067339" cy="11827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3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2DBE-DD21-4325-918E-C6F0C0E5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IN" dirty="0"/>
              <a:t>Frequency response –Bode plot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8F6427-3084-4B2D-92A5-9306C1189EDD}"/>
              </a:ext>
            </a:extLst>
          </p:cNvPr>
          <p:cNvSpPr txBox="1"/>
          <p:nvPr/>
        </p:nvSpPr>
        <p:spPr>
          <a:xfrm>
            <a:off x="943896" y="1784555"/>
            <a:ext cx="100289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the peak to peak output values for each frequency (use min() max() command in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Matlab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 the values obtained, calculate gain for each frequency as given below: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Plot frequency vs calculated gain using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semilogx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command in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Matlab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235A556-B606-4344-AEBF-2580C596C50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610873" y="3261832"/>
          <a:ext cx="3347474" cy="831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3" imgW="1841400" imgH="457200" progId="Equation.DSMT4">
                  <p:embed/>
                </p:oleObj>
              </mc:Choice>
              <mc:Fallback>
                <p:oleObj name="Equation" r:id="rId3" imgW="1841400" imgH="4572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235A556-B606-4344-AEBF-2580C596C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0873" y="3261832"/>
                        <a:ext cx="3347474" cy="831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457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2DBE-DD21-4325-918E-C6F0C0E5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IN" dirty="0"/>
              <a:t>Frequency response –Bode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9FEDC2-7E2C-4813-BE6A-A0FB64CE5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64" y="1662552"/>
            <a:ext cx="7219950" cy="431482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D24C4A-2EE5-49FE-B704-C0AA923C15AD}"/>
              </a:ext>
            </a:extLst>
          </p:cNvPr>
          <p:cNvCxnSpPr/>
          <p:nvPr/>
        </p:nvCxnSpPr>
        <p:spPr>
          <a:xfrm>
            <a:off x="2610466" y="1858297"/>
            <a:ext cx="0" cy="376083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E0772A-BD39-4380-AEE3-310D5238B4BD}"/>
              </a:ext>
            </a:extLst>
          </p:cNvPr>
          <p:cNvCxnSpPr/>
          <p:nvPr/>
        </p:nvCxnSpPr>
        <p:spPr>
          <a:xfrm>
            <a:off x="4016474" y="1907460"/>
            <a:ext cx="0" cy="376083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7851C6-5054-4CC2-B503-D5378F9204C3}"/>
              </a:ext>
            </a:extLst>
          </p:cNvPr>
          <p:cNvCxnSpPr/>
          <p:nvPr/>
        </p:nvCxnSpPr>
        <p:spPr>
          <a:xfrm>
            <a:off x="5746958" y="1882882"/>
            <a:ext cx="0" cy="376083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EF48E7-59A2-4066-9CDF-CB194A9B3F56}"/>
              </a:ext>
            </a:extLst>
          </p:cNvPr>
          <p:cNvSpPr txBox="1"/>
          <p:nvPr/>
        </p:nvSpPr>
        <p:spPr>
          <a:xfrm>
            <a:off x="2543789" y="4868093"/>
            <a:ext cx="171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 frequency asymptote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B2B749-FA3D-4929-BFD6-08D03278BF1E}"/>
              </a:ext>
            </a:extLst>
          </p:cNvPr>
          <p:cNvSpPr txBox="1"/>
          <p:nvPr/>
        </p:nvSpPr>
        <p:spPr>
          <a:xfrm>
            <a:off x="4077005" y="4888327"/>
            <a:ext cx="171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frequency asymptote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9FDE31-B379-49F2-9C4C-FAE6C1AD0531}"/>
              </a:ext>
            </a:extLst>
          </p:cNvPr>
          <p:cNvSpPr txBox="1"/>
          <p:nvPr/>
        </p:nvSpPr>
        <p:spPr>
          <a:xfrm>
            <a:off x="8273844" y="1662552"/>
            <a:ext cx="3495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for the slope of high frequency asymptote.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7A84235-CC6F-48BF-A1F2-0EBFB07C42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73843" y="3187838"/>
          <a:ext cx="3657602" cy="2560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28801">
                  <a:extLst>
                    <a:ext uri="{9D8B030D-6E8A-4147-A177-3AD203B41FA5}">
                      <a16:colId xmlns:a16="http://schemas.microsoft.com/office/drawing/2014/main" val="4222836797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624848657"/>
                    </a:ext>
                  </a:extLst>
                </a:gridCol>
              </a:tblGrid>
              <a:tr h="53297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Slope  (dB/decade)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Relative degree of the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63235"/>
                  </a:ext>
                </a:extLst>
              </a:tr>
              <a:tr h="30878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783966"/>
                  </a:ext>
                </a:extLst>
              </a:tr>
              <a:tr h="30878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948766"/>
                  </a:ext>
                </a:extLst>
              </a:tr>
              <a:tr h="30878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765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60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Microsoft Office PowerPoint</Application>
  <PresentationFormat>Widescreen</PresentationFormat>
  <Paragraphs>135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1_Office Theme</vt:lpstr>
      <vt:lpstr>Equation</vt:lpstr>
      <vt:lpstr>Project 1: Brake System Modelling  &amp; Control</vt:lpstr>
      <vt:lpstr>Objective</vt:lpstr>
      <vt:lpstr>Procedure - Modelling</vt:lpstr>
      <vt:lpstr>Check for LTI – Spectral analysis</vt:lpstr>
      <vt:lpstr>Check for LTI – Spectral analysis</vt:lpstr>
      <vt:lpstr>PowerPoint Presentation</vt:lpstr>
      <vt:lpstr>PowerPoint Presentation</vt:lpstr>
      <vt:lpstr>Frequency response –Bode plot</vt:lpstr>
      <vt:lpstr>Frequency response –Bode plot</vt:lpstr>
      <vt:lpstr>Transfer Function Structure</vt:lpstr>
      <vt:lpstr>Step Response Analysis</vt:lpstr>
      <vt:lpstr>Step Response Analysis</vt:lpstr>
      <vt:lpstr>Step Response Analysis</vt:lpstr>
      <vt:lpstr>Step Response Analysis</vt:lpstr>
      <vt:lpstr>Step Response Analysis</vt:lpstr>
      <vt:lpstr>Time constant</vt:lpstr>
      <vt:lpstr>Time constant</vt:lpstr>
      <vt:lpstr>Time constant</vt:lpstr>
      <vt:lpstr>Gdrive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Brake System Modelling</dc:title>
  <dc:creator>Admin</dc:creator>
  <cp:lastModifiedBy>Admin</cp:lastModifiedBy>
  <cp:revision>4</cp:revision>
  <dcterms:created xsi:type="dcterms:W3CDTF">2018-08-28T11:37:18Z</dcterms:created>
  <dcterms:modified xsi:type="dcterms:W3CDTF">2018-08-29T10:59:35Z</dcterms:modified>
</cp:coreProperties>
</file>