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5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152919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40186"/>
            <a:ext cx="7477601" cy="1666399"/>
          </a:xfrm>
          <a:prstGeom prst="rect">
            <a:avLst/>
          </a:prstGeom>
          <a:noFill/>
          <a:ln/>
        </p:spPr>
        <p:txBody>
          <a:bodyPr wrap="square" rtlCol="0" anchor="t"/>
          <a:lstStyle/>
          <a:p>
            <a:pPr marL="0" indent="0">
              <a:lnSpc>
                <a:spcPts val="6561"/>
              </a:lnSpc>
              <a:buNone/>
            </a:pPr>
            <a:r>
              <a:rPr lang="en-US" sz="5249" dirty="0">
                <a:solidFill>
                  <a:srgbClr val="5C4E3D"/>
                </a:solidFill>
                <a:latin typeface="Libre Baskerville" pitchFamily="34" charset="0"/>
                <a:ea typeface="Libre Baskerville" pitchFamily="34" charset="-122"/>
                <a:cs typeface="Libre Baskerville" pitchFamily="34" charset="-120"/>
              </a:rPr>
              <a:t>Market Basket Analysis</a:t>
            </a:r>
            <a:endParaRPr lang="en-US" sz="5249" dirty="0"/>
          </a:p>
        </p:txBody>
      </p:sp>
      <p:sp>
        <p:nvSpPr>
          <p:cNvPr id="6" name="Text 2"/>
          <p:cNvSpPr/>
          <p:nvPr/>
        </p:nvSpPr>
        <p:spPr>
          <a:xfrm>
            <a:off x="833199" y="4439841"/>
            <a:ext cx="7477601" cy="71080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In this presentation, we will explore the world of Market Basket Analysis, including its definition, methodology, benefits, and limitations.</a:t>
            </a:r>
            <a:endParaRPr lang="en-US" sz="1750" dirty="0"/>
          </a:p>
        </p:txBody>
      </p:sp>
      <p:sp>
        <p:nvSpPr>
          <p:cNvPr id="7" name="Shape 3"/>
          <p:cNvSpPr/>
          <p:nvPr/>
        </p:nvSpPr>
        <p:spPr>
          <a:xfrm>
            <a:off x="833199" y="5417225"/>
            <a:ext cx="355402" cy="355402"/>
          </a:xfrm>
          <a:prstGeom prst="roundRect">
            <a:avLst>
              <a:gd name="adj" fmla="val 25726039"/>
            </a:avLst>
          </a:prstGeom>
          <a:noFill/>
          <a:ln w="7620">
            <a:solidFill>
              <a:srgbClr val="FFFFFF"/>
            </a:solidFill>
            <a:prstDash val="solid"/>
          </a:ln>
        </p:spPr>
        <p:txBody>
          <a:bodyPr/>
          <a:lstStyle/>
          <a:p>
            <a:endParaRPr lang="en-IN"/>
          </a:p>
        </p:txBody>
      </p:sp>
      <p:sp>
        <p:nvSpPr>
          <p:cNvPr id="9" name="Text 4"/>
          <p:cNvSpPr/>
          <p:nvPr/>
        </p:nvSpPr>
        <p:spPr>
          <a:xfrm>
            <a:off x="1299686" y="5400556"/>
            <a:ext cx="2103120" cy="388858"/>
          </a:xfrm>
          <a:prstGeom prst="rect">
            <a:avLst/>
          </a:prstGeom>
          <a:noFill/>
          <a:ln/>
        </p:spPr>
        <p:txBody>
          <a:bodyPr wrap="none" rtlCol="0" anchor="t"/>
          <a:lstStyle/>
          <a:p>
            <a:pPr marL="0" indent="0" algn="l">
              <a:lnSpc>
                <a:spcPts val="3062"/>
              </a:lnSpc>
              <a:buNone/>
            </a:pPr>
            <a:endParaRPr lang="en-US" sz="2187" b="1" dirty="0">
              <a:solidFill>
                <a:srgbClr val="454240"/>
              </a:solidFill>
              <a:latin typeface="DM Sans" pitchFamily="34" charset="0"/>
              <a:ea typeface="DM Sans" pitchFamily="34" charset="-122"/>
              <a:cs typeface="DM Sans"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0716">
            <a:solidFill>
              <a:srgbClr val="E5E0DF"/>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159556"/>
          </a:xfrm>
          <a:prstGeom prst="rect">
            <a:avLst/>
          </a:prstGeom>
        </p:spPr>
      </p:pic>
      <p:sp>
        <p:nvSpPr>
          <p:cNvPr id="5" name="Text 1"/>
          <p:cNvSpPr/>
          <p:nvPr/>
        </p:nvSpPr>
        <p:spPr>
          <a:xfrm>
            <a:off x="3211949" y="2634972"/>
            <a:ext cx="7086600" cy="539948"/>
          </a:xfrm>
          <a:prstGeom prst="rect">
            <a:avLst/>
          </a:prstGeom>
          <a:noFill/>
          <a:ln/>
        </p:spPr>
        <p:txBody>
          <a:bodyPr wrap="none" rtlCol="0" anchor="t"/>
          <a:lstStyle/>
          <a:p>
            <a:pPr marL="0" indent="0">
              <a:lnSpc>
                <a:spcPts val="4251"/>
              </a:lnSpc>
              <a:buNone/>
            </a:pPr>
            <a:r>
              <a:rPr lang="en-US" sz="3401" dirty="0">
                <a:solidFill>
                  <a:srgbClr val="5C4E3D"/>
                </a:solidFill>
                <a:latin typeface="Libre Baskerville" pitchFamily="34" charset="0"/>
                <a:ea typeface="Libre Baskerville" pitchFamily="34" charset="-122"/>
                <a:cs typeface="Libre Baskerville" pitchFamily="34" charset="-120"/>
              </a:rPr>
              <a:t>What is Market Basket Analysis?</a:t>
            </a:r>
            <a:endParaRPr lang="en-US" sz="3401" dirty="0"/>
          </a:p>
        </p:txBody>
      </p:sp>
      <p:sp>
        <p:nvSpPr>
          <p:cNvPr id="6" name="Text 2"/>
          <p:cNvSpPr/>
          <p:nvPr/>
        </p:nvSpPr>
        <p:spPr>
          <a:xfrm>
            <a:off x="3211949" y="3434001"/>
            <a:ext cx="8206383" cy="552688"/>
          </a:xfrm>
          <a:prstGeom prst="rect">
            <a:avLst/>
          </a:prstGeom>
          <a:noFill/>
          <a:ln/>
        </p:spPr>
        <p:txBody>
          <a:bodyPr wrap="square" rtlCol="0" anchor="t"/>
          <a:lstStyle/>
          <a:p>
            <a:pPr marL="0" indent="0">
              <a:lnSpc>
                <a:spcPts val="2177"/>
              </a:lnSpc>
              <a:buNone/>
            </a:pPr>
            <a:r>
              <a:rPr lang="en-US" sz="1360" dirty="0">
                <a:solidFill>
                  <a:srgbClr val="454240"/>
                </a:solidFill>
                <a:latin typeface="DM Sans" pitchFamily="34" charset="0"/>
                <a:ea typeface="DM Sans" pitchFamily="34" charset="-122"/>
                <a:cs typeface="DM Sans" pitchFamily="34" charset="-120"/>
              </a:rPr>
              <a:t>Market Basket Analysis is a technique used to reveal relationships between products based on the items that customers frequently purchase together.</a:t>
            </a:r>
            <a:endParaRPr lang="en-US" sz="1360" dirty="0"/>
          </a:p>
        </p:txBody>
      </p:sp>
      <p:sp>
        <p:nvSpPr>
          <p:cNvPr id="7" name="Shape 3"/>
          <p:cNvSpPr/>
          <p:nvPr/>
        </p:nvSpPr>
        <p:spPr>
          <a:xfrm>
            <a:off x="3211949" y="4180999"/>
            <a:ext cx="2620328" cy="3573066"/>
          </a:xfrm>
          <a:prstGeom prst="roundRect">
            <a:avLst>
              <a:gd name="adj" fmla="val 2967"/>
            </a:avLst>
          </a:prstGeom>
          <a:solidFill>
            <a:srgbClr val="F7EDD4"/>
          </a:solidFill>
          <a:ln w="10716">
            <a:solidFill>
              <a:srgbClr val="EFDBA9"/>
            </a:solidFill>
            <a:prstDash val="solid"/>
          </a:ln>
        </p:spPr>
        <p:txBody>
          <a:bodyPr/>
          <a:lstStyle/>
          <a:p>
            <a:endParaRPr lang="en-IN"/>
          </a:p>
        </p:txBody>
      </p:sp>
      <p:sp>
        <p:nvSpPr>
          <p:cNvPr id="8" name="Text 4"/>
          <p:cNvSpPr/>
          <p:nvPr/>
        </p:nvSpPr>
        <p:spPr>
          <a:xfrm>
            <a:off x="3395424" y="4364474"/>
            <a:ext cx="2253377" cy="539829"/>
          </a:xfrm>
          <a:prstGeom prst="rect">
            <a:avLst/>
          </a:prstGeom>
          <a:noFill/>
          <a:ln/>
        </p:spPr>
        <p:txBody>
          <a:bodyPr wrap="square" rtlCol="0" anchor="t"/>
          <a:lstStyle/>
          <a:p>
            <a:pPr marL="0" indent="0">
              <a:lnSpc>
                <a:spcPts val="2126"/>
              </a:lnSpc>
              <a:buNone/>
            </a:pPr>
            <a:r>
              <a:rPr lang="en-US" sz="1700" dirty="0">
                <a:solidFill>
                  <a:srgbClr val="454240"/>
                </a:solidFill>
                <a:latin typeface="Libre Baskerville" pitchFamily="34" charset="0"/>
                <a:ea typeface="Libre Baskerville" pitchFamily="34" charset="-122"/>
                <a:cs typeface="Libre Baskerville" pitchFamily="34" charset="-120"/>
              </a:rPr>
              <a:t>Association Rule Mining</a:t>
            </a:r>
            <a:endParaRPr lang="en-US" sz="1700" dirty="0"/>
          </a:p>
        </p:txBody>
      </p:sp>
      <p:sp>
        <p:nvSpPr>
          <p:cNvPr id="9" name="Text 5"/>
          <p:cNvSpPr/>
          <p:nvPr/>
        </p:nvSpPr>
        <p:spPr>
          <a:xfrm>
            <a:off x="3395424" y="5077063"/>
            <a:ext cx="2253377" cy="1658064"/>
          </a:xfrm>
          <a:prstGeom prst="rect">
            <a:avLst/>
          </a:prstGeom>
          <a:noFill/>
          <a:ln/>
        </p:spPr>
        <p:txBody>
          <a:bodyPr wrap="square" rtlCol="0" anchor="t"/>
          <a:lstStyle/>
          <a:p>
            <a:pPr marL="0" indent="0">
              <a:lnSpc>
                <a:spcPts val="2177"/>
              </a:lnSpc>
              <a:buNone/>
            </a:pPr>
            <a:r>
              <a:rPr lang="en-US" sz="1360" dirty="0">
                <a:solidFill>
                  <a:srgbClr val="454240"/>
                </a:solidFill>
                <a:latin typeface="DM Sans" pitchFamily="34" charset="0"/>
                <a:ea typeface="DM Sans" pitchFamily="34" charset="-122"/>
                <a:cs typeface="DM Sans" pitchFamily="34" charset="-120"/>
              </a:rPr>
              <a:t>Market Basket Analysis relies on association rule mining, which identifies the relationships between items in a basket or transaction history.</a:t>
            </a:r>
            <a:endParaRPr lang="en-US" sz="1360" dirty="0"/>
          </a:p>
        </p:txBody>
      </p:sp>
      <p:sp>
        <p:nvSpPr>
          <p:cNvPr id="10" name="Shape 6"/>
          <p:cNvSpPr/>
          <p:nvPr/>
        </p:nvSpPr>
        <p:spPr>
          <a:xfrm>
            <a:off x="6005036" y="4180999"/>
            <a:ext cx="2620328" cy="3573066"/>
          </a:xfrm>
          <a:prstGeom prst="roundRect">
            <a:avLst>
              <a:gd name="adj" fmla="val 2967"/>
            </a:avLst>
          </a:prstGeom>
          <a:solidFill>
            <a:srgbClr val="F7EDD4"/>
          </a:solidFill>
          <a:ln w="10716">
            <a:solidFill>
              <a:srgbClr val="EFDBA9"/>
            </a:solidFill>
            <a:prstDash val="solid"/>
          </a:ln>
        </p:spPr>
        <p:txBody>
          <a:bodyPr/>
          <a:lstStyle/>
          <a:p>
            <a:endParaRPr lang="en-IN"/>
          </a:p>
        </p:txBody>
      </p:sp>
      <p:sp>
        <p:nvSpPr>
          <p:cNvPr id="11" name="Text 7"/>
          <p:cNvSpPr/>
          <p:nvPr/>
        </p:nvSpPr>
        <p:spPr>
          <a:xfrm>
            <a:off x="6188512" y="4364474"/>
            <a:ext cx="1988820" cy="269915"/>
          </a:xfrm>
          <a:prstGeom prst="rect">
            <a:avLst/>
          </a:prstGeom>
          <a:noFill/>
          <a:ln/>
        </p:spPr>
        <p:txBody>
          <a:bodyPr wrap="none" rtlCol="0" anchor="t"/>
          <a:lstStyle/>
          <a:p>
            <a:pPr marL="0" indent="0">
              <a:lnSpc>
                <a:spcPts val="2126"/>
              </a:lnSpc>
              <a:buNone/>
            </a:pPr>
            <a:r>
              <a:rPr lang="en-US" sz="1700" dirty="0">
                <a:solidFill>
                  <a:srgbClr val="454240"/>
                </a:solidFill>
                <a:latin typeface="Libre Baskerville" pitchFamily="34" charset="0"/>
                <a:ea typeface="Libre Baskerville" pitchFamily="34" charset="-122"/>
                <a:cs typeface="Libre Baskerville" pitchFamily="34" charset="-120"/>
              </a:rPr>
              <a:t>Frequent Itemsets</a:t>
            </a:r>
            <a:endParaRPr lang="en-US" sz="1700" dirty="0"/>
          </a:p>
        </p:txBody>
      </p:sp>
      <p:sp>
        <p:nvSpPr>
          <p:cNvPr id="12" name="Text 8"/>
          <p:cNvSpPr/>
          <p:nvPr/>
        </p:nvSpPr>
        <p:spPr>
          <a:xfrm>
            <a:off x="6188512" y="4807148"/>
            <a:ext cx="2253377" cy="1658064"/>
          </a:xfrm>
          <a:prstGeom prst="rect">
            <a:avLst/>
          </a:prstGeom>
          <a:noFill/>
          <a:ln/>
        </p:spPr>
        <p:txBody>
          <a:bodyPr wrap="square" rtlCol="0" anchor="t"/>
          <a:lstStyle/>
          <a:p>
            <a:pPr marL="0" indent="0">
              <a:lnSpc>
                <a:spcPts val="2177"/>
              </a:lnSpc>
              <a:buNone/>
            </a:pPr>
            <a:r>
              <a:rPr lang="en-US" sz="1360" dirty="0">
                <a:solidFill>
                  <a:srgbClr val="454240"/>
                </a:solidFill>
                <a:latin typeface="DM Sans" pitchFamily="34" charset="0"/>
                <a:ea typeface="DM Sans" pitchFamily="34" charset="-122"/>
                <a:cs typeface="DM Sans" pitchFamily="34" charset="-120"/>
              </a:rPr>
              <a:t>Frequent itemsets are the sets of items that often occur together in transactions. These are used to generate association rules.</a:t>
            </a:r>
            <a:endParaRPr lang="en-US" sz="1360" dirty="0"/>
          </a:p>
        </p:txBody>
      </p:sp>
      <p:sp>
        <p:nvSpPr>
          <p:cNvPr id="13" name="Shape 9"/>
          <p:cNvSpPr/>
          <p:nvPr/>
        </p:nvSpPr>
        <p:spPr>
          <a:xfrm>
            <a:off x="8798123" y="4180999"/>
            <a:ext cx="2620328" cy="3573066"/>
          </a:xfrm>
          <a:prstGeom prst="roundRect">
            <a:avLst>
              <a:gd name="adj" fmla="val 2967"/>
            </a:avLst>
          </a:prstGeom>
          <a:solidFill>
            <a:srgbClr val="F7EDD4"/>
          </a:solidFill>
          <a:ln w="10716">
            <a:solidFill>
              <a:srgbClr val="EFDBA9"/>
            </a:solidFill>
            <a:prstDash val="solid"/>
          </a:ln>
        </p:spPr>
        <p:txBody>
          <a:bodyPr/>
          <a:lstStyle/>
          <a:p>
            <a:endParaRPr lang="en-IN"/>
          </a:p>
        </p:txBody>
      </p:sp>
      <p:sp>
        <p:nvSpPr>
          <p:cNvPr id="14" name="Text 10"/>
          <p:cNvSpPr/>
          <p:nvPr/>
        </p:nvSpPr>
        <p:spPr>
          <a:xfrm>
            <a:off x="8981599" y="4364474"/>
            <a:ext cx="2202180" cy="269915"/>
          </a:xfrm>
          <a:prstGeom prst="rect">
            <a:avLst/>
          </a:prstGeom>
          <a:noFill/>
          <a:ln/>
        </p:spPr>
        <p:txBody>
          <a:bodyPr wrap="none" rtlCol="0" anchor="t"/>
          <a:lstStyle/>
          <a:p>
            <a:pPr marL="0" indent="0">
              <a:lnSpc>
                <a:spcPts val="2126"/>
              </a:lnSpc>
              <a:buNone/>
            </a:pPr>
            <a:r>
              <a:rPr lang="en-US" sz="1700" dirty="0">
                <a:solidFill>
                  <a:srgbClr val="454240"/>
                </a:solidFill>
                <a:latin typeface="Libre Baskerville" pitchFamily="34" charset="0"/>
                <a:ea typeface="Libre Baskerville" pitchFamily="34" charset="-122"/>
                <a:cs typeface="Libre Baskerville" pitchFamily="34" charset="-120"/>
              </a:rPr>
              <a:t>Lift and Confidence</a:t>
            </a:r>
            <a:endParaRPr lang="en-US" sz="1700" dirty="0"/>
          </a:p>
        </p:txBody>
      </p:sp>
      <p:sp>
        <p:nvSpPr>
          <p:cNvPr id="15" name="Text 11"/>
          <p:cNvSpPr/>
          <p:nvPr/>
        </p:nvSpPr>
        <p:spPr>
          <a:xfrm>
            <a:off x="8981599" y="4807148"/>
            <a:ext cx="2253377" cy="2763441"/>
          </a:xfrm>
          <a:prstGeom prst="rect">
            <a:avLst/>
          </a:prstGeom>
          <a:noFill/>
          <a:ln/>
        </p:spPr>
        <p:txBody>
          <a:bodyPr wrap="square" rtlCol="0" anchor="t"/>
          <a:lstStyle/>
          <a:p>
            <a:pPr marL="0" indent="0">
              <a:lnSpc>
                <a:spcPts val="2177"/>
              </a:lnSpc>
              <a:buNone/>
            </a:pPr>
            <a:r>
              <a:rPr lang="en-US" sz="1360" dirty="0">
                <a:solidFill>
                  <a:srgbClr val="454240"/>
                </a:solidFill>
                <a:latin typeface="DM Sans" pitchFamily="34" charset="0"/>
                <a:ea typeface="DM Sans" pitchFamily="34" charset="-122"/>
                <a:cs typeface="DM Sans" pitchFamily="34" charset="-120"/>
              </a:rPr>
              <a:t>Lift and Confidence measures are used to determine the strength of a relationship between two items. Lift measures the degree of correlation, while confidence measures the probability that a B basket will contain an item given the presence of an A item.</a:t>
            </a:r>
            <a:endParaRPr lang="en-US" sz="136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2502">
            <a:solidFill>
              <a:srgbClr val="E5E0DF"/>
            </a:solidFill>
            <a:prstDash val="solid"/>
          </a:ln>
        </p:spPr>
        <p:txBody>
          <a:bodyPr/>
          <a:lstStyle/>
          <a:p>
            <a:endParaRPr lang="en-IN"/>
          </a:p>
        </p:txBody>
      </p:sp>
      <p:sp>
        <p:nvSpPr>
          <p:cNvPr id="4" name="Text 1"/>
          <p:cNvSpPr/>
          <p:nvPr/>
        </p:nvSpPr>
        <p:spPr>
          <a:xfrm>
            <a:off x="2557820" y="552688"/>
            <a:ext cx="8846820" cy="625912"/>
          </a:xfrm>
          <a:prstGeom prst="rect">
            <a:avLst/>
          </a:prstGeom>
          <a:noFill/>
          <a:ln/>
        </p:spPr>
        <p:txBody>
          <a:bodyPr wrap="none" rtlCol="0" anchor="t"/>
          <a:lstStyle/>
          <a:p>
            <a:pPr marL="0" indent="0">
              <a:lnSpc>
                <a:spcPts val="4929"/>
              </a:lnSpc>
              <a:buNone/>
            </a:pPr>
            <a:r>
              <a:rPr lang="en-US" sz="3943" dirty="0">
                <a:solidFill>
                  <a:srgbClr val="5C4E3D"/>
                </a:solidFill>
                <a:latin typeface="Libre Baskerville" pitchFamily="34" charset="0"/>
                <a:ea typeface="Libre Baskerville" pitchFamily="34" charset="-122"/>
                <a:cs typeface="Libre Baskerville" pitchFamily="34" charset="-120"/>
              </a:rPr>
              <a:t>Benefits of Market Basket Analysis</a:t>
            </a:r>
            <a:endParaRPr lang="en-US" sz="3943" dirty="0"/>
          </a:p>
        </p:txBody>
      </p:sp>
      <p:sp>
        <p:nvSpPr>
          <p:cNvPr id="5" name="Text 2"/>
          <p:cNvSpPr/>
          <p:nvPr/>
        </p:nvSpPr>
        <p:spPr>
          <a:xfrm>
            <a:off x="2557820" y="1579126"/>
            <a:ext cx="9514761" cy="961192"/>
          </a:xfrm>
          <a:prstGeom prst="rect">
            <a:avLst/>
          </a:prstGeom>
          <a:noFill/>
          <a:ln/>
        </p:spPr>
        <p:txBody>
          <a:bodyPr wrap="square" rtlCol="0" anchor="t"/>
          <a:lstStyle/>
          <a:p>
            <a:pPr marL="0" indent="0">
              <a:lnSpc>
                <a:spcPts val="2524"/>
              </a:lnSpc>
              <a:buNone/>
            </a:pPr>
            <a:r>
              <a:rPr lang="en-US" sz="1577" dirty="0">
                <a:solidFill>
                  <a:srgbClr val="454240"/>
                </a:solidFill>
                <a:latin typeface="DM Sans" pitchFamily="34" charset="0"/>
                <a:ea typeface="DM Sans" pitchFamily="34" charset="-122"/>
                <a:cs typeface="DM Sans" pitchFamily="34" charset="-120"/>
              </a:rPr>
              <a:t>Market Basket Analysis can help retailers and businesses understand their customers better, leading to more targeted marketing campaigns, smarter store layout design, and more efficient inventory management.</a:t>
            </a:r>
            <a:endParaRPr lang="en-US" sz="1577" dirty="0"/>
          </a:p>
        </p:txBody>
      </p:sp>
      <p:sp>
        <p:nvSpPr>
          <p:cNvPr id="6" name="Shape 3"/>
          <p:cNvSpPr/>
          <p:nvPr/>
        </p:nvSpPr>
        <p:spPr>
          <a:xfrm>
            <a:off x="7295198" y="2765584"/>
            <a:ext cx="40005" cy="4911209"/>
          </a:xfrm>
          <a:prstGeom prst="rect">
            <a:avLst/>
          </a:prstGeom>
          <a:solidFill>
            <a:srgbClr val="EFDBA9"/>
          </a:solidFill>
          <a:ln/>
        </p:spPr>
        <p:txBody>
          <a:bodyPr/>
          <a:lstStyle/>
          <a:p>
            <a:endParaRPr lang="en-IN"/>
          </a:p>
        </p:txBody>
      </p:sp>
      <p:sp>
        <p:nvSpPr>
          <p:cNvPr id="7" name="Shape 4"/>
          <p:cNvSpPr/>
          <p:nvPr/>
        </p:nvSpPr>
        <p:spPr>
          <a:xfrm>
            <a:off x="7540526" y="3127296"/>
            <a:ext cx="701040" cy="40005"/>
          </a:xfrm>
          <a:prstGeom prst="rect">
            <a:avLst/>
          </a:prstGeom>
          <a:solidFill>
            <a:srgbClr val="EFDBA9"/>
          </a:solidFill>
          <a:ln/>
        </p:spPr>
        <p:txBody>
          <a:bodyPr/>
          <a:lstStyle/>
          <a:p>
            <a:endParaRPr lang="en-IN"/>
          </a:p>
        </p:txBody>
      </p:sp>
      <p:sp>
        <p:nvSpPr>
          <p:cNvPr id="8" name="Shape 5"/>
          <p:cNvSpPr/>
          <p:nvPr/>
        </p:nvSpPr>
        <p:spPr>
          <a:xfrm>
            <a:off x="7089874" y="2922032"/>
            <a:ext cx="450652" cy="450652"/>
          </a:xfrm>
          <a:prstGeom prst="roundRect">
            <a:avLst>
              <a:gd name="adj" fmla="val 20002"/>
            </a:avLst>
          </a:prstGeom>
          <a:solidFill>
            <a:srgbClr val="F7EDD4"/>
          </a:solidFill>
          <a:ln w="12502">
            <a:solidFill>
              <a:srgbClr val="EFDBA9"/>
            </a:solidFill>
            <a:prstDash val="solid"/>
          </a:ln>
        </p:spPr>
        <p:txBody>
          <a:bodyPr/>
          <a:lstStyle/>
          <a:p>
            <a:endParaRPr lang="en-IN"/>
          </a:p>
        </p:txBody>
      </p:sp>
      <p:sp>
        <p:nvSpPr>
          <p:cNvPr id="9" name="Text 6"/>
          <p:cNvSpPr/>
          <p:nvPr/>
        </p:nvSpPr>
        <p:spPr>
          <a:xfrm>
            <a:off x="7250370" y="2959537"/>
            <a:ext cx="129540" cy="375642"/>
          </a:xfrm>
          <a:prstGeom prst="rect">
            <a:avLst/>
          </a:prstGeom>
          <a:noFill/>
          <a:ln/>
        </p:spPr>
        <p:txBody>
          <a:bodyPr wrap="none" rtlCol="0" anchor="t"/>
          <a:lstStyle/>
          <a:p>
            <a:pPr marL="0" indent="0" algn="ctr">
              <a:lnSpc>
                <a:spcPts val="2957"/>
              </a:lnSpc>
              <a:buNone/>
            </a:pPr>
            <a:r>
              <a:rPr lang="en-US" sz="2366" dirty="0">
                <a:solidFill>
                  <a:srgbClr val="454240"/>
                </a:solidFill>
                <a:latin typeface="Libre Baskerville" pitchFamily="34" charset="0"/>
                <a:ea typeface="Libre Baskerville" pitchFamily="34" charset="-122"/>
                <a:cs typeface="Libre Baskerville" pitchFamily="34" charset="-120"/>
              </a:rPr>
              <a:t>1</a:t>
            </a:r>
            <a:endParaRPr lang="en-US" sz="2366" dirty="0"/>
          </a:p>
        </p:txBody>
      </p:sp>
      <p:sp>
        <p:nvSpPr>
          <p:cNvPr id="10" name="Text 7"/>
          <p:cNvSpPr/>
          <p:nvPr/>
        </p:nvSpPr>
        <p:spPr>
          <a:xfrm>
            <a:off x="8416885" y="2965847"/>
            <a:ext cx="2346960" cy="312896"/>
          </a:xfrm>
          <a:prstGeom prst="rect">
            <a:avLst/>
          </a:prstGeom>
          <a:noFill/>
          <a:ln/>
        </p:spPr>
        <p:txBody>
          <a:bodyPr wrap="none" rtlCol="0" anchor="t"/>
          <a:lstStyle/>
          <a:p>
            <a:pPr marL="0" indent="0" algn="l">
              <a:lnSpc>
                <a:spcPts val="2464"/>
              </a:lnSpc>
              <a:buNone/>
            </a:pPr>
            <a:r>
              <a:rPr lang="en-US" sz="1972" dirty="0">
                <a:solidFill>
                  <a:srgbClr val="454240"/>
                </a:solidFill>
                <a:latin typeface="Libre Baskerville" pitchFamily="34" charset="0"/>
                <a:ea typeface="Libre Baskerville" pitchFamily="34" charset="-122"/>
                <a:cs typeface="Libre Baskerville" pitchFamily="34" charset="-120"/>
              </a:rPr>
              <a:t>Customer Insights</a:t>
            </a:r>
            <a:endParaRPr lang="en-US" sz="1972" dirty="0"/>
          </a:p>
        </p:txBody>
      </p:sp>
      <p:sp>
        <p:nvSpPr>
          <p:cNvPr id="11" name="Text 8"/>
          <p:cNvSpPr/>
          <p:nvPr/>
        </p:nvSpPr>
        <p:spPr>
          <a:xfrm>
            <a:off x="8416885" y="3479006"/>
            <a:ext cx="3655695" cy="1281589"/>
          </a:xfrm>
          <a:prstGeom prst="rect">
            <a:avLst/>
          </a:prstGeom>
          <a:noFill/>
          <a:ln/>
        </p:spPr>
        <p:txBody>
          <a:bodyPr wrap="square" rtlCol="0" anchor="t"/>
          <a:lstStyle/>
          <a:p>
            <a:pPr marL="0" indent="0" algn="l">
              <a:lnSpc>
                <a:spcPts val="2524"/>
              </a:lnSpc>
              <a:buNone/>
            </a:pPr>
            <a:r>
              <a:rPr lang="en-US" sz="1577" dirty="0">
                <a:solidFill>
                  <a:srgbClr val="454240"/>
                </a:solidFill>
                <a:latin typeface="DM Sans" pitchFamily="34" charset="0"/>
                <a:ea typeface="DM Sans" pitchFamily="34" charset="-122"/>
                <a:cs typeface="DM Sans" pitchFamily="34" charset="-120"/>
              </a:rPr>
              <a:t>Market Basket Analysis uncovers patterns and links between products to provide insight into customer behaviour and preferences.</a:t>
            </a:r>
            <a:endParaRPr lang="en-US" sz="1577" dirty="0"/>
          </a:p>
        </p:txBody>
      </p:sp>
      <p:sp>
        <p:nvSpPr>
          <p:cNvPr id="12" name="Shape 9"/>
          <p:cNvSpPr/>
          <p:nvPr/>
        </p:nvSpPr>
        <p:spPr>
          <a:xfrm>
            <a:off x="6388834" y="4128730"/>
            <a:ext cx="701040" cy="40005"/>
          </a:xfrm>
          <a:prstGeom prst="rect">
            <a:avLst/>
          </a:prstGeom>
          <a:solidFill>
            <a:srgbClr val="EFDBA9"/>
          </a:solidFill>
          <a:ln/>
        </p:spPr>
        <p:txBody>
          <a:bodyPr/>
          <a:lstStyle/>
          <a:p>
            <a:endParaRPr lang="en-IN"/>
          </a:p>
        </p:txBody>
      </p:sp>
      <p:sp>
        <p:nvSpPr>
          <p:cNvPr id="13" name="Shape 10"/>
          <p:cNvSpPr/>
          <p:nvPr/>
        </p:nvSpPr>
        <p:spPr>
          <a:xfrm>
            <a:off x="7089874" y="3923467"/>
            <a:ext cx="450652" cy="450652"/>
          </a:xfrm>
          <a:prstGeom prst="roundRect">
            <a:avLst>
              <a:gd name="adj" fmla="val 20002"/>
            </a:avLst>
          </a:prstGeom>
          <a:solidFill>
            <a:srgbClr val="F7EDD4"/>
          </a:solidFill>
          <a:ln w="12502">
            <a:solidFill>
              <a:srgbClr val="EFDBA9"/>
            </a:solidFill>
            <a:prstDash val="solid"/>
          </a:ln>
        </p:spPr>
        <p:txBody>
          <a:bodyPr/>
          <a:lstStyle/>
          <a:p>
            <a:endParaRPr lang="en-IN"/>
          </a:p>
        </p:txBody>
      </p:sp>
      <p:sp>
        <p:nvSpPr>
          <p:cNvPr id="14" name="Text 11"/>
          <p:cNvSpPr/>
          <p:nvPr/>
        </p:nvSpPr>
        <p:spPr>
          <a:xfrm>
            <a:off x="7223700" y="3960971"/>
            <a:ext cx="182880" cy="375642"/>
          </a:xfrm>
          <a:prstGeom prst="rect">
            <a:avLst/>
          </a:prstGeom>
          <a:noFill/>
          <a:ln/>
        </p:spPr>
        <p:txBody>
          <a:bodyPr wrap="none" rtlCol="0" anchor="t"/>
          <a:lstStyle/>
          <a:p>
            <a:pPr marL="0" indent="0" algn="ctr">
              <a:lnSpc>
                <a:spcPts val="2957"/>
              </a:lnSpc>
              <a:buNone/>
            </a:pPr>
            <a:r>
              <a:rPr lang="en-US" sz="2366" dirty="0">
                <a:solidFill>
                  <a:srgbClr val="454240"/>
                </a:solidFill>
                <a:latin typeface="Libre Baskerville" pitchFamily="34" charset="0"/>
                <a:ea typeface="Libre Baskerville" pitchFamily="34" charset="-122"/>
                <a:cs typeface="Libre Baskerville" pitchFamily="34" charset="-120"/>
              </a:rPr>
              <a:t>2</a:t>
            </a:r>
            <a:endParaRPr lang="en-US" sz="2366" dirty="0"/>
          </a:p>
        </p:txBody>
      </p:sp>
      <p:sp>
        <p:nvSpPr>
          <p:cNvPr id="15" name="Text 12"/>
          <p:cNvSpPr/>
          <p:nvPr/>
        </p:nvSpPr>
        <p:spPr>
          <a:xfrm>
            <a:off x="3957995" y="3967282"/>
            <a:ext cx="2255520" cy="312896"/>
          </a:xfrm>
          <a:prstGeom prst="rect">
            <a:avLst/>
          </a:prstGeom>
          <a:noFill/>
          <a:ln/>
        </p:spPr>
        <p:txBody>
          <a:bodyPr wrap="none" rtlCol="0" anchor="t"/>
          <a:lstStyle/>
          <a:p>
            <a:pPr marL="0" indent="0" algn="r">
              <a:lnSpc>
                <a:spcPts val="2464"/>
              </a:lnSpc>
              <a:buNone/>
            </a:pPr>
            <a:r>
              <a:rPr lang="en-US" sz="1972" dirty="0">
                <a:solidFill>
                  <a:srgbClr val="454240"/>
                </a:solidFill>
                <a:latin typeface="Libre Baskerville" pitchFamily="34" charset="0"/>
                <a:ea typeface="Libre Baskerville" pitchFamily="34" charset="-122"/>
                <a:cs typeface="Libre Baskerville" pitchFamily="34" charset="-120"/>
              </a:rPr>
              <a:t>Informed Pricing</a:t>
            </a:r>
            <a:endParaRPr lang="en-US" sz="1972" dirty="0"/>
          </a:p>
        </p:txBody>
      </p:sp>
      <p:sp>
        <p:nvSpPr>
          <p:cNvPr id="16" name="Text 13"/>
          <p:cNvSpPr/>
          <p:nvPr/>
        </p:nvSpPr>
        <p:spPr>
          <a:xfrm>
            <a:off x="2557820" y="4480441"/>
            <a:ext cx="3655695" cy="1281589"/>
          </a:xfrm>
          <a:prstGeom prst="rect">
            <a:avLst/>
          </a:prstGeom>
          <a:noFill/>
          <a:ln/>
        </p:spPr>
        <p:txBody>
          <a:bodyPr wrap="square" rtlCol="0" anchor="t"/>
          <a:lstStyle/>
          <a:p>
            <a:pPr marL="0" indent="0" algn="r">
              <a:lnSpc>
                <a:spcPts val="2524"/>
              </a:lnSpc>
              <a:buNone/>
            </a:pPr>
            <a:r>
              <a:rPr lang="en-US" sz="1577" dirty="0">
                <a:solidFill>
                  <a:srgbClr val="454240"/>
                </a:solidFill>
                <a:latin typeface="DM Sans" pitchFamily="34" charset="0"/>
                <a:ea typeface="DM Sans" pitchFamily="34" charset="-122"/>
                <a:cs typeface="DM Sans" pitchFamily="34" charset="-120"/>
              </a:rPr>
              <a:t>Market Basket Analysis can help with dynamic pricing strategies by identifying substitutes, complements, and stand-alone items.</a:t>
            </a:r>
            <a:endParaRPr lang="en-US" sz="1577" dirty="0"/>
          </a:p>
        </p:txBody>
      </p:sp>
      <p:sp>
        <p:nvSpPr>
          <p:cNvPr id="17" name="Shape 14"/>
          <p:cNvSpPr/>
          <p:nvPr/>
        </p:nvSpPr>
        <p:spPr>
          <a:xfrm>
            <a:off x="7540526" y="5522833"/>
            <a:ext cx="701040" cy="40005"/>
          </a:xfrm>
          <a:prstGeom prst="rect">
            <a:avLst/>
          </a:prstGeom>
          <a:solidFill>
            <a:srgbClr val="EFDBA9"/>
          </a:solidFill>
          <a:ln/>
        </p:spPr>
        <p:txBody>
          <a:bodyPr/>
          <a:lstStyle/>
          <a:p>
            <a:endParaRPr lang="en-IN"/>
          </a:p>
        </p:txBody>
      </p:sp>
      <p:sp>
        <p:nvSpPr>
          <p:cNvPr id="18" name="Shape 15"/>
          <p:cNvSpPr/>
          <p:nvPr/>
        </p:nvSpPr>
        <p:spPr>
          <a:xfrm>
            <a:off x="7089874" y="5317569"/>
            <a:ext cx="450652" cy="450652"/>
          </a:xfrm>
          <a:prstGeom prst="roundRect">
            <a:avLst>
              <a:gd name="adj" fmla="val 20002"/>
            </a:avLst>
          </a:prstGeom>
          <a:solidFill>
            <a:srgbClr val="F7EDD4"/>
          </a:solidFill>
          <a:ln w="12502">
            <a:solidFill>
              <a:srgbClr val="EFDBA9"/>
            </a:solidFill>
            <a:prstDash val="solid"/>
          </a:ln>
        </p:spPr>
        <p:txBody>
          <a:bodyPr/>
          <a:lstStyle/>
          <a:p>
            <a:endParaRPr lang="en-IN"/>
          </a:p>
        </p:txBody>
      </p:sp>
      <p:sp>
        <p:nvSpPr>
          <p:cNvPr id="19" name="Text 16"/>
          <p:cNvSpPr/>
          <p:nvPr/>
        </p:nvSpPr>
        <p:spPr>
          <a:xfrm>
            <a:off x="7223700" y="5355074"/>
            <a:ext cx="182880" cy="375642"/>
          </a:xfrm>
          <a:prstGeom prst="rect">
            <a:avLst/>
          </a:prstGeom>
          <a:noFill/>
          <a:ln/>
        </p:spPr>
        <p:txBody>
          <a:bodyPr wrap="none" rtlCol="0" anchor="t"/>
          <a:lstStyle/>
          <a:p>
            <a:pPr marL="0" indent="0" algn="ctr">
              <a:lnSpc>
                <a:spcPts val="2957"/>
              </a:lnSpc>
              <a:buNone/>
            </a:pPr>
            <a:r>
              <a:rPr lang="en-US" sz="2366" dirty="0">
                <a:solidFill>
                  <a:srgbClr val="454240"/>
                </a:solidFill>
                <a:latin typeface="Libre Baskerville" pitchFamily="34" charset="0"/>
                <a:ea typeface="Libre Baskerville" pitchFamily="34" charset="-122"/>
                <a:cs typeface="Libre Baskerville" pitchFamily="34" charset="-120"/>
              </a:rPr>
              <a:t>3</a:t>
            </a:r>
            <a:endParaRPr lang="en-US" sz="2366" dirty="0"/>
          </a:p>
        </p:txBody>
      </p:sp>
      <p:sp>
        <p:nvSpPr>
          <p:cNvPr id="20" name="Text 17"/>
          <p:cNvSpPr/>
          <p:nvPr/>
        </p:nvSpPr>
        <p:spPr>
          <a:xfrm>
            <a:off x="8416885" y="5361384"/>
            <a:ext cx="3040380" cy="312896"/>
          </a:xfrm>
          <a:prstGeom prst="rect">
            <a:avLst/>
          </a:prstGeom>
          <a:noFill/>
          <a:ln/>
        </p:spPr>
        <p:txBody>
          <a:bodyPr wrap="none" rtlCol="0" anchor="t"/>
          <a:lstStyle/>
          <a:p>
            <a:pPr marL="0" indent="0" algn="l">
              <a:lnSpc>
                <a:spcPts val="2464"/>
              </a:lnSpc>
              <a:buNone/>
            </a:pPr>
            <a:r>
              <a:rPr lang="en-US" sz="1972" dirty="0">
                <a:solidFill>
                  <a:srgbClr val="454240"/>
                </a:solidFill>
                <a:latin typeface="Libre Baskerville" pitchFamily="34" charset="0"/>
                <a:ea typeface="Libre Baskerville" pitchFamily="34" charset="-122"/>
                <a:cs typeface="Libre Baskerville" pitchFamily="34" charset="-120"/>
              </a:rPr>
              <a:t>Inventory Management</a:t>
            </a:r>
            <a:endParaRPr lang="en-US" sz="1972" dirty="0"/>
          </a:p>
        </p:txBody>
      </p:sp>
      <p:sp>
        <p:nvSpPr>
          <p:cNvPr id="21" name="Text 18"/>
          <p:cNvSpPr/>
          <p:nvPr/>
        </p:nvSpPr>
        <p:spPr>
          <a:xfrm>
            <a:off x="8416885" y="5874544"/>
            <a:ext cx="3655695" cy="1601986"/>
          </a:xfrm>
          <a:prstGeom prst="rect">
            <a:avLst/>
          </a:prstGeom>
          <a:noFill/>
          <a:ln/>
        </p:spPr>
        <p:txBody>
          <a:bodyPr wrap="square" rtlCol="0" anchor="t"/>
          <a:lstStyle/>
          <a:p>
            <a:pPr marL="0" indent="0" algn="l">
              <a:lnSpc>
                <a:spcPts val="2524"/>
              </a:lnSpc>
              <a:buNone/>
            </a:pPr>
            <a:r>
              <a:rPr lang="en-US" sz="1577" dirty="0">
                <a:solidFill>
                  <a:srgbClr val="454240"/>
                </a:solidFill>
                <a:latin typeface="DM Sans" pitchFamily="34" charset="0"/>
                <a:ea typeface="DM Sans" pitchFamily="34" charset="-122"/>
                <a:cs typeface="DM Sans" pitchFamily="34" charset="-120"/>
              </a:rPr>
              <a:t>Market Basket Analysis can assist with inventory management by identifying frequently purchased products to ensure that they are always in stock and by highlighting slow-moving items.</a:t>
            </a:r>
            <a:endParaRPr lang="en-US" sz="157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2144">
            <a:solidFill>
              <a:srgbClr val="E5E0DF"/>
            </a:solidFill>
            <a:prstDash val="solid"/>
          </a:ln>
        </p:spPr>
        <p:txBody>
          <a:bodyPr/>
          <a:lstStyle/>
          <a:p>
            <a:endParaRPr lang="en-IN"/>
          </a:p>
        </p:txBody>
      </p:sp>
      <p:sp>
        <p:nvSpPr>
          <p:cNvPr id="4" name="Text 1"/>
          <p:cNvSpPr/>
          <p:nvPr/>
        </p:nvSpPr>
        <p:spPr>
          <a:xfrm>
            <a:off x="2689027" y="535662"/>
            <a:ext cx="9252228" cy="1217295"/>
          </a:xfrm>
          <a:prstGeom prst="rect">
            <a:avLst/>
          </a:prstGeom>
          <a:noFill/>
          <a:ln/>
        </p:spPr>
        <p:txBody>
          <a:bodyPr wrap="square" rtlCol="0" anchor="t"/>
          <a:lstStyle/>
          <a:p>
            <a:pPr marL="0" indent="0">
              <a:lnSpc>
                <a:spcPts val="4793"/>
              </a:lnSpc>
              <a:buNone/>
            </a:pPr>
            <a:r>
              <a:rPr lang="en-US" sz="3834" dirty="0">
                <a:solidFill>
                  <a:srgbClr val="5C4E3D"/>
                </a:solidFill>
                <a:latin typeface="Libre Baskerville" pitchFamily="34" charset="0"/>
                <a:ea typeface="Libre Baskerville" pitchFamily="34" charset="-122"/>
                <a:cs typeface="Libre Baskerville" pitchFamily="34" charset="-120"/>
              </a:rPr>
              <a:t>Limitations of Market Basket Analysis</a:t>
            </a:r>
            <a:endParaRPr lang="en-US" sz="3834" dirty="0"/>
          </a:p>
        </p:txBody>
      </p:sp>
      <p:sp>
        <p:nvSpPr>
          <p:cNvPr id="5" name="Text 2"/>
          <p:cNvSpPr/>
          <p:nvPr/>
        </p:nvSpPr>
        <p:spPr>
          <a:xfrm>
            <a:off x="2689027" y="2142411"/>
            <a:ext cx="9252228" cy="934760"/>
          </a:xfrm>
          <a:prstGeom prst="rect">
            <a:avLst/>
          </a:prstGeom>
          <a:noFill/>
          <a:ln/>
        </p:spPr>
        <p:txBody>
          <a:bodyPr wrap="square" rtlCol="0" anchor="t"/>
          <a:lstStyle/>
          <a:p>
            <a:pPr marL="0" indent="0">
              <a:lnSpc>
                <a:spcPts val="2454"/>
              </a:lnSpc>
              <a:buNone/>
            </a:pPr>
            <a:r>
              <a:rPr lang="en-US" sz="1534" dirty="0">
                <a:solidFill>
                  <a:srgbClr val="454240"/>
                </a:solidFill>
                <a:latin typeface="DM Sans" pitchFamily="34" charset="0"/>
                <a:ea typeface="DM Sans" pitchFamily="34" charset="-122"/>
                <a:cs typeface="DM Sans" pitchFamily="34" charset="-120"/>
              </a:rPr>
              <a:t>Market Basket Analysis is a valuable tool, but there are limits to what it can tell us about customer behaviour. It can also be difficult to use in more complex situations, and data quality issues can reduce its effectiveness.</a:t>
            </a:r>
            <a:endParaRPr lang="en-US" sz="1534" dirty="0"/>
          </a:p>
        </p:txBody>
      </p:sp>
      <p:pic>
        <p:nvPicPr>
          <p:cNvPr id="6" name="Image 1" descr="preencoded.png"/>
          <p:cNvPicPr>
            <a:picLocks noChangeAspect="1"/>
          </p:cNvPicPr>
          <p:nvPr/>
        </p:nvPicPr>
        <p:blipFill>
          <a:blip r:embed="rId4"/>
          <a:stretch>
            <a:fillRect/>
          </a:stretch>
        </p:blipFill>
        <p:spPr>
          <a:xfrm>
            <a:off x="2689027" y="3296245"/>
            <a:ext cx="2889290" cy="1785699"/>
          </a:xfrm>
          <a:prstGeom prst="rect">
            <a:avLst/>
          </a:prstGeom>
        </p:spPr>
      </p:pic>
      <p:sp>
        <p:nvSpPr>
          <p:cNvPr id="7" name="Text 3"/>
          <p:cNvSpPr/>
          <p:nvPr/>
        </p:nvSpPr>
        <p:spPr>
          <a:xfrm>
            <a:off x="2689027" y="5325308"/>
            <a:ext cx="2865120" cy="304324"/>
          </a:xfrm>
          <a:prstGeom prst="rect">
            <a:avLst/>
          </a:prstGeom>
          <a:noFill/>
          <a:ln/>
        </p:spPr>
        <p:txBody>
          <a:bodyPr wrap="none" rtlCol="0" anchor="t"/>
          <a:lstStyle/>
          <a:p>
            <a:pPr marL="0" indent="0" algn="l">
              <a:lnSpc>
                <a:spcPts val="2396"/>
              </a:lnSpc>
              <a:buNone/>
            </a:pPr>
            <a:r>
              <a:rPr lang="en-US" sz="1917" dirty="0">
                <a:solidFill>
                  <a:srgbClr val="5C4E3D"/>
                </a:solidFill>
                <a:latin typeface="Libre Baskerville" pitchFamily="34" charset="0"/>
                <a:ea typeface="Libre Baskerville" pitchFamily="34" charset="-122"/>
                <a:cs typeface="Libre Baskerville" pitchFamily="34" charset="-120"/>
              </a:rPr>
              <a:t>Confounding Variables</a:t>
            </a:r>
            <a:endParaRPr lang="en-US" sz="1917" dirty="0"/>
          </a:p>
        </p:txBody>
      </p:sp>
      <p:sp>
        <p:nvSpPr>
          <p:cNvPr id="8" name="Text 4"/>
          <p:cNvSpPr/>
          <p:nvPr/>
        </p:nvSpPr>
        <p:spPr>
          <a:xfrm>
            <a:off x="2689027" y="5824299"/>
            <a:ext cx="2889290" cy="1246346"/>
          </a:xfrm>
          <a:prstGeom prst="rect">
            <a:avLst/>
          </a:prstGeom>
          <a:noFill/>
          <a:ln/>
        </p:spPr>
        <p:txBody>
          <a:bodyPr wrap="square" rtlCol="0" anchor="t"/>
          <a:lstStyle/>
          <a:p>
            <a:pPr marL="0" indent="0" algn="l">
              <a:lnSpc>
                <a:spcPts val="2454"/>
              </a:lnSpc>
              <a:buNone/>
            </a:pPr>
            <a:r>
              <a:rPr lang="en-US" sz="1534" dirty="0">
                <a:solidFill>
                  <a:srgbClr val="454240"/>
                </a:solidFill>
                <a:latin typeface="DM Sans" pitchFamily="34" charset="0"/>
                <a:ea typeface="DM Sans" pitchFamily="34" charset="-122"/>
                <a:cs typeface="DM Sans" pitchFamily="34" charset="-120"/>
              </a:rPr>
              <a:t>Other factors outside of Market Basket Analysis can influence customer behaviour and purchasing decisions.</a:t>
            </a:r>
            <a:endParaRPr lang="en-US" sz="1534" dirty="0"/>
          </a:p>
        </p:txBody>
      </p:sp>
      <p:pic>
        <p:nvPicPr>
          <p:cNvPr id="9" name="Image 2" descr="preencoded.png"/>
          <p:cNvPicPr>
            <a:picLocks noChangeAspect="1"/>
          </p:cNvPicPr>
          <p:nvPr/>
        </p:nvPicPr>
        <p:blipFill>
          <a:blip r:embed="rId5"/>
          <a:stretch>
            <a:fillRect/>
          </a:stretch>
        </p:blipFill>
        <p:spPr>
          <a:xfrm>
            <a:off x="5870377" y="3296245"/>
            <a:ext cx="2889409" cy="1785699"/>
          </a:xfrm>
          <a:prstGeom prst="rect">
            <a:avLst/>
          </a:prstGeom>
        </p:spPr>
      </p:pic>
      <p:sp>
        <p:nvSpPr>
          <p:cNvPr id="10" name="Text 5"/>
          <p:cNvSpPr/>
          <p:nvPr/>
        </p:nvSpPr>
        <p:spPr>
          <a:xfrm>
            <a:off x="5870377" y="5325308"/>
            <a:ext cx="2889409" cy="608648"/>
          </a:xfrm>
          <a:prstGeom prst="rect">
            <a:avLst/>
          </a:prstGeom>
          <a:noFill/>
          <a:ln/>
        </p:spPr>
        <p:txBody>
          <a:bodyPr wrap="square" rtlCol="0" anchor="t"/>
          <a:lstStyle/>
          <a:p>
            <a:pPr marL="0" indent="0" algn="l">
              <a:lnSpc>
                <a:spcPts val="2396"/>
              </a:lnSpc>
              <a:buNone/>
            </a:pPr>
            <a:r>
              <a:rPr lang="en-US" sz="1917" dirty="0">
                <a:solidFill>
                  <a:srgbClr val="5C4E3D"/>
                </a:solidFill>
                <a:latin typeface="Libre Baskerville" pitchFamily="34" charset="0"/>
                <a:ea typeface="Libre Baskerville" pitchFamily="34" charset="-122"/>
                <a:cs typeface="Libre Baskerville" pitchFamily="34" charset="-120"/>
              </a:rPr>
              <a:t>Complexities in Business Applications</a:t>
            </a:r>
            <a:endParaRPr lang="en-US" sz="1917" dirty="0"/>
          </a:p>
        </p:txBody>
      </p:sp>
      <p:sp>
        <p:nvSpPr>
          <p:cNvPr id="11" name="Text 6"/>
          <p:cNvSpPr/>
          <p:nvPr/>
        </p:nvSpPr>
        <p:spPr>
          <a:xfrm>
            <a:off x="5870377" y="6128623"/>
            <a:ext cx="2889409" cy="1557933"/>
          </a:xfrm>
          <a:prstGeom prst="rect">
            <a:avLst/>
          </a:prstGeom>
          <a:noFill/>
          <a:ln/>
        </p:spPr>
        <p:txBody>
          <a:bodyPr wrap="square" rtlCol="0" anchor="t"/>
          <a:lstStyle/>
          <a:p>
            <a:pPr marL="0" indent="0" algn="l">
              <a:lnSpc>
                <a:spcPts val="2454"/>
              </a:lnSpc>
              <a:buNone/>
            </a:pPr>
            <a:r>
              <a:rPr lang="en-US" sz="1534" dirty="0">
                <a:solidFill>
                  <a:srgbClr val="454240"/>
                </a:solidFill>
                <a:latin typeface="DM Sans" pitchFamily="34" charset="0"/>
                <a:ea typeface="DM Sans" pitchFamily="34" charset="-122"/>
                <a:cs typeface="DM Sans" pitchFamily="34" charset="-120"/>
              </a:rPr>
              <a:t>Market Basket Analysis is less effective in more complex situations, particularly when there are many variables to consider.</a:t>
            </a:r>
            <a:endParaRPr lang="en-US" sz="1534" dirty="0"/>
          </a:p>
        </p:txBody>
      </p:sp>
      <p:pic>
        <p:nvPicPr>
          <p:cNvPr id="12" name="Image 3" descr="preencoded.png"/>
          <p:cNvPicPr>
            <a:picLocks noChangeAspect="1"/>
          </p:cNvPicPr>
          <p:nvPr/>
        </p:nvPicPr>
        <p:blipFill>
          <a:blip r:embed="rId6"/>
          <a:stretch>
            <a:fillRect/>
          </a:stretch>
        </p:blipFill>
        <p:spPr>
          <a:xfrm>
            <a:off x="9051846" y="3296245"/>
            <a:ext cx="2889409" cy="1785699"/>
          </a:xfrm>
          <a:prstGeom prst="rect">
            <a:avLst/>
          </a:prstGeom>
        </p:spPr>
      </p:pic>
      <p:sp>
        <p:nvSpPr>
          <p:cNvPr id="13" name="Text 7"/>
          <p:cNvSpPr/>
          <p:nvPr/>
        </p:nvSpPr>
        <p:spPr>
          <a:xfrm>
            <a:off x="9051846" y="5325308"/>
            <a:ext cx="1947743" cy="304324"/>
          </a:xfrm>
          <a:prstGeom prst="rect">
            <a:avLst/>
          </a:prstGeom>
          <a:noFill/>
          <a:ln/>
        </p:spPr>
        <p:txBody>
          <a:bodyPr wrap="none" rtlCol="0" anchor="t"/>
          <a:lstStyle/>
          <a:p>
            <a:pPr marL="0" indent="0" algn="l">
              <a:lnSpc>
                <a:spcPts val="2396"/>
              </a:lnSpc>
              <a:buNone/>
            </a:pPr>
            <a:r>
              <a:rPr lang="en-US" sz="1917" dirty="0">
                <a:solidFill>
                  <a:srgbClr val="5C4E3D"/>
                </a:solidFill>
                <a:latin typeface="Libre Baskerville" pitchFamily="34" charset="0"/>
                <a:ea typeface="Libre Baskerville" pitchFamily="34" charset="-122"/>
                <a:cs typeface="Libre Baskerville" pitchFamily="34" charset="-120"/>
              </a:rPr>
              <a:t>Data Quality</a:t>
            </a:r>
            <a:endParaRPr lang="en-US" sz="1917" dirty="0"/>
          </a:p>
        </p:txBody>
      </p:sp>
      <p:sp>
        <p:nvSpPr>
          <p:cNvPr id="14" name="Text 8"/>
          <p:cNvSpPr/>
          <p:nvPr/>
        </p:nvSpPr>
        <p:spPr>
          <a:xfrm>
            <a:off x="9051846" y="5824299"/>
            <a:ext cx="2889409" cy="1869519"/>
          </a:xfrm>
          <a:prstGeom prst="rect">
            <a:avLst/>
          </a:prstGeom>
          <a:noFill/>
          <a:ln/>
        </p:spPr>
        <p:txBody>
          <a:bodyPr wrap="square" rtlCol="0" anchor="t"/>
          <a:lstStyle/>
          <a:p>
            <a:pPr marL="0" indent="0" algn="l">
              <a:lnSpc>
                <a:spcPts val="2454"/>
              </a:lnSpc>
              <a:buNone/>
            </a:pPr>
            <a:r>
              <a:rPr lang="en-US" sz="1534" dirty="0">
                <a:solidFill>
                  <a:srgbClr val="454240"/>
                </a:solidFill>
                <a:latin typeface="DM Sans" pitchFamily="34" charset="0"/>
                <a:ea typeface="DM Sans" pitchFamily="34" charset="-122"/>
                <a:cs typeface="DM Sans" pitchFamily="34" charset="-120"/>
              </a:rPr>
              <a:t>The quality of data used for Market Basket Analysis can impact its effectiveness and accuracy, particularly if there are data quality issues or if some data is missing.</a:t>
            </a:r>
            <a:endParaRPr lang="en-US" sz="153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6387"/>
          </a:xfrm>
          <a:prstGeom prst="rect">
            <a:avLst/>
          </a:prstGeom>
          <a:solidFill>
            <a:srgbClr val="FFFDFA"/>
          </a:solidFill>
          <a:ln w="12144">
            <a:solidFill>
              <a:srgbClr val="E5E0DF"/>
            </a:solidFill>
            <a:prstDash val="solid"/>
          </a:ln>
        </p:spPr>
        <p:txBody>
          <a:bodyPr/>
          <a:lstStyle/>
          <a:p>
            <a:endParaRPr lang="en-IN"/>
          </a:p>
        </p:txBody>
      </p:sp>
      <p:sp>
        <p:nvSpPr>
          <p:cNvPr id="4" name="Text 1"/>
          <p:cNvSpPr/>
          <p:nvPr/>
        </p:nvSpPr>
        <p:spPr>
          <a:xfrm>
            <a:off x="2670215" y="537805"/>
            <a:ext cx="9289971" cy="1222296"/>
          </a:xfrm>
          <a:prstGeom prst="rect">
            <a:avLst/>
          </a:prstGeom>
          <a:noFill/>
          <a:ln/>
        </p:spPr>
        <p:txBody>
          <a:bodyPr wrap="square" rtlCol="0" anchor="t"/>
          <a:lstStyle/>
          <a:p>
            <a:pPr marL="0" indent="0">
              <a:lnSpc>
                <a:spcPts val="4812"/>
              </a:lnSpc>
              <a:buNone/>
            </a:pPr>
            <a:r>
              <a:rPr lang="en-US" sz="3850" dirty="0">
                <a:solidFill>
                  <a:srgbClr val="5C4E3D"/>
                </a:solidFill>
                <a:latin typeface="Libre Baskerville" pitchFamily="34" charset="0"/>
                <a:ea typeface="Libre Baskerville" pitchFamily="34" charset="-122"/>
                <a:cs typeface="Libre Baskerville" pitchFamily="34" charset="-120"/>
              </a:rPr>
              <a:t>Methodology and Techniques of Market Basket Analysis</a:t>
            </a:r>
            <a:endParaRPr lang="en-US" sz="3850" dirty="0"/>
          </a:p>
        </p:txBody>
      </p:sp>
      <p:sp>
        <p:nvSpPr>
          <p:cNvPr id="5" name="Text 2"/>
          <p:cNvSpPr/>
          <p:nvPr/>
        </p:nvSpPr>
        <p:spPr>
          <a:xfrm>
            <a:off x="2670215" y="2151221"/>
            <a:ext cx="9289971" cy="625793"/>
          </a:xfrm>
          <a:prstGeom prst="rect">
            <a:avLst/>
          </a:prstGeom>
          <a:noFill/>
          <a:ln/>
        </p:spPr>
        <p:txBody>
          <a:bodyPr wrap="square" rtlCol="0" anchor="t"/>
          <a:lstStyle/>
          <a:p>
            <a:pPr marL="0" indent="0">
              <a:lnSpc>
                <a:spcPts val="2464"/>
              </a:lnSpc>
              <a:buNone/>
            </a:pPr>
            <a:r>
              <a:rPr lang="en-US" sz="1540" dirty="0">
                <a:solidFill>
                  <a:srgbClr val="454240"/>
                </a:solidFill>
                <a:latin typeface="DM Sans" pitchFamily="34" charset="0"/>
                <a:ea typeface="DM Sans" pitchFamily="34" charset="-122"/>
                <a:cs typeface="DM Sans" pitchFamily="34" charset="-120"/>
              </a:rPr>
              <a:t>To conduct Market Basket Analysis, businesses use specialized software and analytical techniques to identify patterns in transaction data.</a:t>
            </a:r>
            <a:endParaRPr lang="en-US" sz="1540" dirty="0"/>
          </a:p>
        </p:txBody>
      </p:sp>
      <p:sp>
        <p:nvSpPr>
          <p:cNvPr id="6" name="Shape 3"/>
          <p:cNvSpPr/>
          <p:nvPr/>
        </p:nvSpPr>
        <p:spPr>
          <a:xfrm>
            <a:off x="2670215" y="2996922"/>
            <a:ext cx="9289971" cy="4701659"/>
          </a:xfrm>
          <a:prstGeom prst="roundRect">
            <a:avLst>
              <a:gd name="adj" fmla="val 1872"/>
            </a:avLst>
          </a:prstGeom>
          <a:noFill/>
          <a:ln w="12144">
            <a:solidFill>
              <a:srgbClr val="000000">
                <a:alpha val="8000"/>
              </a:srgbClr>
            </a:solidFill>
            <a:prstDash val="solid"/>
          </a:ln>
        </p:spPr>
        <p:txBody>
          <a:bodyPr/>
          <a:lstStyle/>
          <a:p>
            <a:endParaRPr lang="en-IN"/>
          </a:p>
        </p:txBody>
      </p:sp>
      <p:sp>
        <p:nvSpPr>
          <p:cNvPr id="7" name="Shape 4"/>
          <p:cNvSpPr/>
          <p:nvPr/>
        </p:nvSpPr>
        <p:spPr>
          <a:xfrm>
            <a:off x="2682359" y="3009067"/>
            <a:ext cx="9265682" cy="1454825"/>
          </a:xfrm>
          <a:prstGeom prst="rect">
            <a:avLst/>
          </a:prstGeom>
          <a:solidFill>
            <a:srgbClr val="FFFFFF">
              <a:alpha val="4000"/>
            </a:srgbClr>
          </a:solidFill>
          <a:ln/>
        </p:spPr>
        <p:txBody>
          <a:bodyPr/>
          <a:lstStyle/>
          <a:p>
            <a:endParaRPr lang="en-IN"/>
          </a:p>
        </p:txBody>
      </p:sp>
      <p:sp>
        <p:nvSpPr>
          <p:cNvPr id="8" name="Text 5"/>
          <p:cNvSpPr/>
          <p:nvPr/>
        </p:nvSpPr>
        <p:spPr>
          <a:xfrm>
            <a:off x="2877860" y="3212187"/>
            <a:ext cx="1955721" cy="305514"/>
          </a:xfrm>
          <a:prstGeom prst="rect">
            <a:avLst/>
          </a:prstGeom>
          <a:noFill/>
          <a:ln/>
        </p:spPr>
        <p:txBody>
          <a:bodyPr wrap="none" rtlCol="0" anchor="t"/>
          <a:lstStyle/>
          <a:p>
            <a:pPr marL="0" indent="0">
              <a:lnSpc>
                <a:spcPts val="2406"/>
              </a:lnSpc>
              <a:buNone/>
            </a:pPr>
            <a:r>
              <a:rPr lang="en-US" sz="1925" dirty="0">
                <a:solidFill>
                  <a:srgbClr val="5C4E3D"/>
                </a:solidFill>
                <a:latin typeface="Libre Baskerville" pitchFamily="34" charset="0"/>
                <a:ea typeface="Libre Baskerville" pitchFamily="34" charset="-122"/>
                <a:cs typeface="Libre Baskerville" pitchFamily="34" charset="-120"/>
              </a:rPr>
              <a:t>Step 1</a:t>
            </a:r>
            <a:endParaRPr lang="en-US" sz="1925" dirty="0"/>
          </a:p>
        </p:txBody>
      </p:sp>
      <p:sp>
        <p:nvSpPr>
          <p:cNvPr id="9" name="Text 6"/>
          <p:cNvSpPr/>
          <p:nvPr/>
        </p:nvSpPr>
        <p:spPr>
          <a:xfrm>
            <a:off x="2877860" y="3713202"/>
            <a:ext cx="4238030" cy="312896"/>
          </a:xfrm>
          <a:prstGeom prst="rect">
            <a:avLst/>
          </a:prstGeom>
          <a:noFill/>
          <a:ln/>
        </p:spPr>
        <p:txBody>
          <a:bodyPr wrap="none" rtlCol="0" anchor="t"/>
          <a:lstStyle/>
          <a:p>
            <a:pPr marL="0" indent="0">
              <a:lnSpc>
                <a:spcPts val="2464"/>
              </a:lnSpc>
              <a:buNone/>
            </a:pPr>
            <a:r>
              <a:rPr lang="en-US" sz="1540" dirty="0">
                <a:solidFill>
                  <a:srgbClr val="454240"/>
                </a:solidFill>
                <a:latin typeface="DM Sans" pitchFamily="34" charset="0"/>
                <a:ea typeface="DM Sans" pitchFamily="34" charset="-122"/>
                <a:cs typeface="DM Sans" pitchFamily="34" charset="-120"/>
              </a:rPr>
              <a:t>Compile a dataset of transaction data.</a:t>
            </a:r>
            <a:endParaRPr lang="en-US" sz="1540" dirty="0"/>
          </a:p>
        </p:txBody>
      </p:sp>
      <p:sp>
        <p:nvSpPr>
          <p:cNvPr id="10" name="Text 7"/>
          <p:cNvSpPr/>
          <p:nvPr/>
        </p:nvSpPr>
        <p:spPr>
          <a:xfrm>
            <a:off x="7514511" y="3212187"/>
            <a:ext cx="1955721" cy="305514"/>
          </a:xfrm>
          <a:prstGeom prst="rect">
            <a:avLst/>
          </a:prstGeom>
          <a:noFill/>
          <a:ln/>
        </p:spPr>
        <p:txBody>
          <a:bodyPr wrap="none" rtlCol="0" anchor="t"/>
          <a:lstStyle/>
          <a:p>
            <a:pPr marL="0" indent="0">
              <a:lnSpc>
                <a:spcPts val="2406"/>
              </a:lnSpc>
              <a:buNone/>
            </a:pPr>
            <a:r>
              <a:rPr lang="en-US" sz="1925" dirty="0">
                <a:solidFill>
                  <a:srgbClr val="5C4E3D"/>
                </a:solidFill>
                <a:latin typeface="Libre Baskerville" pitchFamily="34" charset="0"/>
                <a:ea typeface="Libre Baskerville" pitchFamily="34" charset="-122"/>
                <a:cs typeface="Libre Baskerville" pitchFamily="34" charset="-120"/>
              </a:rPr>
              <a:t>Step 2</a:t>
            </a:r>
            <a:endParaRPr lang="en-US" sz="1925" dirty="0"/>
          </a:p>
        </p:txBody>
      </p:sp>
      <p:sp>
        <p:nvSpPr>
          <p:cNvPr id="11" name="Text 8"/>
          <p:cNvSpPr/>
          <p:nvPr/>
        </p:nvSpPr>
        <p:spPr>
          <a:xfrm>
            <a:off x="7514511" y="3713202"/>
            <a:ext cx="4238030" cy="625793"/>
          </a:xfrm>
          <a:prstGeom prst="rect">
            <a:avLst/>
          </a:prstGeom>
          <a:noFill/>
          <a:ln/>
        </p:spPr>
        <p:txBody>
          <a:bodyPr wrap="square" rtlCol="0" anchor="t"/>
          <a:lstStyle/>
          <a:p>
            <a:pPr marL="0" indent="0">
              <a:lnSpc>
                <a:spcPts val="2464"/>
              </a:lnSpc>
              <a:buNone/>
            </a:pPr>
            <a:r>
              <a:rPr lang="en-US" sz="1540" dirty="0">
                <a:solidFill>
                  <a:srgbClr val="454240"/>
                </a:solidFill>
                <a:latin typeface="DM Sans" pitchFamily="34" charset="0"/>
                <a:ea typeface="DM Sans" pitchFamily="34" charset="-122"/>
                <a:cs typeface="DM Sans" pitchFamily="34" charset="-120"/>
              </a:rPr>
              <a:t>Identify the most frequently occurring items or itemsets.</a:t>
            </a:r>
            <a:endParaRPr lang="en-US" sz="1540" dirty="0"/>
          </a:p>
        </p:txBody>
      </p:sp>
      <p:sp>
        <p:nvSpPr>
          <p:cNvPr id="12" name="Shape 9"/>
          <p:cNvSpPr/>
          <p:nvPr/>
        </p:nvSpPr>
        <p:spPr>
          <a:xfrm>
            <a:off x="2682359" y="4463891"/>
            <a:ext cx="9265682" cy="1454825"/>
          </a:xfrm>
          <a:prstGeom prst="rect">
            <a:avLst/>
          </a:prstGeom>
          <a:solidFill>
            <a:srgbClr val="000000">
              <a:alpha val="4000"/>
            </a:srgbClr>
          </a:solidFill>
          <a:ln/>
        </p:spPr>
        <p:txBody>
          <a:bodyPr/>
          <a:lstStyle/>
          <a:p>
            <a:endParaRPr lang="en-IN"/>
          </a:p>
        </p:txBody>
      </p:sp>
      <p:sp>
        <p:nvSpPr>
          <p:cNvPr id="13" name="Text 10"/>
          <p:cNvSpPr/>
          <p:nvPr/>
        </p:nvSpPr>
        <p:spPr>
          <a:xfrm>
            <a:off x="2877860" y="4667012"/>
            <a:ext cx="1955721" cy="305514"/>
          </a:xfrm>
          <a:prstGeom prst="rect">
            <a:avLst/>
          </a:prstGeom>
          <a:noFill/>
          <a:ln/>
        </p:spPr>
        <p:txBody>
          <a:bodyPr wrap="none" rtlCol="0" anchor="t"/>
          <a:lstStyle/>
          <a:p>
            <a:pPr marL="0" indent="0">
              <a:lnSpc>
                <a:spcPts val="2406"/>
              </a:lnSpc>
              <a:buNone/>
            </a:pPr>
            <a:r>
              <a:rPr lang="en-US" sz="1925" dirty="0">
                <a:solidFill>
                  <a:srgbClr val="5C4E3D"/>
                </a:solidFill>
                <a:latin typeface="Libre Baskerville" pitchFamily="34" charset="0"/>
                <a:ea typeface="Libre Baskerville" pitchFamily="34" charset="-122"/>
                <a:cs typeface="Libre Baskerville" pitchFamily="34" charset="-120"/>
              </a:rPr>
              <a:t>Step 3</a:t>
            </a:r>
            <a:endParaRPr lang="en-US" sz="1925" dirty="0"/>
          </a:p>
        </p:txBody>
      </p:sp>
      <p:sp>
        <p:nvSpPr>
          <p:cNvPr id="14" name="Text 11"/>
          <p:cNvSpPr/>
          <p:nvPr/>
        </p:nvSpPr>
        <p:spPr>
          <a:xfrm>
            <a:off x="2877860" y="5168027"/>
            <a:ext cx="4238030" cy="625793"/>
          </a:xfrm>
          <a:prstGeom prst="rect">
            <a:avLst/>
          </a:prstGeom>
          <a:noFill/>
          <a:ln/>
        </p:spPr>
        <p:txBody>
          <a:bodyPr wrap="square" rtlCol="0" anchor="t"/>
          <a:lstStyle/>
          <a:p>
            <a:pPr marL="0" indent="0">
              <a:lnSpc>
                <a:spcPts val="2464"/>
              </a:lnSpc>
              <a:buNone/>
            </a:pPr>
            <a:r>
              <a:rPr lang="en-US" sz="1540" dirty="0">
                <a:solidFill>
                  <a:srgbClr val="454240"/>
                </a:solidFill>
                <a:latin typeface="DM Sans" pitchFamily="34" charset="0"/>
                <a:ea typeface="DM Sans" pitchFamily="34" charset="-122"/>
                <a:cs typeface="DM Sans" pitchFamily="34" charset="-120"/>
              </a:rPr>
              <a:t>Use association rule learning to identify significant associations between items.</a:t>
            </a:r>
            <a:endParaRPr lang="en-US" sz="1540" dirty="0"/>
          </a:p>
        </p:txBody>
      </p:sp>
      <p:sp>
        <p:nvSpPr>
          <p:cNvPr id="15" name="Text 12"/>
          <p:cNvSpPr/>
          <p:nvPr/>
        </p:nvSpPr>
        <p:spPr>
          <a:xfrm>
            <a:off x="7514511" y="4667012"/>
            <a:ext cx="1955721" cy="305514"/>
          </a:xfrm>
          <a:prstGeom prst="rect">
            <a:avLst/>
          </a:prstGeom>
          <a:noFill/>
          <a:ln/>
        </p:spPr>
        <p:txBody>
          <a:bodyPr wrap="none" rtlCol="0" anchor="t"/>
          <a:lstStyle/>
          <a:p>
            <a:pPr marL="0" indent="0">
              <a:lnSpc>
                <a:spcPts val="2406"/>
              </a:lnSpc>
              <a:buNone/>
            </a:pPr>
            <a:r>
              <a:rPr lang="en-US" sz="1925" dirty="0">
                <a:solidFill>
                  <a:srgbClr val="5C4E3D"/>
                </a:solidFill>
                <a:latin typeface="Libre Baskerville" pitchFamily="34" charset="0"/>
                <a:ea typeface="Libre Baskerville" pitchFamily="34" charset="-122"/>
                <a:cs typeface="Libre Baskerville" pitchFamily="34" charset="-120"/>
              </a:rPr>
              <a:t>Step 4</a:t>
            </a:r>
            <a:endParaRPr lang="en-US" sz="1925" dirty="0"/>
          </a:p>
        </p:txBody>
      </p:sp>
      <p:sp>
        <p:nvSpPr>
          <p:cNvPr id="16" name="Text 13"/>
          <p:cNvSpPr/>
          <p:nvPr/>
        </p:nvSpPr>
        <p:spPr>
          <a:xfrm>
            <a:off x="7514511" y="5168027"/>
            <a:ext cx="4238030" cy="625793"/>
          </a:xfrm>
          <a:prstGeom prst="rect">
            <a:avLst/>
          </a:prstGeom>
          <a:noFill/>
          <a:ln/>
        </p:spPr>
        <p:txBody>
          <a:bodyPr wrap="square" rtlCol="0" anchor="t"/>
          <a:lstStyle/>
          <a:p>
            <a:pPr marL="0" indent="0">
              <a:lnSpc>
                <a:spcPts val="2464"/>
              </a:lnSpc>
              <a:buNone/>
            </a:pPr>
            <a:r>
              <a:rPr lang="en-US" sz="1540" dirty="0">
                <a:solidFill>
                  <a:srgbClr val="454240"/>
                </a:solidFill>
                <a:latin typeface="DM Sans" pitchFamily="34" charset="0"/>
                <a:ea typeface="DM Sans" pitchFamily="34" charset="-122"/>
                <a:cs typeface="DM Sans" pitchFamily="34" charset="-120"/>
              </a:rPr>
              <a:t>Evaluate the associations using metrics like support, lift, and confidence.</a:t>
            </a:r>
            <a:endParaRPr lang="en-US" sz="1540" dirty="0"/>
          </a:p>
        </p:txBody>
      </p:sp>
      <p:sp>
        <p:nvSpPr>
          <p:cNvPr id="17" name="Shape 14"/>
          <p:cNvSpPr/>
          <p:nvPr/>
        </p:nvSpPr>
        <p:spPr>
          <a:xfrm>
            <a:off x="2682359" y="5918716"/>
            <a:ext cx="9265682" cy="1767721"/>
          </a:xfrm>
          <a:prstGeom prst="rect">
            <a:avLst/>
          </a:prstGeom>
          <a:solidFill>
            <a:srgbClr val="FFFFFF">
              <a:alpha val="4000"/>
            </a:srgbClr>
          </a:solidFill>
          <a:ln/>
        </p:spPr>
        <p:txBody>
          <a:bodyPr/>
          <a:lstStyle/>
          <a:p>
            <a:endParaRPr lang="en-IN"/>
          </a:p>
        </p:txBody>
      </p:sp>
      <p:sp>
        <p:nvSpPr>
          <p:cNvPr id="18" name="Text 15"/>
          <p:cNvSpPr/>
          <p:nvPr/>
        </p:nvSpPr>
        <p:spPr>
          <a:xfrm>
            <a:off x="2877860" y="6121837"/>
            <a:ext cx="1955721" cy="305514"/>
          </a:xfrm>
          <a:prstGeom prst="rect">
            <a:avLst/>
          </a:prstGeom>
          <a:noFill/>
          <a:ln/>
        </p:spPr>
        <p:txBody>
          <a:bodyPr wrap="none" rtlCol="0" anchor="t"/>
          <a:lstStyle/>
          <a:p>
            <a:pPr marL="0" indent="0">
              <a:lnSpc>
                <a:spcPts val="2406"/>
              </a:lnSpc>
              <a:buNone/>
            </a:pPr>
            <a:r>
              <a:rPr lang="en-US" sz="1925" dirty="0">
                <a:solidFill>
                  <a:srgbClr val="5C4E3D"/>
                </a:solidFill>
                <a:latin typeface="Libre Baskerville" pitchFamily="34" charset="0"/>
                <a:ea typeface="Libre Baskerville" pitchFamily="34" charset="-122"/>
                <a:cs typeface="Libre Baskerville" pitchFamily="34" charset="-120"/>
              </a:rPr>
              <a:t>Step 5</a:t>
            </a:r>
            <a:endParaRPr lang="en-US" sz="1925" dirty="0"/>
          </a:p>
        </p:txBody>
      </p:sp>
      <p:sp>
        <p:nvSpPr>
          <p:cNvPr id="19" name="Text 16"/>
          <p:cNvSpPr/>
          <p:nvPr/>
        </p:nvSpPr>
        <p:spPr>
          <a:xfrm>
            <a:off x="2877860" y="6622852"/>
            <a:ext cx="4238030" cy="625793"/>
          </a:xfrm>
          <a:prstGeom prst="rect">
            <a:avLst/>
          </a:prstGeom>
          <a:noFill/>
          <a:ln/>
        </p:spPr>
        <p:txBody>
          <a:bodyPr wrap="square" rtlCol="0" anchor="t"/>
          <a:lstStyle/>
          <a:p>
            <a:pPr marL="0" indent="0">
              <a:lnSpc>
                <a:spcPts val="2464"/>
              </a:lnSpc>
              <a:buNone/>
            </a:pPr>
            <a:r>
              <a:rPr lang="en-US" sz="1540" dirty="0">
                <a:solidFill>
                  <a:srgbClr val="454240"/>
                </a:solidFill>
                <a:latin typeface="DM Sans" pitchFamily="34" charset="0"/>
                <a:ea typeface="DM Sans" pitchFamily="34" charset="-122"/>
                <a:cs typeface="DM Sans" pitchFamily="34" charset="-120"/>
              </a:rPr>
              <a:t>Use the associations for targeted marketing campaigns or other business applications.</a:t>
            </a:r>
            <a:endParaRPr lang="en-US" sz="1540" dirty="0"/>
          </a:p>
        </p:txBody>
      </p:sp>
      <p:sp>
        <p:nvSpPr>
          <p:cNvPr id="20" name="Text 17"/>
          <p:cNvSpPr/>
          <p:nvPr/>
        </p:nvSpPr>
        <p:spPr>
          <a:xfrm>
            <a:off x="7514511" y="6121837"/>
            <a:ext cx="1955721" cy="305514"/>
          </a:xfrm>
          <a:prstGeom prst="rect">
            <a:avLst/>
          </a:prstGeom>
          <a:noFill/>
          <a:ln/>
        </p:spPr>
        <p:txBody>
          <a:bodyPr wrap="none" rtlCol="0" anchor="t"/>
          <a:lstStyle/>
          <a:p>
            <a:pPr marL="0" indent="0">
              <a:lnSpc>
                <a:spcPts val="2406"/>
              </a:lnSpc>
              <a:buNone/>
            </a:pPr>
            <a:r>
              <a:rPr lang="en-US" sz="1925" dirty="0">
                <a:solidFill>
                  <a:srgbClr val="5C4E3D"/>
                </a:solidFill>
                <a:latin typeface="Libre Baskerville" pitchFamily="34" charset="0"/>
                <a:ea typeface="Libre Baskerville" pitchFamily="34" charset="-122"/>
                <a:cs typeface="Libre Baskerville" pitchFamily="34" charset="-120"/>
              </a:rPr>
              <a:t>Step 6</a:t>
            </a:r>
            <a:endParaRPr lang="en-US" sz="1925" dirty="0"/>
          </a:p>
        </p:txBody>
      </p:sp>
      <p:sp>
        <p:nvSpPr>
          <p:cNvPr id="21" name="Text 18"/>
          <p:cNvSpPr/>
          <p:nvPr/>
        </p:nvSpPr>
        <p:spPr>
          <a:xfrm>
            <a:off x="7514511" y="6622852"/>
            <a:ext cx="4238030" cy="938689"/>
          </a:xfrm>
          <a:prstGeom prst="rect">
            <a:avLst/>
          </a:prstGeom>
          <a:noFill/>
          <a:ln/>
        </p:spPr>
        <p:txBody>
          <a:bodyPr wrap="square" rtlCol="0" anchor="t"/>
          <a:lstStyle/>
          <a:p>
            <a:pPr marL="0" indent="0">
              <a:lnSpc>
                <a:spcPts val="2464"/>
              </a:lnSpc>
              <a:buNone/>
            </a:pPr>
            <a:r>
              <a:rPr lang="en-US" sz="1540" dirty="0">
                <a:solidFill>
                  <a:srgbClr val="454240"/>
                </a:solidFill>
                <a:latin typeface="DM Sans" pitchFamily="34" charset="0"/>
                <a:ea typeface="DM Sans" pitchFamily="34" charset="-122"/>
                <a:cs typeface="DM Sans" pitchFamily="34" charset="-120"/>
              </a:rPr>
              <a:t>Periodically evaluate the association rules to ensure that they remain meaningful and relevant.</a:t>
            </a:r>
            <a:endParaRPr lang="en-US" sz="15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txBody>
          <a:bodyPr/>
          <a:lstStyle/>
          <a:p>
            <a:endParaRPr lang="en-IN"/>
          </a:p>
        </p:txBody>
      </p:sp>
      <p:sp>
        <p:nvSpPr>
          <p:cNvPr id="4" name="Text 1"/>
          <p:cNvSpPr/>
          <p:nvPr/>
        </p:nvSpPr>
        <p:spPr>
          <a:xfrm>
            <a:off x="2037993" y="1687949"/>
            <a:ext cx="900684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Key Concepts and Terminology</a:t>
            </a:r>
            <a:endParaRPr lang="en-US" sz="4374" dirty="0"/>
          </a:p>
        </p:txBody>
      </p:sp>
      <p:sp>
        <p:nvSpPr>
          <p:cNvPr id="5" name="Text 2"/>
          <p:cNvSpPr/>
          <p:nvPr/>
        </p:nvSpPr>
        <p:spPr>
          <a:xfrm>
            <a:off x="2037993" y="2826663"/>
            <a:ext cx="10554414" cy="71080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Market Basket Analysis has a number of important concepts and terms that are essential to understanding its methodology and significance.</a:t>
            </a:r>
            <a:endParaRPr lang="en-US" sz="1750" dirty="0"/>
          </a:p>
        </p:txBody>
      </p:sp>
      <p:sp>
        <p:nvSpPr>
          <p:cNvPr id="6" name="Text 3"/>
          <p:cNvSpPr/>
          <p:nvPr/>
        </p:nvSpPr>
        <p:spPr>
          <a:xfrm>
            <a:off x="2393394" y="3787378"/>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454240"/>
                </a:solidFill>
                <a:latin typeface="DM Sans" pitchFamily="34" charset="0"/>
                <a:ea typeface="DM Sans" pitchFamily="34" charset="-122"/>
                <a:cs typeface="DM Sans" pitchFamily="34" charset="-120"/>
              </a:rPr>
              <a:t>Support:</a:t>
            </a:r>
            <a:r>
              <a:rPr lang="en-US" sz="1750" dirty="0">
                <a:solidFill>
                  <a:srgbClr val="454240"/>
                </a:solidFill>
                <a:latin typeface="DM Sans" pitchFamily="34" charset="0"/>
                <a:ea typeface="DM Sans" pitchFamily="34" charset="-122"/>
                <a:cs typeface="DM Sans" pitchFamily="34" charset="-120"/>
              </a:rPr>
              <a:t> The frequency with which a particular itemset appears in the dataset.</a:t>
            </a:r>
            <a:endParaRPr lang="en-US" sz="1750" dirty="0"/>
          </a:p>
        </p:txBody>
      </p:sp>
      <p:sp>
        <p:nvSpPr>
          <p:cNvPr id="7" name="Text 4"/>
          <p:cNvSpPr/>
          <p:nvPr/>
        </p:nvSpPr>
        <p:spPr>
          <a:xfrm>
            <a:off x="2393394" y="4231600"/>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54240"/>
                </a:solidFill>
                <a:latin typeface="DM Sans" pitchFamily="34" charset="0"/>
                <a:ea typeface="DM Sans" pitchFamily="34" charset="-122"/>
                <a:cs typeface="DM Sans" pitchFamily="34" charset="-120"/>
              </a:rPr>
              <a:t>Lift:</a:t>
            </a:r>
            <a:r>
              <a:rPr lang="en-US" sz="1750" dirty="0">
                <a:solidFill>
                  <a:srgbClr val="454240"/>
                </a:solidFill>
                <a:latin typeface="DM Sans" pitchFamily="34" charset="0"/>
                <a:ea typeface="DM Sans" pitchFamily="34" charset="-122"/>
                <a:cs typeface="DM Sans" pitchFamily="34" charset="-120"/>
              </a:rPr>
              <a:t> The measure of how much more frequently two items occur together than would be expected by chance.</a:t>
            </a:r>
            <a:endParaRPr lang="en-US" sz="1750" dirty="0"/>
          </a:p>
        </p:txBody>
      </p:sp>
      <p:sp>
        <p:nvSpPr>
          <p:cNvPr id="8" name="Text 5"/>
          <p:cNvSpPr/>
          <p:nvPr/>
        </p:nvSpPr>
        <p:spPr>
          <a:xfrm>
            <a:off x="2393394" y="5031224"/>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54240"/>
                </a:solidFill>
                <a:latin typeface="DM Sans" pitchFamily="34" charset="0"/>
                <a:ea typeface="DM Sans" pitchFamily="34" charset="-122"/>
                <a:cs typeface="DM Sans" pitchFamily="34" charset="-120"/>
              </a:rPr>
              <a:t>Confidence:</a:t>
            </a:r>
            <a:r>
              <a:rPr lang="en-US" sz="1750" dirty="0">
                <a:solidFill>
                  <a:srgbClr val="454240"/>
                </a:solidFill>
                <a:latin typeface="DM Sans" pitchFamily="34" charset="0"/>
                <a:ea typeface="DM Sans" pitchFamily="34" charset="-122"/>
                <a:cs typeface="DM Sans" pitchFamily="34" charset="-120"/>
              </a:rPr>
              <a:t> The probability that an item will be purchased given that another item has been purchased.</a:t>
            </a:r>
            <a:endParaRPr lang="en-US" sz="1750" dirty="0"/>
          </a:p>
        </p:txBody>
      </p:sp>
      <p:sp>
        <p:nvSpPr>
          <p:cNvPr id="9" name="Text 6"/>
          <p:cNvSpPr/>
          <p:nvPr/>
        </p:nvSpPr>
        <p:spPr>
          <a:xfrm>
            <a:off x="2393394" y="5830848"/>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54240"/>
                </a:solidFill>
                <a:latin typeface="DM Sans" pitchFamily="34" charset="0"/>
                <a:ea typeface="DM Sans" pitchFamily="34" charset="-122"/>
                <a:cs typeface="DM Sans" pitchFamily="34" charset="-120"/>
              </a:rPr>
              <a:t>Association Rule Mining:</a:t>
            </a:r>
            <a:r>
              <a:rPr lang="en-US" sz="1750" dirty="0">
                <a:solidFill>
                  <a:srgbClr val="454240"/>
                </a:solidFill>
                <a:latin typeface="DM Sans" pitchFamily="34" charset="0"/>
                <a:ea typeface="DM Sans" pitchFamily="34" charset="-122"/>
                <a:cs typeface="DM Sans" pitchFamily="34" charset="-120"/>
              </a:rPr>
              <a:t> A technique used to extract associations or correlations between items in a transaction database.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txBody>
          <a:bodyPr/>
          <a:lstStyle/>
          <a:p>
            <a:endParaRPr lang="en-IN"/>
          </a:p>
        </p:txBody>
      </p:sp>
      <p:sp>
        <p:nvSpPr>
          <p:cNvPr id="4" name="Text 1"/>
          <p:cNvSpPr/>
          <p:nvPr/>
        </p:nvSpPr>
        <p:spPr>
          <a:xfrm>
            <a:off x="2037993" y="1568529"/>
            <a:ext cx="1018794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Use Cases of Market Basket Analysis</a:t>
            </a:r>
            <a:endParaRPr lang="en-US" sz="4374" dirty="0"/>
          </a:p>
        </p:txBody>
      </p:sp>
      <p:sp>
        <p:nvSpPr>
          <p:cNvPr id="5" name="Text 2"/>
          <p:cNvSpPr/>
          <p:nvPr/>
        </p:nvSpPr>
        <p:spPr>
          <a:xfrm>
            <a:off x="2037993" y="2707243"/>
            <a:ext cx="10554414" cy="71080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Market Basket Analysis can be applied to a variety of industries and business types, providing valuable insights into consumer behaviour and preferences.</a:t>
            </a:r>
            <a:endParaRPr lang="en-US" sz="1750" dirty="0"/>
          </a:p>
        </p:txBody>
      </p:sp>
      <p:sp>
        <p:nvSpPr>
          <p:cNvPr id="6" name="Text 3"/>
          <p:cNvSpPr/>
          <p:nvPr/>
        </p:nvSpPr>
        <p:spPr>
          <a:xfrm>
            <a:off x="2037993" y="3890129"/>
            <a:ext cx="2666286" cy="416481"/>
          </a:xfrm>
          <a:prstGeom prst="rect">
            <a:avLst/>
          </a:prstGeom>
          <a:noFill/>
          <a:ln/>
        </p:spPr>
        <p:txBody>
          <a:bodyPr wrap="non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Retail</a:t>
            </a:r>
            <a:endParaRPr lang="en-US" sz="2624" dirty="0"/>
          </a:p>
        </p:txBody>
      </p:sp>
      <p:sp>
        <p:nvSpPr>
          <p:cNvPr id="7" name="Text 4"/>
          <p:cNvSpPr/>
          <p:nvPr/>
        </p:nvSpPr>
        <p:spPr>
          <a:xfrm>
            <a:off x="2393394" y="4556522"/>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54240"/>
                </a:solidFill>
                <a:latin typeface="DM Sans" pitchFamily="34" charset="0"/>
                <a:ea typeface="DM Sans" pitchFamily="34" charset="-122"/>
                <a:cs typeface="DM Sans" pitchFamily="34" charset="-120"/>
              </a:rPr>
              <a:t>Inventory Management</a:t>
            </a:r>
            <a:endParaRPr lang="en-US" sz="1750" dirty="0"/>
          </a:p>
        </p:txBody>
      </p:sp>
      <p:sp>
        <p:nvSpPr>
          <p:cNvPr id="8" name="Text 5"/>
          <p:cNvSpPr/>
          <p:nvPr/>
        </p:nvSpPr>
        <p:spPr>
          <a:xfrm>
            <a:off x="2393394" y="5000744"/>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54240"/>
                </a:solidFill>
                <a:latin typeface="DM Sans" pitchFamily="34" charset="0"/>
                <a:ea typeface="DM Sans" pitchFamily="34" charset="-122"/>
                <a:cs typeface="DM Sans" pitchFamily="34" charset="-120"/>
              </a:rPr>
              <a:t>Customer Segmentation</a:t>
            </a:r>
            <a:endParaRPr lang="en-US" sz="1750" dirty="0"/>
          </a:p>
        </p:txBody>
      </p:sp>
      <p:sp>
        <p:nvSpPr>
          <p:cNvPr id="9" name="Text 6"/>
          <p:cNvSpPr/>
          <p:nvPr/>
        </p:nvSpPr>
        <p:spPr>
          <a:xfrm>
            <a:off x="2393394" y="5444966"/>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54240"/>
                </a:solidFill>
                <a:latin typeface="DM Sans" pitchFamily="34" charset="0"/>
                <a:ea typeface="DM Sans" pitchFamily="34" charset="-122"/>
                <a:cs typeface="DM Sans" pitchFamily="34" charset="-120"/>
              </a:rPr>
              <a:t>Pricing Strategy</a:t>
            </a:r>
            <a:endParaRPr lang="en-US" sz="1750" dirty="0"/>
          </a:p>
        </p:txBody>
      </p:sp>
      <p:sp>
        <p:nvSpPr>
          <p:cNvPr id="10" name="Text 7"/>
          <p:cNvSpPr/>
          <p:nvPr/>
        </p:nvSpPr>
        <p:spPr>
          <a:xfrm>
            <a:off x="5743932" y="3890129"/>
            <a:ext cx="3156347" cy="832961"/>
          </a:xfrm>
          <a:prstGeom prst="rect">
            <a:avLst/>
          </a:prstGeom>
          <a:noFill/>
          <a:ln/>
        </p:spPr>
        <p:txBody>
          <a:bodyPr wrap="squar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Food and Beverage</a:t>
            </a:r>
            <a:endParaRPr lang="en-US" sz="2624" dirty="0"/>
          </a:p>
        </p:txBody>
      </p:sp>
      <p:sp>
        <p:nvSpPr>
          <p:cNvPr id="11" name="Text 8"/>
          <p:cNvSpPr/>
          <p:nvPr/>
        </p:nvSpPr>
        <p:spPr>
          <a:xfrm>
            <a:off x="6099334" y="4973003"/>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54240"/>
                </a:solidFill>
                <a:latin typeface="DM Sans" pitchFamily="34" charset="0"/>
                <a:ea typeface="DM Sans" pitchFamily="34" charset="-122"/>
                <a:cs typeface="DM Sans" pitchFamily="34" charset="-120"/>
              </a:rPr>
              <a:t>Menu Design</a:t>
            </a:r>
            <a:endParaRPr lang="en-US" sz="1750" dirty="0"/>
          </a:p>
        </p:txBody>
      </p:sp>
      <p:sp>
        <p:nvSpPr>
          <p:cNvPr id="12" name="Text 9"/>
          <p:cNvSpPr/>
          <p:nvPr/>
        </p:nvSpPr>
        <p:spPr>
          <a:xfrm>
            <a:off x="6099334" y="5417225"/>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54240"/>
                </a:solidFill>
                <a:latin typeface="DM Sans" pitchFamily="34" charset="0"/>
                <a:ea typeface="DM Sans" pitchFamily="34" charset="-122"/>
                <a:cs typeface="DM Sans" pitchFamily="34" charset="-120"/>
              </a:rPr>
              <a:t>Promotions and Up-Selling</a:t>
            </a:r>
            <a:endParaRPr lang="en-US" sz="1750" dirty="0"/>
          </a:p>
        </p:txBody>
      </p:sp>
      <p:sp>
        <p:nvSpPr>
          <p:cNvPr id="13" name="Text 10"/>
          <p:cNvSpPr/>
          <p:nvPr/>
        </p:nvSpPr>
        <p:spPr>
          <a:xfrm>
            <a:off x="6099334" y="5861447"/>
            <a:ext cx="2800945"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454240"/>
                </a:solidFill>
                <a:latin typeface="DM Sans" pitchFamily="34" charset="0"/>
                <a:ea typeface="DM Sans" pitchFamily="34" charset="-122"/>
                <a:cs typeface="DM Sans" pitchFamily="34" charset="-120"/>
              </a:rPr>
              <a:t>Seasonal Product Strategies</a:t>
            </a:r>
            <a:endParaRPr lang="en-US" sz="1750" dirty="0"/>
          </a:p>
        </p:txBody>
      </p:sp>
      <p:sp>
        <p:nvSpPr>
          <p:cNvPr id="14" name="Text 11"/>
          <p:cNvSpPr/>
          <p:nvPr/>
        </p:nvSpPr>
        <p:spPr>
          <a:xfrm>
            <a:off x="9449872" y="3890129"/>
            <a:ext cx="2666286" cy="416481"/>
          </a:xfrm>
          <a:prstGeom prst="rect">
            <a:avLst/>
          </a:prstGeom>
          <a:noFill/>
          <a:ln/>
        </p:spPr>
        <p:txBody>
          <a:bodyPr wrap="non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E-Commerce</a:t>
            </a:r>
            <a:endParaRPr lang="en-US" sz="2624" dirty="0"/>
          </a:p>
        </p:txBody>
      </p:sp>
      <p:sp>
        <p:nvSpPr>
          <p:cNvPr id="15" name="Text 12"/>
          <p:cNvSpPr/>
          <p:nvPr/>
        </p:nvSpPr>
        <p:spPr>
          <a:xfrm>
            <a:off x="9805273" y="4556522"/>
            <a:ext cx="2800945"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454240"/>
                </a:solidFill>
                <a:latin typeface="DM Sans" pitchFamily="34" charset="0"/>
                <a:ea typeface="DM Sans" pitchFamily="34" charset="-122"/>
                <a:cs typeface="DM Sans" pitchFamily="34" charset="-120"/>
              </a:rPr>
              <a:t>Cross-selling and Upselling</a:t>
            </a:r>
            <a:endParaRPr lang="en-US" sz="1750" dirty="0"/>
          </a:p>
        </p:txBody>
      </p:sp>
      <p:sp>
        <p:nvSpPr>
          <p:cNvPr id="16" name="Text 13"/>
          <p:cNvSpPr/>
          <p:nvPr/>
        </p:nvSpPr>
        <p:spPr>
          <a:xfrm>
            <a:off x="9805273" y="5356146"/>
            <a:ext cx="2800945"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454240"/>
                </a:solidFill>
                <a:latin typeface="DM Sans" pitchFamily="34" charset="0"/>
                <a:ea typeface="DM Sans" pitchFamily="34" charset="-122"/>
                <a:cs typeface="DM Sans" pitchFamily="34" charset="-120"/>
              </a:rPr>
              <a:t>Search Engine Optimisation</a:t>
            </a:r>
            <a:endParaRPr lang="en-US" sz="1750" dirty="0"/>
          </a:p>
        </p:txBody>
      </p:sp>
      <p:sp>
        <p:nvSpPr>
          <p:cNvPr id="17" name="Text 14"/>
          <p:cNvSpPr/>
          <p:nvPr/>
        </p:nvSpPr>
        <p:spPr>
          <a:xfrm>
            <a:off x="9805273" y="6155769"/>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54240"/>
                </a:solidFill>
                <a:latin typeface="DM Sans" pitchFamily="34" charset="0"/>
                <a:ea typeface="DM Sans" pitchFamily="34" charset="-122"/>
                <a:cs typeface="DM Sans" pitchFamily="34" charset="-120"/>
              </a:rPr>
              <a:t>Online Ad Campaigns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DFA">
              <a:alpha val="85000"/>
            </a:srgbClr>
          </a:solidFill>
          <a:ln/>
        </p:spPr>
        <p:txBody>
          <a:bodyPr/>
          <a:lstStyle/>
          <a:p>
            <a:endParaRPr lang="en-IN"/>
          </a:p>
        </p:txBody>
      </p:sp>
      <p:sp>
        <p:nvSpPr>
          <p:cNvPr id="6" name="Text 2"/>
          <p:cNvSpPr/>
          <p:nvPr/>
        </p:nvSpPr>
        <p:spPr>
          <a:xfrm>
            <a:off x="2037993" y="2712482"/>
            <a:ext cx="89458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Conclusion and Final Thoughts</a:t>
            </a:r>
            <a:endParaRPr lang="en-US" sz="4374" dirty="0"/>
          </a:p>
        </p:txBody>
      </p:sp>
      <p:sp>
        <p:nvSpPr>
          <p:cNvPr id="7" name="Text 3"/>
          <p:cNvSpPr/>
          <p:nvPr/>
        </p:nvSpPr>
        <p:spPr>
          <a:xfrm>
            <a:off x="2037993" y="3740110"/>
            <a:ext cx="10554414"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Market Basket Analysis is a powerful and versatile tool that can assist retailers and businesses in identifying trends in customer behaviour and preferences. While there are challenges to implementing it effectively, its benefits far outweigh its limitations. With the right technology, methodology, and approach, Market Basket Analysis can provide deep insights into the world of buying habits, and help businesses stay ahead of the curve.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DFA">
              <a:alpha val="85000"/>
            </a:srgbClr>
          </a:solidFill>
          <a:ln/>
        </p:spPr>
        <p:txBody>
          <a:bodyPr/>
          <a:lstStyle/>
          <a:p>
            <a:endParaRPr lang="en-IN"/>
          </a:p>
        </p:txBody>
      </p:sp>
      <p:sp>
        <p:nvSpPr>
          <p:cNvPr id="6" name="Text 2"/>
          <p:cNvSpPr/>
          <p:nvPr/>
        </p:nvSpPr>
        <p:spPr>
          <a:xfrm>
            <a:off x="2037993" y="2712482"/>
            <a:ext cx="89458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rPr>
              <a:t>Registration Numbers:</a:t>
            </a:r>
            <a:endParaRPr lang="en-US" sz="4374" dirty="0"/>
          </a:p>
        </p:txBody>
      </p:sp>
      <p:sp>
        <p:nvSpPr>
          <p:cNvPr id="7" name="Text 3"/>
          <p:cNvSpPr/>
          <p:nvPr/>
        </p:nvSpPr>
        <p:spPr>
          <a:xfrm>
            <a:off x="2037993" y="3740110"/>
            <a:ext cx="10554414"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rPr>
              <a:t>Divyanshu Yadav – RA2111003010693</a:t>
            </a:r>
          </a:p>
          <a:p>
            <a:pPr marL="0" indent="0">
              <a:lnSpc>
                <a:spcPts val="2799"/>
              </a:lnSpc>
              <a:buNone/>
            </a:pPr>
            <a:r>
              <a:rPr lang="en-US" sz="1750" dirty="0">
                <a:solidFill>
                  <a:srgbClr val="454240"/>
                </a:solidFill>
                <a:latin typeface="DM Sans" pitchFamily="34" charset="0"/>
              </a:rPr>
              <a:t>Preetish Majumdar – RA2111003010697</a:t>
            </a:r>
          </a:p>
          <a:p>
            <a:pPr marL="0" indent="0">
              <a:lnSpc>
                <a:spcPts val="2799"/>
              </a:lnSpc>
              <a:buNone/>
            </a:pPr>
            <a:r>
              <a:rPr lang="en-US" sz="1750" dirty="0">
                <a:solidFill>
                  <a:srgbClr val="454240"/>
                </a:solidFill>
                <a:latin typeface="DM Sans" pitchFamily="34" charset="0"/>
              </a:rPr>
              <a:t>Aditya Swarup – RA2111003010698</a:t>
            </a:r>
          </a:p>
          <a:p>
            <a:pPr marL="0" indent="0">
              <a:lnSpc>
                <a:spcPts val="2799"/>
              </a:lnSpc>
              <a:buNone/>
            </a:pPr>
            <a:r>
              <a:rPr lang="en-US" sz="1750" dirty="0">
                <a:solidFill>
                  <a:srgbClr val="454240"/>
                </a:solidFill>
                <a:latin typeface="DM Sans" pitchFamily="34" charset="0"/>
              </a:rPr>
              <a:t>Anurag Jain – RA2111003010701</a:t>
            </a:r>
          </a:p>
          <a:p>
            <a:pPr marL="0" indent="0">
              <a:lnSpc>
                <a:spcPts val="2799"/>
              </a:lnSpc>
              <a:buNone/>
            </a:pPr>
            <a:r>
              <a:rPr lang="en-US" sz="1750" dirty="0">
                <a:solidFill>
                  <a:srgbClr val="454240"/>
                </a:solidFill>
                <a:latin typeface="DM Sans" pitchFamily="34" charset="0"/>
              </a:rPr>
              <a:t>Manas Singh – RA2111003010727</a:t>
            </a:r>
          </a:p>
          <a:p>
            <a:pPr marL="0" indent="0">
              <a:lnSpc>
                <a:spcPts val="2799"/>
              </a:lnSpc>
              <a:buNone/>
            </a:pPr>
            <a:endParaRPr lang="en-US" sz="1750" dirty="0"/>
          </a:p>
        </p:txBody>
      </p:sp>
    </p:spTree>
    <p:extLst>
      <p:ext uri="{BB962C8B-B14F-4D97-AF65-F5344CB8AC3E}">
        <p14:creationId xmlns:p14="http://schemas.microsoft.com/office/powerpoint/2010/main" val="141182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751</Words>
  <Application>Microsoft Office PowerPoint</Application>
  <PresentationFormat>Custom</PresentationFormat>
  <Paragraphs>80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DM Sans</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Divyanshu Yadav</cp:lastModifiedBy>
  <cp:revision>4</cp:revision>
  <dcterms:created xsi:type="dcterms:W3CDTF">2023-11-09T10:41:55Z</dcterms:created>
  <dcterms:modified xsi:type="dcterms:W3CDTF">2023-11-09T15:21:10Z</dcterms:modified>
</cp:coreProperties>
</file>