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5E6048D-CA58-4336-95DE-1B2C8476574F}" type="datetimeFigureOut">
              <a:rPr lang="en-IN" smtClean="0"/>
              <a:t>06-05-2023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A7A85D4-9F23-430A-8CAF-67582052CBA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428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E6048D-CA58-4336-95DE-1B2C8476574F}"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A85D4-9F23-430A-8CAF-67582052CBA3}" type="slidenum">
              <a:rPr lang="en-IN" smtClean="0"/>
              <a:t>‹#›</a:t>
            </a:fld>
            <a:endParaRPr lang="en-IN"/>
          </a:p>
        </p:txBody>
      </p:sp>
    </p:spTree>
    <p:extLst>
      <p:ext uri="{BB962C8B-B14F-4D97-AF65-F5344CB8AC3E}">
        <p14:creationId xmlns:p14="http://schemas.microsoft.com/office/powerpoint/2010/main" val="44358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6048D-CA58-4336-95DE-1B2C8476574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A85D4-9F23-430A-8CAF-67582052CBA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660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6048D-CA58-4336-95DE-1B2C8476574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A85D4-9F23-430A-8CAF-67582052CBA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8057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6048D-CA58-4336-95DE-1B2C8476574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A85D4-9F23-430A-8CAF-67582052CBA3}" type="slidenum">
              <a:rPr lang="en-IN" smtClean="0"/>
              <a:t>‹#›</a:t>
            </a:fld>
            <a:endParaRPr lang="en-IN"/>
          </a:p>
        </p:txBody>
      </p:sp>
    </p:spTree>
    <p:extLst>
      <p:ext uri="{BB962C8B-B14F-4D97-AF65-F5344CB8AC3E}">
        <p14:creationId xmlns:p14="http://schemas.microsoft.com/office/powerpoint/2010/main" val="3090364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6048D-CA58-4336-95DE-1B2C8476574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A85D4-9F23-430A-8CAF-67582052CBA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4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6048D-CA58-4336-95DE-1B2C8476574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A85D4-9F23-430A-8CAF-67582052CBA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469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6048D-CA58-4336-95DE-1B2C8476574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A85D4-9F23-430A-8CAF-67582052CBA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30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6048D-CA58-4336-95DE-1B2C8476574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A85D4-9F23-430A-8CAF-67582052CBA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4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6048D-CA58-4336-95DE-1B2C8476574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A85D4-9F23-430A-8CAF-67582052CBA3}" type="slidenum">
              <a:rPr lang="en-IN" smtClean="0"/>
              <a:t>‹#›</a:t>
            </a:fld>
            <a:endParaRPr lang="en-IN"/>
          </a:p>
        </p:txBody>
      </p:sp>
    </p:spTree>
    <p:extLst>
      <p:ext uri="{BB962C8B-B14F-4D97-AF65-F5344CB8AC3E}">
        <p14:creationId xmlns:p14="http://schemas.microsoft.com/office/powerpoint/2010/main" val="32452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6048D-CA58-4336-95DE-1B2C8476574F}"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A85D4-9F23-430A-8CAF-67582052CBA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18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E6048D-CA58-4336-95DE-1B2C8476574F}"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A85D4-9F23-430A-8CAF-67582052CBA3}" type="slidenum">
              <a:rPr lang="en-IN" smtClean="0"/>
              <a:t>‹#›</a:t>
            </a:fld>
            <a:endParaRPr lang="en-IN"/>
          </a:p>
        </p:txBody>
      </p:sp>
    </p:spTree>
    <p:extLst>
      <p:ext uri="{BB962C8B-B14F-4D97-AF65-F5344CB8AC3E}">
        <p14:creationId xmlns:p14="http://schemas.microsoft.com/office/powerpoint/2010/main" val="185864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E6048D-CA58-4336-95DE-1B2C8476574F}" type="datetimeFigureOut">
              <a:rPr lang="en-IN" smtClean="0"/>
              <a:t>06-05-2023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7A85D4-9F23-430A-8CAF-67582052CBA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373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E6048D-CA58-4336-95DE-1B2C8476574F}" type="datetimeFigureOut">
              <a:rPr lang="en-IN" smtClean="0"/>
              <a:t>06-05-2023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7A85D4-9F23-430A-8CAF-67582052CBA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412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6048D-CA58-4336-95DE-1B2C8476574F}" type="datetimeFigureOut">
              <a:rPr lang="en-IN" smtClean="0"/>
              <a:t>06-05-2023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7A85D4-9F23-430A-8CAF-67582052CBA3}" type="slidenum">
              <a:rPr lang="en-IN" smtClean="0"/>
              <a:t>‹#›</a:t>
            </a:fld>
            <a:endParaRPr lang="en-IN"/>
          </a:p>
        </p:txBody>
      </p:sp>
    </p:spTree>
    <p:extLst>
      <p:ext uri="{BB962C8B-B14F-4D97-AF65-F5344CB8AC3E}">
        <p14:creationId xmlns:p14="http://schemas.microsoft.com/office/powerpoint/2010/main" val="365030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E6048D-CA58-4336-95DE-1B2C8476574F}"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A85D4-9F23-430A-8CAF-67582052CBA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664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E6048D-CA58-4336-95DE-1B2C8476574F}"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A85D4-9F23-430A-8CAF-67582052CBA3}" type="slidenum">
              <a:rPr lang="en-IN" smtClean="0"/>
              <a:t>‹#›</a:t>
            </a:fld>
            <a:endParaRPr lang="en-IN"/>
          </a:p>
        </p:txBody>
      </p:sp>
    </p:spTree>
    <p:extLst>
      <p:ext uri="{BB962C8B-B14F-4D97-AF65-F5344CB8AC3E}">
        <p14:creationId xmlns:p14="http://schemas.microsoft.com/office/powerpoint/2010/main" val="381778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E6048D-CA58-4336-95DE-1B2C8476574F}" type="datetimeFigureOut">
              <a:rPr lang="en-IN" smtClean="0"/>
              <a:t>06-05-2023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7A85D4-9F23-430A-8CAF-67582052CBA3}" type="slidenum">
              <a:rPr lang="en-IN" smtClean="0"/>
              <a:t>‹#›</a:t>
            </a:fld>
            <a:endParaRPr lang="en-IN"/>
          </a:p>
        </p:txBody>
      </p:sp>
    </p:spTree>
    <p:extLst>
      <p:ext uri="{BB962C8B-B14F-4D97-AF65-F5344CB8AC3E}">
        <p14:creationId xmlns:p14="http://schemas.microsoft.com/office/powerpoint/2010/main" val="4172922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A6A5-BBE9-E149-30E9-B1C6A5497154}"/>
              </a:ext>
            </a:extLst>
          </p:cNvPr>
          <p:cNvSpPr>
            <a:spLocks noGrp="1"/>
          </p:cNvSpPr>
          <p:nvPr>
            <p:ph type="ctrTitle"/>
          </p:nvPr>
        </p:nvSpPr>
        <p:spPr/>
        <p:txBody>
          <a:bodyPr/>
          <a:lstStyle/>
          <a:p>
            <a:r>
              <a:rPr lang="en-IN" sz="3600" dirty="0"/>
              <a:t>UNIVERSITY NETWORKING DESIGN </a:t>
            </a:r>
          </a:p>
        </p:txBody>
      </p:sp>
      <p:sp>
        <p:nvSpPr>
          <p:cNvPr id="3" name="Subtitle 2">
            <a:extLst>
              <a:ext uri="{FF2B5EF4-FFF2-40B4-BE49-F238E27FC236}">
                <a16:creationId xmlns:a16="http://schemas.microsoft.com/office/drawing/2014/main" id="{CC42C844-3BDC-D660-D813-0B404B00DEB4}"/>
              </a:ext>
            </a:extLst>
          </p:cNvPr>
          <p:cNvSpPr>
            <a:spLocks noGrp="1"/>
          </p:cNvSpPr>
          <p:nvPr>
            <p:ph type="subTitle" idx="1"/>
          </p:nvPr>
        </p:nvSpPr>
        <p:spPr/>
        <p:txBody>
          <a:bodyPr/>
          <a:lstStyle/>
          <a:p>
            <a:r>
              <a:rPr lang="en-US" dirty="0"/>
              <a:t>Under the guidance of </a:t>
            </a:r>
          </a:p>
          <a:p>
            <a:r>
              <a:rPr lang="en-US" b="1" dirty="0"/>
              <a:t>Dr R. Subash</a:t>
            </a:r>
            <a:endParaRPr lang="en-IN" b="1" dirty="0"/>
          </a:p>
        </p:txBody>
      </p:sp>
    </p:spTree>
    <p:extLst>
      <p:ext uri="{BB962C8B-B14F-4D97-AF65-F5344CB8AC3E}">
        <p14:creationId xmlns:p14="http://schemas.microsoft.com/office/powerpoint/2010/main" val="27338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F152-1FFC-8B9D-F9F8-924201138D7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1779C0D-C32E-DC9D-60AC-2C2138E59E80}"/>
              </a:ext>
            </a:extLst>
          </p:cNvPr>
          <p:cNvSpPr>
            <a:spLocks noGrp="1"/>
          </p:cNvSpPr>
          <p:nvPr>
            <p:ph idx="1"/>
          </p:nvPr>
        </p:nvSpPr>
        <p:spPr/>
        <p:txBody>
          <a:bodyPr>
            <a:normAutofit fontScale="92500"/>
          </a:bodyPr>
          <a:lstStyle/>
          <a:p>
            <a:r>
              <a:rPr lang="en-US" b="0" i="0" dirty="0">
                <a:effectLst/>
                <a:latin typeface="Söhne"/>
              </a:rPr>
              <a:t>Designing a reliable and scalable networking infrastructure for a university campus that can support students, faculty, and staff needs.</a:t>
            </a:r>
          </a:p>
          <a:p>
            <a:r>
              <a:rPr lang="en-US" b="0" i="0" dirty="0">
                <a:effectLst/>
                <a:latin typeface="Söhne"/>
              </a:rPr>
              <a:t>The network should be able to handle high traffic loads, provide secure connectivity, and support a wide range of devices and applications, including online learning platforms, research data transfer, and administrative systems.</a:t>
            </a:r>
          </a:p>
          <a:p>
            <a:r>
              <a:rPr lang="en-US" b="0" i="0" dirty="0">
                <a:effectLst/>
                <a:latin typeface="Söhne"/>
              </a:rPr>
              <a:t>Additionally, the design should include measures for disaster recovery and business continuity and a plan for ongoing maintenance and upgrades to ensure optimal performance and security.</a:t>
            </a:r>
            <a:endParaRPr lang="en-IN" dirty="0"/>
          </a:p>
        </p:txBody>
      </p:sp>
    </p:spTree>
    <p:extLst>
      <p:ext uri="{BB962C8B-B14F-4D97-AF65-F5344CB8AC3E}">
        <p14:creationId xmlns:p14="http://schemas.microsoft.com/office/powerpoint/2010/main" val="2144335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C14B-FBE3-FF2F-DF3B-0564FDEBAD8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B5769CA-C87F-99C1-F84B-92A6D47DCD4E}"/>
              </a:ext>
            </a:extLst>
          </p:cNvPr>
          <p:cNvSpPr>
            <a:spLocks noGrp="1"/>
          </p:cNvSpPr>
          <p:nvPr>
            <p:ph idx="1"/>
          </p:nvPr>
        </p:nvSpPr>
        <p:spPr/>
        <p:txBody>
          <a:bodyPr>
            <a:normAutofit fontScale="70000" lnSpcReduction="20000"/>
          </a:bodyPr>
          <a:lstStyle/>
          <a:p>
            <a:r>
              <a:rPr lang="en-US" b="0" i="0" dirty="0">
                <a:effectLst/>
                <a:latin typeface="Söhne"/>
              </a:rPr>
              <a:t>A university networking design project involves creating a comprehensive plan for the networking infrastructure of a university.</a:t>
            </a:r>
          </a:p>
          <a:p>
            <a:r>
              <a:rPr lang="en-US" b="0" i="0" dirty="0">
                <a:effectLst/>
                <a:latin typeface="Söhne"/>
              </a:rPr>
              <a:t>The first step in the project is to conduct a needs assessment, which involves identifying the specific networking requirements of the university.</a:t>
            </a:r>
            <a:endParaRPr lang="en-US" dirty="0">
              <a:latin typeface="Söhne"/>
            </a:endParaRPr>
          </a:p>
          <a:p>
            <a:r>
              <a:rPr lang="en-US" b="0" i="0" dirty="0">
                <a:effectLst/>
                <a:latin typeface="Söhne"/>
              </a:rPr>
              <a:t>Once the needs assessment is complete, developing a network topology or architecture that will meet the university's requirements is next step.</a:t>
            </a:r>
          </a:p>
          <a:p>
            <a:r>
              <a:rPr lang="en-US" b="0" i="0" dirty="0">
                <a:effectLst/>
                <a:latin typeface="Söhne"/>
              </a:rPr>
              <a:t>The project also includes configuring and implementing the network components and testing and troubleshooting the network to ensure it is functioning properly.</a:t>
            </a:r>
          </a:p>
          <a:p>
            <a:r>
              <a:rPr lang="en-US" b="0" i="0" dirty="0">
                <a:effectLst/>
                <a:latin typeface="Söhne"/>
              </a:rPr>
              <a:t>Overall, the goal of a university networking design project is to create a robust and reliable network infrastructure that meets the specific needs of the university and provides students, faculty, and staff with access to the resources they need to support their academic and research activities.</a:t>
            </a:r>
            <a:endParaRPr lang="en-IN" dirty="0"/>
          </a:p>
        </p:txBody>
      </p:sp>
    </p:spTree>
    <p:extLst>
      <p:ext uri="{BB962C8B-B14F-4D97-AF65-F5344CB8AC3E}">
        <p14:creationId xmlns:p14="http://schemas.microsoft.com/office/powerpoint/2010/main" val="314538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3512-CBDD-E8BD-83C5-4E54A6BC8C3F}"/>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4FD74568-1E9D-F746-47C0-7D0FBAAF9613}"/>
              </a:ext>
            </a:extLst>
          </p:cNvPr>
          <p:cNvSpPr>
            <a:spLocks noGrp="1"/>
          </p:cNvSpPr>
          <p:nvPr>
            <p:ph idx="1"/>
          </p:nvPr>
        </p:nvSpPr>
        <p:spPr>
          <a:xfrm>
            <a:off x="848032" y="2428568"/>
            <a:ext cx="10515600" cy="4208206"/>
          </a:xfrm>
        </p:spPr>
        <p:txBody>
          <a:bodyPr>
            <a:normAutofit fontScale="62500" lnSpcReduction="20000"/>
          </a:bodyPr>
          <a:lstStyle/>
          <a:p>
            <a:pPr algn="l">
              <a:buFont typeface="+mj-lt"/>
              <a:buAutoNum type="arabicPeriod"/>
            </a:pPr>
            <a:r>
              <a:rPr lang="en-US" b="0" i="0" dirty="0">
                <a:effectLst/>
                <a:latin typeface="Söhne"/>
              </a:rPr>
              <a:t>Scalability: The network should be designed to accommodate growth in the number of users and devices as the university expands.</a:t>
            </a:r>
          </a:p>
          <a:p>
            <a:pPr algn="l">
              <a:buFont typeface="+mj-lt"/>
              <a:buAutoNum type="arabicPeriod"/>
            </a:pPr>
            <a:r>
              <a:rPr lang="en-US" b="0" i="0" dirty="0">
                <a:effectLst/>
                <a:latin typeface="Söhne"/>
              </a:rPr>
              <a:t>Reliability: The network should be designed to provide high availability and reliability to ensure that users can access network resources and services at all times.</a:t>
            </a:r>
          </a:p>
          <a:p>
            <a:pPr algn="l">
              <a:buFont typeface="+mj-lt"/>
              <a:buAutoNum type="arabicPeriod"/>
            </a:pPr>
            <a:r>
              <a:rPr lang="en-US" b="0" i="0" dirty="0">
                <a:effectLst/>
                <a:latin typeface="Söhne"/>
              </a:rPr>
              <a:t>Security: The network should be designed to protect sensitive data and resources from unauthorized access and cyber threats.</a:t>
            </a:r>
          </a:p>
          <a:p>
            <a:pPr algn="l">
              <a:buFont typeface="+mj-lt"/>
              <a:buAutoNum type="arabicPeriod"/>
            </a:pPr>
            <a:r>
              <a:rPr lang="en-US" b="0" i="0" dirty="0">
                <a:effectLst/>
                <a:latin typeface="Söhne"/>
              </a:rPr>
              <a:t>Bandwidth: The network should be designed to provide sufficient bandwidth to support the various applications and services used by students, faculty, and staff.</a:t>
            </a:r>
          </a:p>
          <a:p>
            <a:pPr algn="l">
              <a:buFont typeface="+mj-lt"/>
              <a:buAutoNum type="arabicPeriod"/>
            </a:pPr>
            <a:r>
              <a:rPr lang="en-US" b="0" i="0" dirty="0">
                <a:effectLst/>
                <a:latin typeface="Söhne"/>
              </a:rPr>
              <a:t>Quality of Service (QoS): The network should be designed to prioritize traffic and ensure that critical applications and services receive sufficient bandwidth and low latency.</a:t>
            </a:r>
          </a:p>
          <a:p>
            <a:pPr algn="l">
              <a:buFont typeface="+mj-lt"/>
              <a:buAutoNum type="arabicPeriod"/>
            </a:pPr>
            <a:r>
              <a:rPr lang="en-US" b="0" i="0" dirty="0">
                <a:effectLst/>
                <a:latin typeface="Söhne"/>
              </a:rPr>
              <a:t>Network Management: The network should be designed to allow for easy management and troubleshooting of network issues.</a:t>
            </a:r>
          </a:p>
          <a:p>
            <a:pPr algn="l">
              <a:buFont typeface="+mj-lt"/>
              <a:buAutoNum type="arabicPeriod"/>
            </a:pPr>
            <a:r>
              <a:rPr lang="en-US" b="0" i="0" dirty="0">
                <a:effectLst/>
                <a:latin typeface="Söhne"/>
              </a:rPr>
              <a:t>Network Infrastructure: The network should be designed with the appropriate network infrastructure, such as switches, routers, firewalls, and wireless access points, to support the needs of the university.</a:t>
            </a:r>
          </a:p>
          <a:p>
            <a:pPr algn="l">
              <a:buFont typeface="+mj-lt"/>
              <a:buAutoNum type="arabicPeriod"/>
            </a:pPr>
            <a:r>
              <a:rPr lang="en-US" b="0" i="0" dirty="0">
                <a:effectLst/>
                <a:latin typeface="Söhne"/>
              </a:rPr>
              <a:t>User Experience: The network should be designed to provide a seamless and user-friendly experience for students, faculty, and staff.</a:t>
            </a:r>
          </a:p>
          <a:p>
            <a:pPr algn="l">
              <a:buFont typeface="+mj-lt"/>
              <a:buAutoNum type="arabicPeriod"/>
            </a:pPr>
            <a:r>
              <a:rPr lang="en-US" b="0" i="0" dirty="0">
                <a:effectLst/>
                <a:latin typeface="Söhne"/>
              </a:rPr>
              <a:t>Budget: The network design should take into account budget constraints and prioritize investments in critical areas.</a:t>
            </a:r>
          </a:p>
        </p:txBody>
      </p:sp>
    </p:spTree>
    <p:extLst>
      <p:ext uri="{BB962C8B-B14F-4D97-AF65-F5344CB8AC3E}">
        <p14:creationId xmlns:p14="http://schemas.microsoft.com/office/powerpoint/2010/main" val="14791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B76A-9BEC-26CF-07E2-AE61BCB87F7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CE215D2-E902-55A6-3F67-0F792DB93FA7}"/>
              </a:ext>
            </a:extLst>
          </p:cNvPr>
          <p:cNvSpPr>
            <a:spLocks noGrp="1"/>
          </p:cNvSpPr>
          <p:nvPr>
            <p:ph idx="1"/>
          </p:nvPr>
        </p:nvSpPr>
        <p:spPr/>
        <p:txBody>
          <a:bodyPr>
            <a:normAutofit fontScale="85000" lnSpcReduction="20000"/>
          </a:bodyPr>
          <a:lstStyle/>
          <a:p>
            <a:r>
              <a:rPr lang="en-US" b="0" i="0" dirty="0">
                <a:effectLst/>
                <a:latin typeface="Söhne"/>
              </a:rPr>
              <a:t>Designing a university networking system is a complex task that requires careful consideration of various factors, such as the number of users, their requirements, the size of the campus, and budget constraints.</a:t>
            </a:r>
          </a:p>
          <a:p>
            <a:r>
              <a:rPr lang="en-US" b="0" i="0" dirty="0">
                <a:effectLst/>
                <a:latin typeface="Söhne"/>
              </a:rPr>
              <a:t>To achieve this, a layered approach to network design can be used, with core, distribution, and access layers</a:t>
            </a:r>
            <a:r>
              <a:rPr lang="en-IN" b="0" i="0" dirty="0">
                <a:effectLst/>
                <a:latin typeface="Söhne"/>
              </a:rPr>
              <a:t>.</a:t>
            </a:r>
          </a:p>
          <a:p>
            <a:r>
              <a:rPr lang="en-US" b="0" i="0" dirty="0">
                <a:effectLst/>
                <a:latin typeface="Söhne"/>
              </a:rPr>
              <a:t>The distribution layer is responsible for managing traffic between the core and access layers, while the access layer provides connectivity to end-user devices such as computers, printers, and smartphones.</a:t>
            </a:r>
            <a:endParaRPr lang="en-IN" dirty="0">
              <a:latin typeface="Söhne"/>
            </a:endParaRPr>
          </a:p>
          <a:p>
            <a:r>
              <a:rPr lang="en-US" b="0" i="0" dirty="0">
                <a:effectLst/>
                <a:latin typeface="Söhne"/>
              </a:rPr>
              <a:t>Ultimately, a well-designed university network should provide reliable connectivity, high-speed internet access, and secure data transmission, while being scalable, cost-effective, and easy to manage.</a:t>
            </a:r>
            <a:endParaRPr lang="en-IN" dirty="0">
              <a:latin typeface="Söhne"/>
            </a:endParaRPr>
          </a:p>
        </p:txBody>
      </p:sp>
    </p:spTree>
    <p:extLst>
      <p:ext uri="{BB962C8B-B14F-4D97-AF65-F5344CB8AC3E}">
        <p14:creationId xmlns:p14="http://schemas.microsoft.com/office/powerpoint/2010/main" val="209781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ABFC-E904-4DB3-69D7-031E40E6C49C}"/>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378B3230-3449-28D5-C08F-A6AA234B5D37}"/>
              </a:ext>
            </a:extLst>
          </p:cNvPr>
          <p:cNvSpPr>
            <a:spLocks noGrp="1"/>
          </p:cNvSpPr>
          <p:nvPr>
            <p:ph idx="1"/>
          </p:nvPr>
        </p:nvSpPr>
        <p:spPr/>
        <p:txBody>
          <a:bodyPr/>
          <a:lstStyle/>
          <a:p>
            <a:r>
              <a:rPr lang="en-IN" dirty="0"/>
              <a:t>Divyanshu Yadav – RA2111003010693</a:t>
            </a:r>
          </a:p>
          <a:p>
            <a:r>
              <a:rPr lang="en-IN" dirty="0"/>
              <a:t>Aditya Swarup – RA2111003010698</a:t>
            </a:r>
          </a:p>
          <a:p>
            <a:r>
              <a:rPr lang="en-IN" dirty="0"/>
              <a:t>Anurag Jain – RA2111003010701</a:t>
            </a:r>
          </a:p>
          <a:p>
            <a:r>
              <a:rPr lang="en-IN" dirty="0"/>
              <a:t>Taniya Yadav – RA2111003010702</a:t>
            </a:r>
          </a:p>
          <a:p>
            <a:r>
              <a:rPr lang="en-IN" dirty="0"/>
              <a:t>Aarju Kumar – RA2111003010713</a:t>
            </a:r>
          </a:p>
        </p:txBody>
      </p:sp>
    </p:spTree>
    <p:extLst>
      <p:ext uri="{BB962C8B-B14F-4D97-AF65-F5344CB8AC3E}">
        <p14:creationId xmlns:p14="http://schemas.microsoft.com/office/powerpoint/2010/main" val="22922658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TotalTime>
  <Words>608</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Garamond</vt:lpstr>
      <vt:lpstr>Söhne</vt:lpstr>
      <vt:lpstr>Organic</vt:lpstr>
      <vt:lpstr>UNIVERSITY NETWORKING DESIGN </vt:lpstr>
      <vt:lpstr>Problem Statement</vt:lpstr>
      <vt:lpstr>Introduction</vt:lpstr>
      <vt:lpstr>Requirements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NETWORKING DESIGN </dc:title>
  <dc:creator>Divyanshu Yadav</dc:creator>
  <cp:lastModifiedBy>Divyanshu Yadav</cp:lastModifiedBy>
  <cp:revision>3</cp:revision>
  <dcterms:created xsi:type="dcterms:W3CDTF">2023-05-06T16:15:02Z</dcterms:created>
  <dcterms:modified xsi:type="dcterms:W3CDTF">2023-05-06T16:49:21Z</dcterms:modified>
</cp:coreProperties>
</file>