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handoutMasterIdLst>
    <p:handoutMasterId r:id="rId22"/>
  </p:handoutMasterIdLst>
  <p:sldIdLst>
    <p:sldId id="436" r:id="rId5"/>
    <p:sldId id="457" r:id="rId6"/>
    <p:sldId id="450" r:id="rId7"/>
    <p:sldId id="465" r:id="rId8"/>
    <p:sldId id="451" r:id="rId9"/>
    <p:sldId id="466" r:id="rId10"/>
    <p:sldId id="440" r:id="rId11"/>
    <p:sldId id="458" r:id="rId12"/>
    <p:sldId id="463" r:id="rId13"/>
    <p:sldId id="462" r:id="rId14"/>
    <p:sldId id="442" r:id="rId15"/>
    <p:sldId id="454" r:id="rId16"/>
    <p:sldId id="461" r:id="rId17"/>
    <p:sldId id="464" r:id="rId18"/>
    <p:sldId id="447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7BB"/>
    <a:srgbClr val="0C4046"/>
    <a:srgbClr val="418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965" y="40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7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5CB2-6AD4-873D-2F11-2C2F55A9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5B08E-D788-11C3-5AFA-3C08D5C75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87F02-511E-CA6A-66F5-A7BDA9F7E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A8555-3855-06B3-A916-68643231B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5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0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30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ADFF-4984-C7D6-95CB-D7BCB7A5B918}"/>
              </a:ext>
            </a:extLst>
          </p:cNvPr>
          <p:cNvSpPr txBox="1"/>
          <p:nvPr/>
        </p:nvSpPr>
        <p:spPr>
          <a:xfrm>
            <a:off x="3245457" y="567107"/>
            <a:ext cx="647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Centre for Training and Learning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- WARANGAL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HANAMKONDA - 506001, TELANGANA, INDIA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2CD4A-4683-51C6-53A6-12F49F6A318D}"/>
              </a:ext>
            </a:extLst>
          </p:cNvPr>
          <p:cNvSpPr txBox="1"/>
          <p:nvPr/>
        </p:nvSpPr>
        <p:spPr>
          <a:xfrm>
            <a:off x="6678592" y="4121672"/>
            <a:ext cx="5385253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N" sz="1800" b="1" kern="100" dirty="0">
                <a:solidFill>
                  <a:schemeClr val="bg2"/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VELISHALA ABHIVARUN --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DIVYANSHU SHEKHAR 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lvl="0"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CHARUL PAREEK --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lvl="0"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KRUTHIKA PRIYA – (UCETW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  <a:endParaRPr lang="en-IN" sz="1800" b="1" kern="100" dirty="0">
              <a:solidFill>
                <a:schemeClr val="bg2"/>
              </a:solidFill>
              <a:effectLst/>
              <a:highlight>
                <a:srgbClr val="00808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55085-BBA3-A73A-BD22-B138A5847484}"/>
              </a:ext>
            </a:extLst>
          </p:cNvPr>
          <p:cNvSpPr txBox="1"/>
          <p:nvPr/>
        </p:nvSpPr>
        <p:spPr>
          <a:xfrm>
            <a:off x="1283516" y="4198338"/>
            <a:ext cx="3636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Under the guidance of </a:t>
            </a:r>
            <a:endParaRPr lang="en-US" b="1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Prof. T. Kishore Kumar Sir</a:t>
            </a:r>
            <a:endParaRPr lang="en-US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Prof. Dept. of ECE &amp; </a:t>
            </a:r>
            <a:r>
              <a:rPr lang="en-US" dirty="0">
                <a:latin typeface="Times New Roman" panose="02020603050405020304" pitchFamily="18" charset="0"/>
              </a:rPr>
              <a:t>Head of CTL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NIT Warangal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CC551-6CC9-1ECD-9607-545222265F13}"/>
              </a:ext>
            </a:extLst>
          </p:cNvPr>
          <p:cNvSpPr txBox="1"/>
          <p:nvPr/>
        </p:nvSpPr>
        <p:spPr>
          <a:xfrm>
            <a:off x="1571134" y="2232373"/>
            <a:ext cx="10356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  <a:latin typeface="Algerian" panose="04020705040A02060702" pitchFamily="82" charset="0"/>
                <a:sym typeface="Trebuchet MS"/>
              </a:rPr>
              <a:t>Real-Time Multilingual Voice Translator with ESP32 and AI Integration</a:t>
            </a:r>
            <a:endParaRPr lang="en-US" sz="3600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75DAA-BE01-65F1-85DE-54088CDF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34" y="276734"/>
            <a:ext cx="1492561" cy="15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CBE6-4DE8-5772-FCB0-9CBB59D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88" y="292436"/>
            <a:ext cx="5407672" cy="874895"/>
          </a:xfrm>
        </p:spPr>
        <p:txBody>
          <a:bodyPr>
            <a:noAutofit/>
          </a:bodyPr>
          <a:lstStyle/>
          <a:p>
            <a:r>
              <a:rPr lang="en-US" alt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Expected Outcomes</a:t>
            </a:r>
            <a:endParaRPr lang="en-US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4368-D290-D861-080F-BEBA705A2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121079"/>
            <a:ext cx="9525000" cy="447083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Functional Outputs: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Real-time English → Hindi translation (demo: "Hello" → "</a:t>
            </a:r>
            <a:r>
              <a:rPr lang="hi-IN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नमस्ते" </a:t>
            </a: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audio)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Response time: &lt;5s (Wi-Fi dependent)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Performance Metrics: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STT Accuracy: 85% (noisy env) → 95% (quiet env)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Translation Fidelity: 90% BLEU score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Power Consumption: 150mA avg (USB power bank compatible)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Prototype Showcase: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Pocket-sized device (8×5×3 cm)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One-button operation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5960-5006-D804-B7BF-8CF05A804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/>
              <a:pPr/>
              <a:t>10</a:t>
            </a:fld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75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10D2-1C7B-86A8-38D3-1174400FBEAE}"/>
              </a:ext>
            </a:extLst>
          </p:cNvPr>
          <p:cNvSpPr txBox="1"/>
          <p:nvPr/>
        </p:nvSpPr>
        <p:spPr>
          <a:xfrm>
            <a:off x="3672259" y="251466"/>
            <a:ext cx="422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18818C">
                    <a:lumMod val="75000"/>
                  </a:srgbClr>
                </a:solidFill>
                <a:highlight>
                  <a:srgbClr val="C0C0C0"/>
                </a:highlight>
                <a:latin typeface="Algerian" panose="04020705040A02060702" pitchFamily="82" charset="0"/>
                <a:ea typeface="+mj-ea"/>
                <a:cs typeface="+mj-cs"/>
              </a:rPr>
              <a:t>BLOCK DIAGRAM</a:t>
            </a:r>
            <a:endParaRPr lang="en-IN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FBA3F-4887-F45A-9F51-EF39EEF5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84" y="958014"/>
            <a:ext cx="3726630" cy="49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566D-8E53-4C29-0CE6-4C2F87E99B4B}"/>
              </a:ext>
            </a:extLst>
          </p:cNvPr>
          <p:cNvSpPr txBox="1"/>
          <p:nvPr/>
        </p:nvSpPr>
        <p:spPr>
          <a:xfrm>
            <a:off x="4337275" y="378789"/>
            <a:ext cx="412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  <a:cs typeface="Aharoni" panose="02010803020104030203" pitchFamily="2" charset="-79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700F4-55EF-EC44-249C-077B3BFC5A50}"/>
              </a:ext>
            </a:extLst>
          </p:cNvPr>
          <p:cNvSpPr txBox="1"/>
          <p:nvPr/>
        </p:nvSpPr>
        <p:spPr>
          <a:xfrm>
            <a:off x="1089842" y="1126715"/>
            <a:ext cx="5442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</a:t>
            </a:r>
            <a:r>
              <a:rPr lang="en-US" sz="2000" b="1" dirty="0">
                <a:latin typeface="Candara" panose="020E0502030303020204" pitchFamily="34" charset="0"/>
              </a:rPr>
              <a:t>Tourism – </a:t>
            </a:r>
            <a:r>
              <a:rPr lang="en-US" sz="2000" b="1" u="sng" dirty="0">
                <a:latin typeface="Candara" panose="020E0502030303020204" pitchFamily="34" charset="0"/>
              </a:rPr>
              <a:t>Talking Made Easy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Travelers can speak in their language.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changes speech into text and translates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tourists talk to locals, book hotels etc.,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31283-9628-2647-687F-AB58C0E93052}"/>
              </a:ext>
            </a:extLst>
          </p:cNvPr>
          <p:cNvSpPr txBox="1"/>
          <p:nvPr/>
        </p:nvSpPr>
        <p:spPr>
          <a:xfrm>
            <a:off x="1089842" y="2748419"/>
            <a:ext cx="5866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andara" panose="020E0502030303020204" pitchFamily="34" charset="0"/>
              </a:rPr>
              <a:t>2. Healthcare – </a:t>
            </a:r>
            <a:r>
              <a:rPr lang="en-US" sz="2000" b="1" u="sng" dirty="0">
                <a:latin typeface="Candara" panose="020E0502030303020204" pitchFamily="34" charset="0"/>
              </a:rPr>
              <a:t>Doctor-Patient Talks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Doctors and patients can speak in different languages.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turns speech into text and helps with translation.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communication easier and faster during treatment.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2EE8D-E329-2F8B-A392-10204FED8EB0}"/>
              </a:ext>
            </a:extLst>
          </p:cNvPr>
          <p:cNvSpPr txBox="1"/>
          <p:nvPr/>
        </p:nvSpPr>
        <p:spPr>
          <a:xfrm>
            <a:off x="1175583" y="4995188"/>
            <a:ext cx="52257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andara" panose="020E0502030303020204" pitchFamily="34" charset="0"/>
              </a:rPr>
              <a:t>3. Education – </a:t>
            </a:r>
            <a:r>
              <a:rPr lang="en-US" sz="2000" b="1" u="sng" dirty="0">
                <a:latin typeface="Candara" panose="020E0502030303020204" pitchFamily="34" charset="0"/>
              </a:rPr>
              <a:t>Learning Languages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speak into a language app.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writes what they say and corrects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improve speaking and pronunciation skills.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3EC6-53CB-75C8-C703-CC66E1AE835D}"/>
              </a:ext>
            </a:extLst>
          </p:cNvPr>
          <p:cNvSpPr txBox="1"/>
          <p:nvPr/>
        </p:nvSpPr>
        <p:spPr>
          <a:xfrm>
            <a:off x="6401379" y="1086675"/>
            <a:ext cx="55309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sz="2000" b="1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Emergency – </a:t>
            </a:r>
            <a:r>
              <a:rPr lang="en-US" sz="20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Help in Disasters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 workers talk to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changes speech to text for fast translation.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helps reach people quickly in many languages.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9EC29-93AD-5D0F-976B-216C3CAD534A}"/>
              </a:ext>
            </a:extLst>
          </p:cNvPr>
          <p:cNvSpPr txBox="1"/>
          <p:nvPr/>
        </p:nvSpPr>
        <p:spPr>
          <a:xfrm>
            <a:off x="6431367" y="2748419"/>
            <a:ext cx="56166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5. </a:t>
            </a:r>
            <a:r>
              <a:rPr lang="en-US" sz="2000" b="1" dirty="0">
                <a:latin typeface="Candara" panose="020E0502030303020204" pitchFamily="34" charset="0"/>
              </a:rPr>
              <a:t>Smart Homes – </a:t>
            </a:r>
            <a:r>
              <a:rPr lang="en-US" sz="2000" b="1" u="sng" dirty="0">
                <a:latin typeface="Candara" panose="020E0502030303020204" pitchFamily="34" charset="0"/>
              </a:rPr>
              <a:t>Voice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speak in their local language to control smart devices.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understands and sends the right commands.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smart homes easier to use for everyone.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C3F60-3F06-CC3A-3905-433B2BF8DEE5}"/>
              </a:ext>
            </a:extLst>
          </p:cNvPr>
          <p:cNvSpPr txBox="1"/>
          <p:nvPr/>
        </p:nvSpPr>
        <p:spPr>
          <a:xfrm>
            <a:off x="6431367" y="4410163"/>
            <a:ext cx="51400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6. </a:t>
            </a:r>
            <a:r>
              <a:rPr lang="en-US" sz="2000" b="1" dirty="0">
                <a:latin typeface="Candara" panose="020E0502030303020204" pitchFamily="34" charset="0"/>
              </a:rPr>
              <a:t>Agriculture – </a:t>
            </a:r>
            <a:r>
              <a:rPr lang="en-US" sz="2000" b="1" u="sng" dirty="0">
                <a:latin typeface="Candara" panose="020E0502030303020204" pitchFamily="34" charset="0"/>
              </a:rPr>
              <a:t>Helping Farmers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workers talk into their phones.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writes what they say to report problems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farm work smoother, even without typing.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9D5E-A4A7-1067-5475-AA9E33BA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417" y="5872725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3A894-89E9-4752-129D-37367E5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231" y="6216758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567BC-018B-C343-F98C-4FC1C79E99B6}"/>
              </a:ext>
            </a:extLst>
          </p:cNvPr>
          <p:cNvSpPr txBox="1"/>
          <p:nvPr/>
        </p:nvSpPr>
        <p:spPr>
          <a:xfrm>
            <a:off x="2549607" y="5228763"/>
            <a:ext cx="6490221" cy="28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8FCD4-C602-645F-5E10-CE762EB93261}"/>
              </a:ext>
            </a:extLst>
          </p:cNvPr>
          <p:cNvSpPr txBox="1"/>
          <p:nvPr/>
        </p:nvSpPr>
        <p:spPr>
          <a:xfrm>
            <a:off x="3791824" y="501220"/>
            <a:ext cx="4261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505E9D-12B2-F596-6C0E-00567865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1" y="1075400"/>
            <a:ext cx="1123901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 Without Internet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offline speech and translation models so it works even without Wi-Fi.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More Languages: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support for more Indian languages and different accents.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Mobile App: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a mobile app to control settings and update the device easily.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Better Battery Life: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 hardware to use less power and last longer on battery.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Smarter AI: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Make the system more accurate in noisy places by improving AI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in Many Fields: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in hospitals, schools, farms, and emergency situations for better communication.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Cloud Usage: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Switch between cloud and offline modes based on internet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Privacy Features: 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Keep all data private and safe, especially in sensitive areas.</a:t>
            </a:r>
          </a:p>
        </p:txBody>
      </p:sp>
    </p:spTree>
    <p:extLst>
      <p:ext uri="{BB962C8B-B14F-4D97-AF65-F5344CB8AC3E}">
        <p14:creationId xmlns:p14="http://schemas.microsoft.com/office/powerpoint/2010/main" val="38882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510B-8E25-9A94-7F8D-351CDF50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519" y="305854"/>
            <a:ext cx="6373290" cy="1019909"/>
          </a:xfrm>
        </p:spPr>
        <p:txBody>
          <a:bodyPr>
            <a:normAutofit/>
          </a:bodyPr>
          <a:lstStyle/>
          <a:p>
            <a:r>
              <a:rPr lang="en-US" alt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Novelty &amp; Advantages</a:t>
            </a:r>
            <a:endParaRPr lang="en-US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69A71-E953-0993-E1DD-6D5944AB7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C3B61-8AC3-7844-0020-6A75FFA24E62}"/>
              </a:ext>
            </a:extLst>
          </p:cNvPr>
          <p:cNvSpPr txBox="1"/>
          <p:nvPr/>
        </p:nvSpPr>
        <p:spPr>
          <a:xfrm>
            <a:off x="1440565" y="1187025"/>
            <a:ext cx="102614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latin typeface="Candara" panose="020E0502030303020204" pitchFamily="34" charset="0"/>
              </a:rPr>
              <a:t>Technical Innovations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Micro-Python on ESP32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rapid development for AI and IoT integration with minimal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Dual I2S Pipeline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simultaneous microphone input and audio output for efficient real-time processing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Cloud/Local Hybrid Model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switching between cloud-based processing and offline Tiny-ML models depending on network availability.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59EC6-F2F1-B124-5FA4-ECB8AA93B4F6}"/>
              </a:ext>
            </a:extLst>
          </p:cNvPr>
          <p:cNvSpPr txBox="1"/>
          <p:nvPr/>
        </p:nvSpPr>
        <p:spPr>
          <a:xfrm>
            <a:off x="1440565" y="3649238"/>
            <a:ext cx="931086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latin typeface="Candara" panose="020E0502030303020204" pitchFamily="34" charset="0"/>
              </a:rPr>
              <a:t>Impact and Advantages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Cost Reduction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10× cheaper than commercial translation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Power Efficiency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Consumes 20× less power compared to Raspberry Pi, ideal for portable use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Accessibility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independently without the need for a smartphone.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Scalability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languages and features can be added easily through API updates.</a:t>
            </a:r>
          </a:p>
        </p:txBody>
      </p:sp>
    </p:spTree>
    <p:extLst>
      <p:ext uri="{BB962C8B-B14F-4D97-AF65-F5344CB8AC3E}">
        <p14:creationId xmlns:p14="http://schemas.microsoft.com/office/powerpoint/2010/main" val="41556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85" y="353829"/>
            <a:ext cx="3351429" cy="906586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0FD73-EC8B-C27C-89D7-74AC5E43C805}"/>
              </a:ext>
            </a:extLst>
          </p:cNvPr>
          <p:cNvSpPr txBox="1"/>
          <p:nvPr/>
        </p:nvSpPr>
        <p:spPr>
          <a:xfrm>
            <a:off x="1183873" y="1456231"/>
            <a:ext cx="100073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offline, real-time multilingual speech translation system using ESP32 and open-source AI tools. It enables STT, translation and TTS without internet, ensuring privacy and accessibility. Designed for education, healthcare and rural use, the system is low-cost, scalable and effective across diverse conditions offering a reliable solution for inclusive voice communication.</a:t>
            </a:r>
            <a:endParaRPr lang="en-US" sz="24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Candara" panose="020E0502030303020204" pitchFamily="34" charset="0"/>
              </a:rPr>
              <a:t>Final Statement:</a:t>
            </a:r>
            <a:br>
              <a:rPr lang="en-US" sz="2000" dirty="0"/>
            </a:b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breaks language barriers by showing that powerful AI can fit in your pocket—affordable, smart and ready for the world.</a:t>
            </a:r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24" y="922267"/>
            <a:ext cx="6179752" cy="489601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ROG Fonts" panose="00000500000000000000" pitchFamily="50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0E522-C61B-3C7F-2F59-98FE7281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Thumbs Up Emoji">
                <a:extLst>
                  <a:ext uri="{FF2B5EF4-FFF2-40B4-BE49-F238E27FC236}">
                    <a16:creationId xmlns:a16="http://schemas.microsoft.com/office/drawing/2014/main" id="{2E8353B3-C91B-5FC3-B696-21BBA0472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846690"/>
                  </p:ext>
                </p:extLst>
              </p:nvPr>
            </p:nvGraphicFramePr>
            <p:xfrm>
              <a:off x="8341423" y="2550306"/>
              <a:ext cx="1238805" cy="11995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38805" cy="1199573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363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Thumbs Up Emoji">
                <a:extLst>
                  <a:ext uri="{FF2B5EF4-FFF2-40B4-BE49-F238E27FC236}">
                    <a16:creationId xmlns:a16="http://schemas.microsoft.com/office/drawing/2014/main" id="{2E8353B3-C91B-5FC3-B696-21BBA0472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1423" y="2550306"/>
                <a:ext cx="1238805" cy="1199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7F2B-0799-DD59-1C2B-F85363B3A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E48A-2488-78AB-35F0-045FD57E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05" y="259621"/>
            <a:ext cx="3322390" cy="1019909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769F-5CD7-724B-C9D4-9E7E6013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5D72-427B-244A-E79D-93BCBC145796}"/>
              </a:ext>
            </a:extLst>
          </p:cNvPr>
          <p:cNvSpPr txBox="1"/>
          <p:nvPr/>
        </p:nvSpPr>
        <p:spPr>
          <a:xfrm>
            <a:off x="1662592" y="1089179"/>
            <a:ext cx="76033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Aim 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Components Used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Literature Review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Methodology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Expected Output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Block Diagram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Applications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Novelty &amp; Advantages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Future Scope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58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3A82-1344-170F-3899-8BBF41EC9E1C}"/>
              </a:ext>
            </a:extLst>
          </p:cNvPr>
          <p:cNvSpPr txBox="1"/>
          <p:nvPr/>
        </p:nvSpPr>
        <p:spPr>
          <a:xfrm>
            <a:off x="1050853" y="3337082"/>
            <a:ext cx="1105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Project Mission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» Develop real-time multilingual voice translator using ESP32 + Micro Python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» Enable speech → text → translation → speech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E6731-0C98-EFB4-97DB-707B4C8DAE21}"/>
              </a:ext>
            </a:extLst>
          </p:cNvPr>
          <p:cNvSpPr txBox="1"/>
          <p:nvPr/>
        </p:nvSpPr>
        <p:spPr>
          <a:xfrm>
            <a:off x="5099807" y="473930"/>
            <a:ext cx="996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AIM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334D7-B1DD-2C9D-CBCE-C426CCB852D6}"/>
              </a:ext>
            </a:extLst>
          </p:cNvPr>
          <p:cNvSpPr txBox="1"/>
          <p:nvPr/>
        </p:nvSpPr>
        <p:spPr>
          <a:xfrm>
            <a:off x="1152454" y="1197620"/>
            <a:ext cx="94857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real-time, multilingual voice translation device using the ESP32 microcontroller integrated with AI-powered speech recognition, translation and synthesis tools, enabling offline, inclusive, accessible and portable communication across multiple languages and environments.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B7B-A55E-8BAC-E6DD-85E7785A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330" y="246183"/>
            <a:ext cx="3313652" cy="874895"/>
          </a:xfrm>
        </p:spPr>
        <p:txBody>
          <a:bodyPr/>
          <a:lstStyle/>
          <a:p>
            <a:r>
              <a:rPr lang="en-US" u="sng" dirty="0">
                <a:highlight>
                  <a:srgbClr val="C0C0C0"/>
                </a:highlight>
                <a:latin typeface="Algerian" panose="04020705040A02060702" pitchFamily="82" charset="0"/>
              </a:rPr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E3A4-C186-5116-674A-B7AA96BE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CD1730-13F0-7B67-18C6-F84A0C00879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83457" y="1074389"/>
            <a:ext cx="11037300" cy="524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offline real-time speech translation system using ESP32 microcontroller.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an I2S digital microphone for capturing speech,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offline STT,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Argos Translate for translation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pyttsx3 for TTS synthesis.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offloads heavy computation to a local Flask server, maintaining simplicity and low cost at the hardware end.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ideal for use in rural schools, health camps and multilingual helpdesks, where reliable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communication tools are essential.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real-time multilingual communication is rapidly increasing in fields like education,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healthcare and public services.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 and text-to-speech (TTS) technologies are central to enabling seamless interaction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between humans and machines.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platforms like Google Assistant and Amazon Alexa provide high accuracy but rely on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cloud servers and constant internet connectivity.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transcribed text is then processed by a local Flask server that handles translation and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synthesis using pyttsx3.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2F3867-36CD-3FFF-5390-87C83397647E}"/>
              </a:ext>
            </a:extLst>
          </p:cNvPr>
          <p:cNvSpPr txBox="1"/>
          <p:nvPr/>
        </p:nvSpPr>
        <p:spPr>
          <a:xfrm>
            <a:off x="1354762" y="2025148"/>
            <a:ext cx="501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SOFTWARE Required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36537-9395-6530-6AC0-CBD5E766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0" y="2671479"/>
            <a:ext cx="416024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Micro-Python</a:t>
            </a:r>
            <a:endParaRPr lang="en-US" altLang="en-US" sz="2800" b="1" dirty="0">
              <a:latin typeface="Candara" panose="020E0502030303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ndara" panose="020E0502030303020204" pitchFamily="34" charset="0"/>
              </a:rPr>
              <a:t>Vosk</a:t>
            </a:r>
            <a:r>
              <a:rPr lang="en-US" sz="2800" b="1" dirty="0">
                <a:latin typeface="Candara" panose="020E0502030303020204" pitchFamily="34" charset="0"/>
              </a:rPr>
              <a:t> API, pyttsx3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ndara" panose="020E0502030303020204" pitchFamily="34" charset="0"/>
              </a:rPr>
              <a:t>Argos Translate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ndara" panose="020E0502030303020204" pitchFamily="34" charset="0"/>
              </a:rPr>
              <a:t>Flask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Tho</a:t>
            </a:r>
            <a:r>
              <a:rPr lang="en-US" altLang="en-US" sz="2800" b="1" dirty="0">
                <a:latin typeface="Candara" panose="020E0502030303020204" pitchFamily="34" charset="0"/>
              </a:rPr>
              <a:t>nny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Arduino IDE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ndara" panose="020E0502030303020204" pitchFamily="34" charset="0"/>
              </a:rPr>
              <a:t>PortAudio</a:t>
            </a:r>
            <a:r>
              <a:rPr lang="en-US" sz="2800" b="1" dirty="0">
                <a:latin typeface="Candara" panose="020E0502030303020204" pitchFamily="34" charset="0"/>
              </a:rPr>
              <a:t> + </a:t>
            </a:r>
            <a:r>
              <a:rPr lang="en-US" sz="2800" b="1" dirty="0" err="1">
                <a:latin typeface="Candara" panose="020E0502030303020204" pitchFamily="34" charset="0"/>
              </a:rPr>
              <a:t>PyAudio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F7D09-CC3E-4EF2-72A5-353DCA3B2C7C}"/>
              </a:ext>
            </a:extLst>
          </p:cNvPr>
          <p:cNvSpPr txBox="1"/>
          <p:nvPr/>
        </p:nvSpPr>
        <p:spPr>
          <a:xfrm>
            <a:off x="3854371" y="795439"/>
            <a:ext cx="48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COMPONENTS USED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44B57-02BA-961D-BD5D-32B9A5C1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626DA-6FFE-EB78-E94F-6A19EB28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94" y="2639127"/>
            <a:ext cx="5562926" cy="33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59CF-570D-111D-B57C-38502B92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7CB52-7FE3-C2A3-B68D-35763161DD32}"/>
              </a:ext>
            </a:extLst>
          </p:cNvPr>
          <p:cNvSpPr txBox="1"/>
          <p:nvPr/>
        </p:nvSpPr>
        <p:spPr>
          <a:xfrm>
            <a:off x="1056640" y="1161534"/>
            <a:ext cx="503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2"/>
                </a:solidFill>
                <a:latin typeface="Algerian" panose="04020705040A02060702" pitchFamily="82" charset="0"/>
              </a:rPr>
              <a:t>HARDWARE required</a:t>
            </a:r>
            <a:endParaRPr lang="en-US" sz="3600" u="sng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E4D1B-714E-C9B2-3E8A-BF6B57EABF00}"/>
              </a:ext>
            </a:extLst>
          </p:cNvPr>
          <p:cNvSpPr txBox="1"/>
          <p:nvPr/>
        </p:nvSpPr>
        <p:spPr>
          <a:xfrm>
            <a:off x="1300480" y="2135277"/>
            <a:ext cx="4074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ESP32 Microcontroller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INMP441 Microphone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MAX98357A DAC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3W Speaker (8</a:t>
            </a:r>
            <a:r>
              <a:rPr lang="el-GR" sz="2800" b="1" dirty="0">
                <a:latin typeface="Candara" panose="020E0502030303020204" pitchFamily="34" charset="0"/>
              </a:rPr>
              <a:t>Ω)</a:t>
            </a:r>
            <a:endParaRPr lang="en-US" sz="2800" b="1" dirty="0">
              <a:latin typeface="Candara" panose="020E05020303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USB Cable &amp; Wires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Power Source</a:t>
            </a:r>
            <a:endParaRPr lang="en-US" altLang="en-US" sz="2800" b="1" dirty="0"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47DB0B-DF75-B9D1-9DE0-D3162913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39" y="1972057"/>
            <a:ext cx="4871842" cy="30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E6067B-833F-8102-8741-3A1225456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9689" y="261786"/>
            <a:ext cx="3117085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u="sng" dirty="0">
                <a:highlight>
                  <a:srgbClr val="C0C0C0"/>
                </a:highlight>
                <a:latin typeface="Algerian" panose="04020705040A02060702" pitchFamily="82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03A9A-874D-6948-BFB2-1560E956C8A0}"/>
              </a:ext>
            </a:extLst>
          </p:cNvPr>
          <p:cNvSpPr txBox="1"/>
          <p:nvPr/>
        </p:nvSpPr>
        <p:spPr>
          <a:xfrm>
            <a:off x="11367083" y="62539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82DD5A-8014-B898-B5C0-6C4CCA38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35" y="1166842"/>
            <a:ext cx="103007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develop a compact and portable voice translation system using the ESP32 microcontroller.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implement a speech-to-text (STT) module using Whisper.cpp.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integrate a multilingual translation system using OPUS-MT.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synthesize translated text into speech using e-Speak or Coqui TTS.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maintain low latency (&lt;5 seconds) and high STT accuracy (up to 95%) under quiet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ensure the system runs on minimal power and is compatible with USB power banks.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support translation into multiple Indian languages like Hindi, Bengali, Tamil and Marathi.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build the prototype within a cost budget of $15 or less.</a:t>
            </a: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2EF75-BB65-C6E2-A39C-25F91BBF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A0092-0EFD-BAF9-E080-9CF9827A95FF}"/>
              </a:ext>
            </a:extLst>
          </p:cNvPr>
          <p:cNvSpPr txBox="1"/>
          <p:nvPr/>
        </p:nvSpPr>
        <p:spPr>
          <a:xfrm>
            <a:off x="3736010" y="477498"/>
            <a:ext cx="542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  <a:cs typeface="Aharoni" panose="02010803020104030203" pitchFamily="2" charset="-79"/>
              </a:rPr>
              <a:t>LITERATURE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200B-9CC6-6E27-8ECF-F7AAA58D2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3223" y="5876424"/>
            <a:ext cx="1295400" cy="874895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CC544-0612-B253-634F-3A2BAD409BBB}"/>
              </a:ext>
            </a:extLst>
          </p:cNvPr>
          <p:cNvSpPr txBox="1"/>
          <p:nvPr/>
        </p:nvSpPr>
        <p:spPr>
          <a:xfrm>
            <a:off x="1247172" y="1340579"/>
            <a:ext cx="1065160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recent years,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 translation technologies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significantly evolved, primarily driven by advancements in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Traditional systems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Translate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Alexa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high-quality voice-based translation services. However, these solutions depend heavily on internet connectivity, high-power computing devices. 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1. Commercial Voice Assistants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2. Embedded AI &amp; Edge Devices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3. Speech-to-Text (STT) Engines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4. Neural Machine Translation (NMT)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5. Text-to-Speech (TTS) Engines</a:t>
            </a:r>
          </a:p>
          <a:p>
            <a:endParaRPr lang="en-US" sz="2000" dirty="0"/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leverages existing research in STT, NMT and TTS to build a real-time voice translator on ESP32, addressing cost, power and privacy concerns. It contributes a practical, scalable solution by integrating state-of-the-art AI models into a low-cost hardware platform for real-world multilingual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550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EE4-AC40-280E-CCCE-7BF6643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66" y="234608"/>
            <a:ext cx="4069928" cy="874895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03A-3454-AF59-9816-34768417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453917-1C99-7C4D-6818-76C6FCCF81E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364215" y="971172"/>
            <a:ext cx="972852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Selection: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Dev Board (for processing and Wi-Fi)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INMP441 Microphone (voice capture)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MAX98357A DAC + 3W Speaker (audio 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Micro-Python for controlling ESP32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 communication for real-time audio streaming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STT (Speech-to-Text):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Whisper.cpp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OPUS-MT or similar cloud-based API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TTS (Text-to-Speech):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e-Speak or Coqui for audio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input via microphone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audio to 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server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STT by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 engine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 text to target language using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Argos Translate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play translated speech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STT accuracy in various environments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latency and BLEU score for translation quality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analysis for real-time use</a:t>
            </a:r>
          </a:p>
        </p:txBody>
      </p:sp>
    </p:spTree>
    <p:extLst>
      <p:ext uri="{BB962C8B-B14F-4D97-AF65-F5344CB8AC3E}">
        <p14:creationId xmlns:p14="http://schemas.microsoft.com/office/powerpoint/2010/main" val="21622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B8CBF-35BC-4CBA-95E2-584C08F6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AE0DF-6B5F-4274-A760-FE77CC84C90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1918</TotalTime>
  <Words>1423</Words>
  <Application>Microsoft Office PowerPoint</Application>
  <PresentationFormat>Widescreen</PresentationFormat>
  <Paragraphs>188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 Nova Light</vt:lpstr>
      <vt:lpstr>Calibri</vt:lpstr>
      <vt:lpstr>Cambria</vt:lpstr>
      <vt:lpstr>Candara</vt:lpstr>
      <vt:lpstr>Elephant</vt:lpstr>
      <vt:lpstr>ROG Fonts</vt:lpstr>
      <vt:lpstr>Times New Roman</vt:lpstr>
      <vt:lpstr>Wingdings</vt:lpstr>
      <vt:lpstr>ModOverlayVTI</vt:lpstr>
      <vt:lpstr>PowerPoint Presentation</vt:lpstr>
      <vt:lpstr>CONTENTS</vt:lpstr>
      <vt:lpstr>PowerPoint Presentation</vt:lpstr>
      <vt:lpstr>INTRODUCTION</vt:lpstr>
      <vt:lpstr>PowerPoint Presentation</vt:lpstr>
      <vt:lpstr>PowerPoint Presentation</vt:lpstr>
      <vt:lpstr>OBJECTIVES</vt:lpstr>
      <vt:lpstr>PowerPoint Presentation</vt:lpstr>
      <vt:lpstr>Methodology</vt:lpstr>
      <vt:lpstr>Expected Outcomes</vt:lpstr>
      <vt:lpstr>PowerPoint Presentation</vt:lpstr>
      <vt:lpstr>PowerPoint Presentation</vt:lpstr>
      <vt:lpstr>PowerPoint Presentation</vt:lpstr>
      <vt:lpstr>Novelty &amp; 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Admin</dc:creator>
  <cp:lastModifiedBy>velishala abhivarun</cp:lastModifiedBy>
  <cp:revision>39</cp:revision>
  <dcterms:created xsi:type="dcterms:W3CDTF">2024-01-11T09:03:24Z</dcterms:created>
  <dcterms:modified xsi:type="dcterms:W3CDTF">2025-06-16T02:09:38Z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