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7.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0104100" cy="15081250"/>
  <p:notesSz cx="20104100" cy="150812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04D4B-118F-42A8-A2AF-F7490C0A4B6E}" v="1" dt="2025-06-13T03:41:57.75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77" y="-3821"/>
      </p:cViewPr>
      <p:guideLst>
        <p:guide orient="horz" pos="2880"/>
        <p:guide pos="216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4675187"/>
            <a:ext cx="17088486" cy="3167062"/>
          </a:xfrm>
          <a:prstGeom prst="rect">
            <a:avLst/>
          </a:prstGeom>
        </p:spPr>
        <p:txBody>
          <a:bodyPr wrap="square" lIns="0" tIns="0" rIns="0" bIns="0">
            <a:spAutoFit/>
          </a:bodyPr>
          <a:lstStyle>
            <a:lvl1pPr>
              <a:defRPr sz="3300" b="1" i="0">
                <a:solidFill>
                  <a:schemeClr val="tx1"/>
                </a:solidFill>
                <a:latin typeface="Arial"/>
                <a:cs typeface="Arial"/>
              </a:defRPr>
            </a:lvl1pPr>
          </a:lstStyle>
          <a:p>
            <a:endParaRPr/>
          </a:p>
        </p:txBody>
      </p:sp>
      <p:sp>
        <p:nvSpPr>
          <p:cNvPr id="3" name="Holder 3"/>
          <p:cNvSpPr>
            <a:spLocks noGrp="1"/>
          </p:cNvSpPr>
          <p:nvPr>
            <p:ph type="subTitle" idx="4"/>
          </p:nvPr>
        </p:nvSpPr>
        <p:spPr>
          <a:xfrm>
            <a:off x="3015615" y="8445500"/>
            <a:ext cx="14072870" cy="37703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Arial"/>
                <a:cs typeface="Arial"/>
              </a:defRPr>
            </a:lvl1pPr>
          </a:lstStyle>
          <a:p>
            <a:endParaRPr/>
          </a:p>
        </p:txBody>
      </p:sp>
      <p:sp>
        <p:nvSpPr>
          <p:cNvPr id="3" name="Holder 3"/>
          <p:cNvSpPr>
            <a:spLocks noGrp="1"/>
          </p:cNvSpPr>
          <p:nvPr>
            <p:ph sz="half" idx="2"/>
          </p:nvPr>
        </p:nvSpPr>
        <p:spPr>
          <a:xfrm>
            <a:off x="1005205" y="3468687"/>
            <a:ext cx="8745284"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3468687"/>
            <a:ext cx="8745284" cy="995362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
            <a:ext cx="20104100" cy="15078075"/>
          </a:xfrm>
          <a:prstGeom prst="rect">
            <a:avLst/>
          </a:prstGeom>
        </p:spPr>
      </p:pic>
      <p:sp>
        <p:nvSpPr>
          <p:cNvPr id="2" name="Holder 2"/>
          <p:cNvSpPr>
            <a:spLocks noGrp="1"/>
          </p:cNvSpPr>
          <p:nvPr>
            <p:ph type="title"/>
          </p:nvPr>
        </p:nvSpPr>
        <p:spPr>
          <a:xfrm>
            <a:off x="5346415" y="341099"/>
            <a:ext cx="10495915" cy="1012825"/>
          </a:xfrm>
          <a:prstGeom prst="rect">
            <a:avLst/>
          </a:prstGeom>
        </p:spPr>
        <p:txBody>
          <a:bodyPr wrap="square" lIns="0" tIns="0" rIns="0" bIns="0">
            <a:spAutoFit/>
          </a:bodyPr>
          <a:lstStyle>
            <a:lvl1pPr>
              <a:defRPr sz="33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3468687"/>
            <a:ext cx="18093690" cy="99536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4025563"/>
            <a:ext cx="6433312" cy="75406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4025563"/>
            <a:ext cx="4623943" cy="75406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6" name="Holder 6"/>
          <p:cNvSpPr>
            <a:spLocks noGrp="1"/>
          </p:cNvSpPr>
          <p:nvPr>
            <p:ph type="sldNum" sz="quarter" idx="7"/>
          </p:nvPr>
        </p:nvSpPr>
        <p:spPr>
          <a:xfrm>
            <a:off x="14474953" y="14025563"/>
            <a:ext cx="4623943" cy="75406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46415" y="341099"/>
            <a:ext cx="11182635" cy="1512594"/>
          </a:xfrm>
          <a:prstGeom prst="rect">
            <a:avLst/>
          </a:prstGeom>
        </p:spPr>
        <p:txBody>
          <a:bodyPr vert="horz" wrap="square" lIns="0" tIns="12065" rIns="0" bIns="0" rtlCol="0">
            <a:spAutoFit/>
          </a:bodyPr>
          <a:lstStyle/>
          <a:p>
            <a:pPr marL="1270" algn="ctr">
              <a:lnSpc>
                <a:spcPts val="3885"/>
              </a:lnSpc>
            </a:pPr>
            <a:r>
              <a:rPr lang="en-US" sz="3200" dirty="0"/>
              <a:t>Real-Time Offline Multilingual STS Translator with ESP32 and AI Integration</a:t>
            </a:r>
            <a:br>
              <a:rPr lang="en-US" dirty="0"/>
            </a:br>
            <a:r>
              <a:rPr lang="en-IN" dirty="0"/>
              <a:t>AIOT</a:t>
            </a:r>
            <a:r>
              <a:rPr lang="en-IN" spc="-30" dirty="0"/>
              <a:t> </a:t>
            </a:r>
            <a:r>
              <a:rPr lang="en-IN" dirty="0"/>
              <a:t>&amp;</a:t>
            </a:r>
            <a:r>
              <a:rPr lang="en-IN" spc="-15" dirty="0"/>
              <a:t> </a:t>
            </a:r>
            <a:r>
              <a:rPr lang="en-IN" dirty="0"/>
              <a:t>it’s</a:t>
            </a:r>
            <a:r>
              <a:rPr lang="en-IN" spc="-15" dirty="0"/>
              <a:t> </a:t>
            </a:r>
            <a:r>
              <a:rPr lang="en-IN" spc="-10" dirty="0"/>
              <a:t>applications</a:t>
            </a:r>
          </a:p>
        </p:txBody>
      </p:sp>
      <p:grpSp>
        <p:nvGrpSpPr>
          <p:cNvPr id="3" name="object 3"/>
          <p:cNvGrpSpPr/>
          <p:nvPr/>
        </p:nvGrpSpPr>
        <p:grpSpPr>
          <a:xfrm>
            <a:off x="-2858" y="86560"/>
            <a:ext cx="20265707" cy="8619668"/>
            <a:chOff x="-2857" y="86559"/>
            <a:chExt cx="19613880" cy="8622665"/>
          </a:xfrm>
        </p:grpSpPr>
        <p:pic>
          <p:nvPicPr>
            <p:cNvPr id="4" name="object 4"/>
            <p:cNvPicPr/>
            <p:nvPr/>
          </p:nvPicPr>
          <p:blipFill>
            <a:blip r:embed="rId2" cstate="print"/>
            <a:stretch>
              <a:fillRect/>
            </a:stretch>
          </p:blipFill>
          <p:spPr>
            <a:xfrm>
              <a:off x="17599464" y="86559"/>
              <a:ext cx="2011457" cy="2184575"/>
            </a:xfrm>
            <a:prstGeom prst="rect">
              <a:avLst/>
            </a:prstGeom>
          </p:spPr>
        </p:pic>
        <p:pic>
          <p:nvPicPr>
            <p:cNvPr id="5" name="object 5"/>
            <p:cNvPicPr/>
            <p:nvPr/>
          </p:nvPicPr>
          <p:blipFill>
            <a:blip r:embed="rId3" cstate="print"/>
            <a:stretch>
              <a:fillRect/>
            </a:stretch>
          </p:blipFill>
          <p:spPr>
            <a:xfrm>
              <a:off x="17718133" y="263866"/>
              <a:ext cx="1782842" cy="1955961"/>
            </a:xfrm>
            <a:prstGeom prst="rect">
              <a:avLst/>
            </a:prstGeom>
          </p:spPr>
        </p:pic>
        <p:sp>
          <p:nvSpPr>
            <p:cNvPr id="6" name="object 6"/>
            <p:cNvSpPr/>
            <p:nvPr/>
          </p:nvSpPr>
          <p:spPr>
            <a:xfrm>
              <a:off x="0" y="2547915"/>
              <a:ext cx="6743700" cy="6158865"/>
            </a:xfrm>
            <a:custGeom>
              <a:avLst/>
              <a:gdLst/>
              <a:ahLst/>
              <a:cxnLst/>
              <a:rect l="l" t="t" r="r" b="b"/>
              <a:pathLst>
                <a:path w="6743700" h="6158865">
                  <a:moveTo>
                    <a:pt x="0" y="6158276"/>
                  </a:moveTo>
                  <a:lnTo>
                    <a:pt x="6743250" y="6158276"/>
                  </a:lnTo>
                  <a:lnTo>
                    <a:pt x="6743250" y="0"/>
                  </a:lnTo>
                  <a:lnTo>
                    <a:pt x="0" y="0"/>
                  </a:lnTo>
                  <a:lnTo>
                    <a:pt x="0" y="6158276"/>
                  </a:lnTo>
                  <a:close/>
                </a:path>
              </a:pathLst>
            </a:custGeom>
            <a:ln w="5584">
              <a:solidFill>
                <a:srgbClr val="C00000"/>
              </a:solidFill>
            </a:ln>
          </p:spPr>
          <p:txBody>
            <a:bodyPr wrap="square" lIns="0" tIns="0" rIns="0" bIns="0" rtlCol="0"/>
            <a:lstStyle/>
            <a:p>
              <a:endParaRPr/>
            </a:p>
          </p:txBody>
        </p:sp>
      </p:grpSp>
      <p:sp>
        <p:nvSpPr>
          <p:cNvPr id="7" name="object 7"/>
          <p:cNvSpPr txBox="1"/>
          <p:nvPr/>
        </p:nvSpPr>
        <p:spPr>
          <a:xfrm>
            <a:off x="4973495" y="1924434"/>
            <a:ext cx="11555555" cy="350737"/>
          </a:xfrm>
          <a:prstGeom prst="rect">
            <a:avLst/>
          </a:prstGeom>
        </p:spPr>
        <p:txBody>
          <a:bodyPr vert="horz" wrap="square" lIns="0" tIns="12065" rIns="0" bIns="0" rtlCol="0">
            <a:spAutoFit/>
          </a:bodyPr>
          <a:lstStyle/>
          <a:p>
            <a:pPr marL="12700">
              <a:lnSpc>
                <a:spcPct val="100000"/>
              </a:lnSpc>
              <a:spcBef>
                <a:spcPts val="95"/>
              </a:spcBef>
            </a:pPr>
            <a:r>
              <a:rPr sz="2200" b="1" dirty="0">
                <a:latin typeface="Arial"/>
                <a:cs typeface="Arial"/>
              </a:rPr>
              <a:t>BY:</a:t>
            </a:r>
            <a:r>
              <a:rPr sz="2200" b="1" spc="-30" dirty="0">
                <a:latin typeface="Arial"/>
                <a:cs typeface="Arial"/>
              </a:rPr>
              <a:t> </a:t>
            </a:r>
            <a:r>
              <a:rPr lang="en-IN" sz="2200" b="1" spc="-30" dirty="0">
                <a:latin typeface="Arial"/>
                <a:cs typeface="Arial"/>
              </a:rPr>
              <a:t>CHARUL PAREEK , DIVYANSHU .S , V. ABHIVARUN , KRUTHIKA PRIYA CHANDAN</a:t>
            </a:r>
            <a:endParaRPr sz="2200" dirty="0">
              <a:latin typeface="Arial"/>
              <a:cs typeface="Arial"/>
            </a:endParaRPr>
          </a:p>
        </p:txBody>
      </p:sp>
      <p:sp>
        <p:nvSpPr>
          <p:cNvPr id="8" name="object 8"/>
          <p:cNvSpPr txBox="1"/>
          <p:nvPr/>
        </p:nvSpPr>
        <p:spPr>
          <a:xfrm>
            <a:off x="0" y="2547807"/>
            <a:ext cx="6928118" cy="316753"/>
          </a:xfrm>
          <a:prstGeom prst="rect">
            <a:avLst/>
          </a:prstGeom>
          <a:solidFill>
            <a:srgbClr val="C00000"/>
          </a:solidFill>
        </p:spPr>
        <p:txBody>
          <a:bodyPr vert="horz" wrap="square" lIns="0" tIns="16510" rIns="0" bIns="0" rtlCol="0">
            <a:spAutoFit/>
          </a:bodyPr>
          <a:lstStyle/>
          <a:p>
            <a:pPr algn="ctr">
              <a:lnSpc>
                <a:spcPct val="100000"/>
              </a:lnSpc>
              <a:spcBef>
                <a:spcPts val="130"/>
              </a:spcBef>
            </a:pPr>
            <a:r>
              <a:rPr sz="1950" b="1" spc="-10" dirty="0">
                <a:solidFill>
                  <a:srgbClr val="FFFFFF"/>
                </a:solidFill>
                <a:latin typeface="Arial"/>
                <a:cs typeface="Arial"/>
              </a:rPr>
              <a:t>Overview</a:t>
            </a:r>
            <a:endParaRPr sz="1950">
              <a:latin typeface="Arial"/>
              <a:cs typeface="Arial"/>
            </a:endParaRPr>
          </a:p>
        </p:txBody>
      </p:sp>
      <p:sp>
        <p:nvSpPr>
          <p:cNvPr id="9" name="object 9"/>
          <p:cNvSpPr/>
          <p:nvPr/>
        </p:nvSpPr>
        <p:spPr>
          <a:xfrm>
            <a:off x="13498887" y="8258037"/>
            <a:ext cx="6382963" cy="427355"/>
          </a:xfrm>
          <a:custGeom>
            <a:avLst/>
            <a:gdLst/>
            <a:ahLst/>
            <a:cxnLst/>
            <a:rect l="l" t="t" r="r" b="b"/>
            <a:pathLst>
              <a:path w="6398894" h="427354">
                <a:moveTo>
                  <a:pt x="6398409" y="0"/>
                </a:moveTo>
                <a:lnTo>
                  <a:pt x="0" y="0"/>
                </a:lnTo>
                <a:lnTo>
                  <a:pt x="0" y="410924"/>
                </a:lnTo>
                <a:lnTo>
                  <a:pt x="6398409" y="427212"/>
                </a:lnTo>
                <a:lnTo>
                  <a:pt x="6398409" y="0"/>
                </a:lnTo>
                <a:close/>
              </a:path>
            </a:pathLst>
          </a:custGeom>
          <a:solidFill>
            <a:srgbClr val="C00000"/>
          </a:solidFill>
        </p:spPr>
        <p:txBody>
          <a:bodyPr wrap="square" lIns="0" tIns="0" rIns="0" bIns="0" rtlCol="0"/>
          <a:lstStyle/>
          <a:p>
            <a:endParaRPr/>
          </a:p>
        </p:txBody>
      </p:sp>
      <p:grpSp>
        <p:nvGrpSpPr>
          <p:cNvPr id="10" name="object 10"/>
          <p:cNvGrpSpPr/>
          <p:nvPr/>
        </p:nvGrpSpPr>
        <p:grpSpPr>
          <a:xfrm>
            <a:off x="0" y="8704664"/>
            <a:ext cx="6989918" cy="6455961"/>
            <a:chOff x="0" y="8704665"/>
            <a:chExt cx="6791325" cy="6360160"/>
          </a:xfrm>
        </p:grpSpPr>
        <p:sp>
          <p:nvSpPr>
            <p:cNvPr id="11" name="object 11"/>
            <p:cNvSpPr/>
            <p:nvPr/>
          </p:nvSpPr>
          <p:spPr>
            <a:xfrm>
              <a:off x="4886" y="8706888"/>
              <a:ext cx="6761480" cy="6355715"/>
            </a:xfrm>
            <a:custGeom>
              <a:avLst/>
              <a:gdLst/>
              <a:ahLst/>
              <a:cxnLst/>
              <a:rect l="l" t="t" r="r" b="b"/>
              <a:pathLst>
                <a:path w="6761480" h="6355715">
                  <a:moveTo>
                    <a:pt x="0" y="6355129"/>
                  </a:moveTo>
                  <a:lnTo>
                    <a:pt x="6761399" y="6355129"/>
                  </a:lnTo>
                  <a:lnTo>
                    <a:pt x="6761399" y="0"/>
                  </a:lnTo>
                  <a:lnTo>
                    <a:pt x="0" y="0"/>
                  </a:lnTo>
                  <a:lnTo>
                    <a:pt x="0" y="6355129"/>
                  </a:lnTo>
                  <a:close/>
                </a:path>
              </a:pathLst>
            </a:custGeom>
            <a:ln w="4188">
              <a:solidFill>
                <a:srgbClr val="C00000"/>
              </a:solidFill>
            </a:ln>
          </p:spPr>
          <p:txBody>
            <a:bodyPr wrap="square" lIns="0" tIns="0" rIns="0" bIns="0" rtlCol="0"/>
            <a:lstStyle/>
            <a:p>
              <a:endParaRPr/>
            </a:p>
          </p:txBody>
        </p:sp>
        <p:sp>
          <p:nvSpPr>
            <p:cNvPr id="12" name="object 12"/>
            <p:cNvSpPr/>
            <p:nvPr/>
          </p:nvSpPr>
          <p:spPr>
            <a:xfrm>
              <a:off x="0" y="8706191"/>
              <a:ext cx="6791325" cy="345440"/>
            </a:xfrm>
            <a:custGeom>
              <a:avLst/>
              <a:gdLst/>
              <a:ahLst/>
              <a:cxnLst/>
              <a:rect l="l" t="t" r="r" b="b"/>
              <a:pathLst>
                <a:path w="6791325" h="345440">
                  <a:moveTo>
                    <a:pt x="6789147" y="0"/>
                  </a:moveTo>
                  <a:lnTo>
                    <a:pt x="1572" y="0"/>
                  </a:lnTo>
                  <a:lnTo>
                    <a:pt x="0" y="342863"/>
                  </a:lnTo>
                  <a:lnTo>
                    <a:pt x="6790427" y="344841"/>
                  </a:lnTo>
                  <a:lnTo>
                    <a:pt x="6790768" y="295578"/>
                  </a:lnTo>
                  <a:lnTo>
                    <a:pt x="6790585" y="246315"/>
                  </a:lnTo>
                  <a:lnTo>
                    <a:pt x="6788989" y="98526"/>
                  </a:lnTo>
                  <a:lnTo>
                    <a:pt x="6788806" y="49263"/>
                  </a:lnTo>
                  <a:lnTo>
                    <a:pt x="6789147" y="0"/>
                  </a:lnTo>
                  <a:close/>
                </a:path>
              </a:pathLst>
            </a:custGeom>
            <a:solidFill>
              <a:srgbClr val="C00000"/>
            </a:solidFill>
          </p:spPr>
          <p:txBody>
            <a:bodyPr wrap="square" lIns="0" tIns="0" rIns="0" bIns="0" rtlCol="0"/>
            <a:lstStyle/>
            <a:p>
              <a:endParaRPr dirty="0"/>
            </a:p>
          </p:txBody>
        </p:sp>
      </p:grpSp>
      <p:sp>
        <p:nvSpPr>
          <p:cNvPr id="13" name="object 13"/>
          <p:cNvSpPr txBox="1"/>
          <p:nvPr/>
        </p:nvSpPr>
        <p:spPr>
          <a:xfrm>
            <a:off x="232651" y="2912036"/>
            <a:ext cx="6495351" cy="4936608"/>
          </a:xfrm>
          <a:prstGeom prst="rect">
            <a:avLst/>
          </a:prstGeom>
        </p:spPr>
        <p:txBody>
          <a:bodyPr vert="horz" wrap="square" lIns="0" tIns="12065" rIns="0" bIns="0" rtlCol="0">
            <a:spAutoFit/>
          </a:bodyPr>
          <a:lstStyle/>
          <a:p>
            <a:pPr marL="33020" algn="just">
              <a:lnSpc>
                <a:spcPct val="100000"/>
              </a:lnSpc>
              <a:spcBef>
                <a:spcPts val="204"/>
              </a:spcBef>
            </a:pPr>
            <a:r>
              <a:rPr lang="en-US" sz="2000" dirty="0">
                <a:latin typeface="Times New Roman" panose="02020603050405020304" pitchFamily="18" charset="0"/>
                <a:cs typeface="Times New Roman" panose="02020603050405020304" pitchFamily="18" charset="0"/>
              </a:rPr>
              <a:t>This is an offline AI-based speech-to-speech translator project centering on the ESP32 microcontroller that can facilitate real-time communication in multiple languages without being dependent on the internet. It records spoken data via an I2S microphone, performs on-device audio processing with </a:t>
            </a:r>
            <a:r>
              <a:rPr lang="en-US" sz="2000" dirty="0" err="1">
                <a:latin typeface="Times New Roman" panose="02020603050405020304" pitchFamily="18" charset="0"/>
                <a:cs typeface="Times New Roman" panose="02020603050405020304" pitchFamily="18" charset="0"/>
              </a:rPr>
              <a:t>Vosk</a:t>
            </a:r>
            <a:r>
              <a:rPr lang="en-US" sz="2000" dirty="0">
                <a:latin typeface="Times New Roman" panose="02020603050405020304" pitchFamily="18" charset="0"/>
                <a:cs typeface="Times New Roman" panose="02020603050405020304" pitchFamily="18" charset="0"/>
              </a:rPr>
              <a:t> to perform speech-to-text, translates the transcribed text using Argos Translate, and generates output speech using pyttsx3, all on a local server written in Flask. The translated audio output is heard via a speaker, which is connected to the ESP32, which is great since it requires no connectivity or can be used in low connectivity areas such as rural zones, traveling, or schools. It can be highlighted that its full offline support, cheap hardware, modular design, and multilingual support (e.g., English to Hindi/Telugu) are its important qualities. future features might include LLMs to respond in context or a mobile app to pick the language.</a:t>
            </a:r>
          </a:p>
        </p:txBody>
      </p:sp>
      <p:sp>
        <p:nvSpPr>
          <p:cNvPr id="14" name="object 14"/>
          <p:cNvSpPr/>
          <p:nvPr/>
        </p:nvSpPr>
        <p:spPr>
          <a:xfrm>
            <a:off x="13486681" y="13646613"/>
            <a:ext cx="6435724" cy="380365"/>
          </a:xfrm>
          <a:custGeom>
            <a:avLst/>
            <a:gdLst/>
            <a:ahLst/>
            <a:cxnLst/>
            <a:rect l="l" t="t" r="r" b="b"/>
            <a:pathLst>
              <a:path w="6437630" h="380365">
                <a:moveTo>
                  <a:pt x="6431567" y="0"/>
                </a:moveTo>
                <a:lnTo>
                  <a:pt x="0" y="0"/>
                </a:lnTo>
                <a:lnTo>
                  <a:pt x="0" y="365375"/>
                </a:lnTo>
                <a:lnTo>
                  <a:pt x="6437500" y="379744"/>
                </a:lnTo>
                <a:lnTo>
                  <a:pt x="6431567" y="0"/>
                </a:lnTo>
                <a:close/>
              </a:path>
            </a:pathLst>
          </a:custGeom>
          <a:solidFill>
            <a:srgbClr val="C00000"/>
          </a:solidFill>
        </p:spPr>
        <p:txBody>
          <a:bodyPr wrap="square" lIns="0" tIns="0" rIns="0" bIns="0" rtlCol="0"/>
          <a:lstStyle/>
          <a:p>
            <a:endParaRPr/>
          </a:p>
        </p:txBody>
      </p:sp>
      <p:sp>
        <p:nvSpPr>
          <p:cNvPr id="15" name="object 15"/>
          <p:cNvSpPr txBox="1"/>
          <p:nvPr/>
        </p:nvSpPr>
        <p:spPr>
          <a:xfrm>
            <a:off x="13548086" y="11309933"/>
            <a:ext cx="60325" cy="193040"/>
          </a:xfrm>
          <a:prstGeom prst="rect">
            <a:avLst/>
          </a:prstGeom>
        </p:spPr>
        <p:txBody>
          <a:bodyPr vert="horz" wrap="square" lIns="0" tIns="12700" rIns="0" bIns="0" rtlCol="0">
            <a:spAutoFit/>
          </a:bodyPr>
          <a:lstStyle/>
          <a:p>
            <a:pPr marL="12700">
              <a:lnSpc>
                <a:spcPct val="100000"/>
              </a:lnSpc>
              <a:spcBef>
                <a:spcPts val="100"/>
              </a:spcBef>
            </a:pPr>
            <a:r>
              <a:rPr sz="1100" spc="-50" dirty="0">
                <a:latin typeface="Times New Roman"/>
                <a:cs typeface="Times New Roman"/>
              </a:rPr>
              <a:t>.</a:t>
            </a:r>
            <a:endParaRPr sz="1100">
              <a:latin typeface="Times New Roman"/>
              <a:cs typeface="Times New Roman"/>
            </a:endParaRPr>
          </a:p>
        </p:txBody>
      </p:sp>
      <p:graphicFrame>
        <p:nvGraphicFramePr>
          <p:cNvPr id="23" name="object 23"/>
          <p:cNvGraphicFramePr>
            <a:graphicFrameLocks noGrp="1"/>
          </p:cNvGraphicFramePr>
          <p:nvPr>
            <p:extLst>
              <p:ext uri="{D42A27DB-BD31-4B8C-83A1-F6EECF244321}">
                <p14:modId xmlns:p14="http://schemas.microsoft.com/office/powerpoint/2010/main" val="757504122"/>
              </p:ext>
            </p:extLst>
          </p:nvPr>
        </p:nvGraphicFramePr>
        <p:xfrm>
          <a:off x="6970905" y="2547061"/>
          <a:ext cx="6540185" cy="14701944"/>
        </p:xfrm>
        <a:graphic>
          <a:graphicData uri="http://schemas.openxmlformats.org/drawingml/2006/table">
            <a:tbl>
              <a:tblPr firstRow="1" bandRow="1">
                <a:tableStyleId>{2D5ABB26-0587-4C30-8999-92F81FD0307C}</a:tableStyleId>
              </a:tblPr>
              <a:tblGrid>
                <a:gridCol w="6540185">
                  <a:extLst>
                    <a:ext uri="{9D8B030D-6E8A-4147-A177-3AD203B41FA5}">
                      <a16:colId xmlns:a16="http://schemas.microsoft.com/office/drawing/2014/main" val="20000"/>
                    </a:ext>
                  </a:extLst>
                </a:gridCol>
              </a:tblGrid>
              <a:tr h="192964">
                <a:tc>
                  <a:txBody>
                    <a:bodyPr/>
                    <a:lstStyle/>
                    <a:p>
                      <a:pPr marL="635" algn="ctr">
                        <a:lnSpc>
                          <a:spcPct val="100000"/>
                        </a:lnSpc>
                        <a:spcBef>
                          <a:spcPts val="130"/>
                        </a:spcBef>
                      </a:pPr>
                      <a:r>
                        <a:rPr sz="1950" b="1" spc="-10" dirty="0">
                          <a:solidFill>
                            <a:srgbClr val="FFFFFF"/>
                          </a:solidFill>
                          <a:latin typeface="Arial"/>
                          <a:cs typeface="Arial"/>
                        </a:rPr>
                        <a:t>FlowChart</a:t>
                      </a:r>
                      <a:endParaRPr sz="1950" dirty="0">
                        <a:latin typeface="Arial"/>
                        <a:cs typeface="Arial"/>
                      </a:endParaRPr>
                    </a:p>
                  </a:txBody>
                  <a:tcPr marL="0" marR="0" marT="16510" marB="0">
                    <a:lnL w="6350">
                      <a:solidFill>
                        <a:srgbClr val="C00000"/>
                      </a:solidFill>
                      <a:prstDash val="solid"/>
                    </a:lnL>
                    <a:lnR w="6350">
                      <a:solidFill>
                        <a:srgbClr val="C00000"/>
                      </a:solidFill>
                      <a:prstDash val="solid"/>
                    </a:lnR>
                    <a:solidFill>
                      <a:srgbClr val="C00000"/>
                    </a:solidFill>
                  </a:tcPr>
                </a:tc>
                <a:extLst>
                  <a:ext uri="{0D108BD9-81ED-4DB2-BD59-A6C34878D82A}">
                    <a16:rowId xmlns:a16="http://schemas.microsoft.com/office/drawing/2014/main" val="10000"/>
                  </a:ext>
                </a:extLst>
              </a:tr>
              <a:tr h="7388994">
                <a:tc>
                  <a:txBody>
                    <a:bodyPr/>
                    <a:lstStyle/>
                    <a:p>
                      <a:pPr>
                        <a:lnSpc>
                          <a:spcPct val="100000"/>
                        </a:lnSpc>
                      </a:pPr>
                      <a:endParaRPr lang="en-IN" sz="1500" dirty="0">
                        <a:latin typeface="Times New Roman"/>
                        <a:cs typeface="Times New Roman"/>
                      </a:endParaRPr>
                    </a:p>
                    <a:p>
                      <a:pPr>
                        <a:lnSpc>
                          <a:spcPct val="100000"/>
                        </a:lnSpc>
                      </a:pPr>
                      <a:endParaRPr lang="en-IN" sz="1500" dirty="0">
                        <a:latin typeface="Times New Roman"/>
                        <a:cs typeface="Times New Roman"/>
                      </a:endParaRPr>
                    </a:p>
                    <a:p>
                      <a:pPr>
                        <a:lnSpc>
                          <a:spcPct val="100000"/>
                        </a:lnSpc>
                      </a:pPr>
                      <a:endParaRPr lang="en-IN" sz="1500" dirty="0">
                        <a:latin typeface="Times New Roman"/>
                        <a:cs typeface="Times New Roman"/>
                      </a:endParaRPr>
                    </a:p>
                    <a:p>
                      <a:pPr>
                        <a:lnSpc>
                          <a:spcPct val="100000"/>
                        </a:lnSpc>
                      </a:pPr>
                      <a:endParaRPr sz="1500" dirty="0">
                        <a:latin typeface="Times New Roman"/>
                        <a:cs typeface="Times New Roman"/>
                      </a:endParaRPr>
                    </a:p>
                  </a:txBody>
                  <a:tcPr marL="0" marR="0" marT="0" marB="0">
                    <a:lnL w="6350">
                      <a:solidFill>
                        <a:srgbClr val="C00000"/>
                      </a:solidFill>
                      <a:prstDash val="solid"/>
                    </a:lnL>
                    <a:lnR w="6350">
                      <a:solidFill>
                        <a:srgbClr val="C00000"/>
                      </a:solidFill>
                      <a:prstDash val="solid"/>
                    </a:lnR>
                    <a:lnB w="3175">
                      <a:solidFill>
                        <a:srgbClr val="C00000"/>
                      </a:solidFill>
                      <a:prstDash val="solid"/>
                    </a:lnB>
                  </a:tcPr>
                </a:tc>
                <a:extLst>
                  <a:ext uri="{0D108BD9-81ED-4DB2-BD59-A6C34878D82A}">
                    <a16:rowId xmlns:a16="http://schemas.microsoft.com/office/drawing/2014/main" val="10001"/>
                  </a:ext>
                </a:extLst>
              </a:tr>
              <a:tr h="318534">
                <a:tc>
                  <a:txBody>
                    <a:bodyPr/>
                    <a:lstStyle/>
                    <a:p>
                      <a:pPr marR="12700" algn="ctr">
                        <a:lnSpc>
                          <a:spcPts val="2135"/>
                        </a:lnSpc>
                        <a:spcBef>
                          <a:spcPts val="150"/>
                        </a:spcBef>
                      </a:pPr>
                      <a:r>
                        <a:rPr sz="1950" b="1" dirty="0">
                          <a:solidFill>
                            <a:srgbClr val="FFFFFF"/>
                          </a:solidFill>
                          <a:latin typeface="Arial"/>
                          <a:cs typeface="Arial"/>
                        </a:rPr>
                        <a:t>Future</a:t>
                      </a:r>
                      <a:r>
                        <a:rPr sz="1950" b="1" spc="20" dirty="0">
                          <a:solidFill>
                            <a:srgbClr val="FFFFFF"/>
                          </a:solidFill>
                          <a:latin typeface="Arial"/>
                          <a:cs typeface="Arial"/>
                        </a:rPr>
                        <a:t> </a:t>
                      </a:r>
                      <a:r>
                        <a:rPr sz="1950" b="1" spc="-10" dirty="0">
                          <a:solidFill>
                            <a:srgbClr val="FFFFFF"/>
                          </a:solidFill>
                          <a:latin typeface="Arial"/>
                          <a:cs typeface="Arial"/>
                        </a:rPr>
                        <a:t>Enhancements</a:t>
                      </a:r>
                      <a:endParaRPr sz="1950" dirty="0">
                        <a:latin typeface="Arial"/>
                        <a:cs typeface="Arial"/>
                      </a:endParaRPr>
                    </a:p>
                  </a:txBody>
                  <a:tcPr marL="0" marR="0" marT="19050" marB="0">
                    <a:lnL w="6350">
                      <a:solidFill>
                        <a:srgbClr val="C00000"/>
                      </a:solidFill>
                      <a:prstDash val="solid"/>
                    </a:lnL>
                    <a:lnR w="6350">
                      <a:solidFill>
                        <a:srgbClr val="C00000"/>
                      </a:solidFill>
                      <a:prstDash val="solid"/>
                    </a:lnR>
                    <a:lnT w="3175" cap="flat" cmpd="sng" algn="ctr">
                      <a:solidFill>
                        <a:srgbClr val="C00000"/>
                      </a:solidFill>
                      <a:prstDash val="solid"/>
                      <a:round/>
                      <a:headEnd type="none" w="med" len="med"/>
                      <a:tailEnd type="none" w="med" len="med"/>
                    </a:lnT>
                    <a:solidFill>
                      <a:srgbClr val="C00000"/>
                    </a:solidFill>
                  </a:tcPr>
                </a:tc>
                <a:extLst>
                  <a:ext uri="{0D108BD9-81ED-4DB2-BD59-A6C34878D82A}">
                    <a16:rowId xmlns:a16="http://schemas.microsoft.com/office/drawing/2014/main" val="10002"/>
                  </a:ext>
                </a:extLst>
              </a:tr>
              <a:tr h="6680726">
                <a:tc>
                  <a:txBody>
                    <a:bodyPr/>
                    <a:lstStyle/>
                    <a:p>
                      <a:pPr marL="0" marR="0" lvl="0" indent="0" defTabSz="914400" eaLnBrk="1" fontAlgn="auto" latinLnBrk="0" hangingPunct="1">
                        <a:lnSpc>
                          <a:spcPct val="100000"/>
                        </a:lnSpc>
                        <a:spcBef>
                          <a:spcPts val="0"/>
                        </a:spcBef>
                        <a:spcAft>
                          <a:spcPts val="0"/>
                        </a:spcAft>
                        <a:buClrTx/>
                        <a:buSzTx/>
                        <a:buFontTx/>
                        <a:buNone/>
                        <a:tabLst/>
                        <a:defRPr/>
                      </a:pPr>
                      <a:br>
                        <a:rPr lang="en-US" sz="1800" dirty="0">
                          <a:solidFill>
                            <a:schemeClr val="tx1"/>
                          </a:solidFill>
                          <a:effectLst/>
                          <a:latin typeface="Times New Roman" panose="02020603050405020304" pitchFamily="18" charset="0"/>
                          <a:ea typeface="+mn-ea"/>
                          <a:cs typeface="Times New Roman" panose="02020603050405020304" pitchFamily="18" charset="0"/>
                        </a:rPr>
                      </a:br>
                      <a:br>
                        <a:rPr lang="en-US" sz="1800" dirty="0">
                          <a:solidFill>
                            <a:schemeClr val="tx1"/>
                          </a:solidFill>
                          <a:effectLst/>
                          <a:latin typeface="Times New Roman" panose="02020603050405020304" pitchFamily="18" charset="0"/>
                          <a:ea typeface="+mn-ea"/>
                          <a:cs typeface="Times New Roman" panose="02020603050405020304" pitchFamily="18" charset="0"/>
                        </a:rPr>
                      </a:br>
                      <a:endParaRPr lang="en-IN" sz="1800" dirty="0">
                        <a:solidFill>
                          <a:schemeClr val="tx1"/>
                        </a:solidFill>
                        <a:effectLst/>
                        <a:latin typeface="Times New Roman" panose="02020603050405020304" pitchFamily="18" charset="0"/>
                        <a:ea typeface="+mn-ea"/>
                        <a:cs typeface="Times New Roman" panose="02020603050405020304" pitchFamily="18" charset="0"/>
                      </a:endParaRPr>
                    </a:p>
                    <a:p>
                      <a:br>
                        <a:rPr lang="en-US" sz="1800" b="1" dirty="0">
                          <a:solidFill>
                            <a:schemeClr val="tx1"/>
                          </a:solidFill>
                          <a:effectLst/>
                          <a:latin typeface="Times New Roman" panose="02020603050405020304" pitchFamily="18" charset="0"/>
                          <a:ea typeface="+mn-ea"/>
                          <a:cs typeface="Times New Roman" panose="02020603050405020304" pitchFamily="18" charset="0"/>
                        </a:rPr>
                      </a:br>
                      <a:br>
                        <a:rPr lang="en-US" sz="1800" b="1" dirty="0">
                          <a:solidFill>
                            <a:schemeClr val="tx1"/>
                          </a:solidFill>
                          <a:effectLst/>
                          <a:latin typeface="Times New Roman" panose="02020603050405020304" pitchFamily="18" charset="0"/>
                          <a:ea typeface="+mn-ea"/>
                          <a:cs typeface="Times New Roman" panose="02020603050405020304" pitchFamily="18" charset="0"/>
                        </a:rPr>
                      </a:br>
                      <a:endParaRPr lang="en-IN" sz="1800" dirty="0">
                        <a:solidFill>
                          <a:schemeClr val="tx1"/>
                        </a:solidFill>
                        <a:effectLst/>
                        <a:latin typeface="Times New Roman" panose="02020603050405020304" pitchFamily="18" charset="0"/>
                        <a:ea typeface="+mn-ea"/>
                        <a:cs typeface="Times New Roman" panose="02020603050405020304" pitchFamily="18" charset="0"/>
                      </a:endParaRPr>
                    </a:p>
                    <a:p>
                      <a:r>
                        <a:rPr lang="en-US" sz="1800" dirty="0">
                          <a:solidFill>
                            <a:schemeClr val="tx1"/>
                          </a:solidFill>
                          <a:effectLst/>
                          <a:latin typeface="Times New Roman" panose="02020603050405020304" pitchFamily="18" charset="0"/>
                          <a:ea typeface="+mn-ea"/>
                          <a:cs typeface="Times New Roman" panose="02020603050405020304" pitchFamily="18" charset="0"/>
                        </a:rPr>
                        <a:t> </a:t>
                      </a:r>
                      <a:endParaRPr lang="en-IN" sz="1800" dirty="0">
                        <a:solidFill>
                          <a:schemeClr val="tx1"/>
                        </a:solidFill>
                        <a:effectLst/>
                        <a:latin typeface="Times New Roman" panose="02020603050405020304" pitchFamily="18" charset="0"/>
                        <a:ea typeface="+mn-ea"/>
                        <a:cs typeface="Times New Roman" panose="02020603050405020304" pitchFamily="18" charset="0"/>
                      </a:endParaRPr>
                    </a:p>
                    <a:p>
                      <a:r>
                        <a:rPr lang="en-US" sz="1800" dirty="0">
                          <a:solidFill>
                            <a:schemeClr val="tx1"/>
                          </a:solidFill>
                          <a:effectLst/>
                          <a:latin typeface="Times New Roman" panose="02020603050405020304" pitchFamily="18" charset="0"/>
                          <a:ea typeface="+mn-ea"/>
                          <a:cs typeface="Times New Roman" panose="02020603050405020304" pitchFamily="18" charset="0"/>
                        </a:rPr>
                        <a:t>   </a:t>
                      </a:r>
                      <a:endParaRPr lang="en-IN" sz="1800" dirty="0">
                        <a:solidFill>
                          <a:schemeClr val="tx1"/>
                        </a:solidFill>
                        <a:effectLst/>
                        <a:latin typeface="Times New Roman" panose="02020603050405020304" pitchFamily="18" charset="0"/>
                        <a:ea typeface="+mn-ea"/>
                        <a:cs typeface="Times New Roman" panose="02020603050405020304" pitchFamily="18" charset="0"/>
                      </a:endParaRPr>
                    </a:p>
                    <a:p>
                      <a:pPr>
                        <a:lnSpc>
                          <a:spcPct val="100000"/>
                        </a:lnSpc>
                        <a:spcBef>
                          <a:spcPts val="110"/>
                        </a:spcBef>
                      </a:pPr>
                      <a:endParaRPr sz="1350" dirty="0">
                        <a:latin typeface="Times New Roman" panose="02020603050405020304" pitchFamily="18" charset="0"/>
                        <a:cs typeface="Times New Roman" panose="02020603050405020304" pitchFamily="18" charset="0"/>
                      </a:endParaRPr>
                    </a:p>
                  </a:txBody>
                  <a:tcPr marL="0" marR="0" marT="13970" marB="0">
                    <a:lnL w="6350">
                      <a:solidFill>
                        <a:srgbClr val="C00000"/>
                      </a:solidFill>
                      <a:prstDash val="solid"/>
                    </a:lnL>
                    <a:lnR w="6350">
                      <a:solidFill>
                        <a:srgbClr val="C00000"/>
                      </a:solidFill>
                      <a:prstDash val="solid"/>
                    </a:lnR>
                    <a:lnB w="6350">
                      <a:solidFill>
                        <a:srgbClr val="C00000"/>
                      </a:solidFill>
                      <a:prstDash val="solid"/>
                    </a:lnB>
                  </a:tcPr>
                </a:tc>
                <a:extLst>
                  <a:ext uri="{0D108BD9-81ED-4DB2-BD59-A6C34878D82A}">
                    <a16:rowId xmlns:a16="http://schemas.microsoft.com/office/drawing/2014/main" val="10003"/>
                  </a:ext>
                </a:extLst>
              </a:tr>
            </a:tbl>
          </a:graphicData>
        </a:graphic>
      </p:graphicFrame>
      <p:graphicFrame>
        <p:nvGraphicFramePr>
          <p:cNvPr id="24" name="object 24"/>
          <p:cNvGraphicFramePr>
            <a:graphicFrameLocks noGrp="1"/>
          </p:cNvGraphicFramePr>
          <p:nvPr>
            <p:extLst>
              <p:ext uri="{D42A27DB-BD31-4B8C-83A1-F6EECF244321}">
                <p14:modId xmlns:p14="http://schemas.microsoft.com/office/powerpoint/2010/main" val="1644884538"/>
              </p:ext>
            </p:extLst>
          </p:nvPr>
        </p:nvGraphicFramePr>
        <p:xfrm>
          <a:off x="13512893" y="2544247"/>
          <a:ext cx="6358555" cy="12673155"/>
        </p:xfrm>
        <a:graphic>
          <a:graphicData uri="http://schemas.openxmlformats.org/drawingml/2006/table">
            <a:tbl>
              <a:tblPr firstRow="1" bandRow="1">
                <a:tableStyleId>{2D5ABB26-0587-4C30-8999-92F81FD0307C}</a:tableStyleId>
              </a:tblPr>
              <a:tblGrid>
                <a:gridCol w="6358555">
                  <a:extLst>
                    <a:ext uri="{9D8B030D-6E8A-4147-A177-3AD203B41FA5}">
                      <a16:colId xmlns:a16="http://schemas.microsoft.com/office/drawing/2014/main" val="20000"/>
                    </a:ext>
                  </a:extLst>
                </a:gridCol>
              </a:tblGrid>
              <a:tr h="319458">
                <a:tc>
                  <a:txBody>
                    <a:bodyPr/>
                    <a:lstStyle/>
                    <a:p>
                      <a:pPr marL="1270" algn="ctr">
                        <a:lnSpc>
                          <a:spcPct val="100000"/>
                        </a:lnSpc>
                        <a:spcBef>
                          <a:spcPts val="135"/>
                        </a:spcBef>
                      </a:pPr>
                      <a:endParaRPr sz="1950" dirty="0">
                        <a:latin typeface="Arial"/>
                        <a:cs typeface="Arial"/>
                      </a:endParaRPr>
                    </a:p>
                  </a:txBody>
                  <a:tcPr marL="0" marR="0" marT="17145" marB="0">
                    <a:lnR w="6350">
                      <a:solidFill>
                        <a:srgbClr val="C00000"/>
                      </a:solidFill>
                      <a:prstDash val="solid"/>
                    </a:lnR>
                    <a:solidFill>
                      <a:srgbClr val="C00000"/>
                    </a:solidFill>
                  </a:tcPr>
                </a:tc>
                <a:extLst>
                  <a:ext uri="{0D108BD9-81ED-4DB2-BD59-A6C34878D82A}">
                    <a16:rowId xmlns:a16="http://schemas.microsoft.com/office/drawing/2014/main" val="10000"/>
                  </a:ext>
                </a:extLst>
              </a:tr>
              <a:tr h="5391917">
                <a:tc>
                  <a:txBody>
                    <a:bodyPr/>
                    <a:lstStyle/>
                    <a:p>
                      <a:pPr marL="1811655">
                        <a:lnSpc>
                          <a:spcPct val="100000"/>
                        </a:lnSpc>
                        <a:spcBef>
                          <a:spcPts val="1310"/>
                        </a:spcBef>
                      </a:pPr>
                      <a:r>
                        <a:rPr sz="1550" b="1" dirty="0">
                          <a:latin typeface="Calibri"/>
                          <a:cs typeface="Calibri"/>
                        </a:rPr>
                        <a:t>Detecting</a:t>
                      </a:r>
                      <a:r>
                        <a:rPr sz="1550" b="1" spc="-20" dirty="0">
                          <a:latin typeface="Calibri"/>
                          <a:cs typeface="Calibri"/>
                        </a:rPr>
                        <a:t> </a:t>
                      </a:r>
                      <a:r>
                        <a:rPr lang="en-IN" sz="1550" b="1" spc="-20" dirty="0">
                          <a:latin typeface="Calibri"/>
                          <a:cs typeface="Calibri"/>
                        </a:rPr>
                        <a:t>text</a:t>
                      </a:r>
                      <a:r>
                        <a:rPr sz="1550" b="1" spc="-25" dirty="0">
                          <a:latin typeface="Calibri"/>
                          <a:cs typeface="Calibri"/>
                        </a:rPr>
                        <a:t> </a:t>
                      </a:r>
                      <a:r>
                        <a:rPr sz="1550" b="1" dirty="0">
                          <a:latin typeface="Calibri"/>
                          <a:cs typeface="Calibri"/>
                        </a:rPr>
                        <a:t>using</a:t>
                      </a:r>
                      <a:r>
                        <a:rPr sz="1550" b="1" spc="-15" dirty="0">
                          <a:latin typeface="Calibri"/>
                          <a:cs typeface="Calibri"/>
                        </a:rPr>
                        <a:t> </a:t>
                      </a:r>
                      <a:r>
                        <a:rPr sz="1550" b="1" spc="-20" dirty="0">
                          <a:latin typeface="Calibri"/>
                          <a:cs typeface="Calibri"/>
                        </a:rPr>
                        <a:t>esp32</a:t>
                      </a:r>
                      <a:endParaRPr sz="1550" dirty="0">
                        <a:latin typeface="Calibri"/>
                        <a:cs typeface="Calibri"/>
                      </a:endParaRPr>
                    </a:p>
                  </a:txBody>
                  <a:tcPr marL="0" marR="0" marT="166370" marB="0">
                    <a:lnL w="6350">
                      <a:solidFill>
                        <a:srgbClr val="C00000"/>
                      </a:solidFill>
                      <a:prstDash val="solid"/>
                    </a:lnL>
                    <a:lnR w="6350">
                      <a:solidFill>
                        <a:srgbClr val="C00000"/>
                      </a:solidFill>
                      <a:prstDash val="solid"/>
                    </a:lnR>
                    <a:lnB w="6350">
                      <a:solidFill>
                        <a:srgbClr val="C00000"/>
                      </a:solidFill>
                      <a:prstDash val="solid"/>
                    </a:lnB>
                  </a:tcPr>
                </a:tc>
                <a:extLst>
                  <a:ext uri="{0D108BD9-81ED-4DB2-BD59-A6C34878D82A}">
                    <a16:rowId xmlns:a16="http://schemas.microsoft.com/office/drawing/2014/main" val="10001"/>
                  </a:ext>
                </a:extLst>
              </a:tr>
              <a:tr h="2421426">
                <a:tc>
                  <a:txBody>
                    <a:bodyPr/>
                    <a:lstStyle/>
                    <a:p>
                      <a:pPr algn="just">
                        <a:lnSpc>
                          <a:spcPct val="100000"/>
                        </a:lnSpc>
                        <a:spcBef>
                          <a:spcPts val="1395"/>
                        </a:spcBef>
                      </a:pPr>
                      <a:br>
                        <a:rPr lang="en-US" sz="1600" b="0" i="0" dirty="0">
                          <a:solidFill>
                            <a:schemeClr val="tx1"/>
                          </a:solidFill>
                          <a:effectLst/>
                          <a:latin typeface="+mn-lt"/>
                          <a:ea typeface="+mn-ea"/>
                          <a:cs typeface="+mn-cs"/>
                        </a:rPr>
                      </a:br>
                      <a:endParaRPr lang="en-US" sz="1600" b="0" i="0" dirty="0">
                        <a:solidFill>
                          <a:schemeClr val="tx1"/>
                        </a:solidFill>
                        <a:effectLst/>
                        <a:latin typeface="+mn-lt"/>
                        <a:ea typeface="+mn-ea"/>
                        <a:cs typeface="+mn-cs"/>
                      </a:endParaRPr>
                    </a:p>
                  </a:txBody>
                  <a:tcPr marL="0" marR="0" marT="10160" marB="0">
                    <a:lnL w="6350">
                      <a:solidFill>
                        <a:srgbClr val="C00000"/>
                      </a:solidFill>
                      <a:prstDash val="solid"/>
                    </a:lnL>
                    <a:lnR w="6350">
                      <a:solidFill>
                        <a:srgbClr val="C00000"/>
                      </a:solidFill>
                      <a:prstDash val="solid"/>
                    </a:lnR>
                    <a:lnT w="6350">
                      <a:solidFill>
                        <a:srgbClr val="C00000"/>
                      </a:solidFill>
                      <a:prstDash val="solid"/>
                    </a:lnT>
                    <a:lnB w="3175">
                      <a:solidFill>
                        <a:srgbClr val="C00000"/>
                      </a:solidFill>
                      <a:prstDash val="solid"/>
                    </a:lnB>
                  </a:tcPr>
                </a:tc>
                <a:extLst>
                  <a:ext uri="{0D108BD9-81ED-4DB2-BD59-A6C34878D82A}">
                    <a16:rowId xmlns:a16="http://schemas.microsoft.com/office/drawing/2014/main" val="10002"/>
                  </a:ext>
                </a:extLst>
              </a:tr>
              <a:tr h="375426">
                <a:tc>
                  <a:txBody>
                    <a:bodyPr/>
                    <a:lstStyle/>
                    <a:p>
                      <a:pPr marL="15875" algn="ctr">
                        <a:lnSpc>
                          <a:spcPct val="100000"/>
                        </a:lnSpc>
                        <a:spcBef>
                          <a:spcPts val="145"/>
                        </a:spcBef>
                      </a:pPr>
                      <a:r>
                        <a:rPr sz="2000" b="1" spc="-10" dirty="0">
                          <a:solidFill>
                            <a:srgbClr val="FFFFFF"/>
                          </a:solidFill>
                          <a:latin typeface="Arial"/>
                          <a:cs typeface="Arial"/>
                        </a:rPr>
                        <a:t>References</a:t>
                      </a:r>
                      <a:endParaRPr sz="2000" dirty="0">
                        <a:latin typeface="Arial"/>
                        <a:cs typeface="Arial"/>
                      </a:endParaRPr>
                    </a:p>
                  </a:txBody>
                  <a:tcPr marL="0" marR="0" marT="18415" marB="0">
                    <a:lnL w="6350">
                      <a:solidFill>
                        <a:srgbClr val="C00000"/>
                      </a:solidFill>
                      <a:prstDash val="solid"/>
                    </a:lnL>
                    <a:lnT w="3175" cap="flat" cmpd="sng" algn="ctr">
                      <a:solidFill>
                        <a:srgbClr val="C00000"/>
                      </a:solidFill>
                      <a:prstDash val="solid"/>
                      <a:round/>
                      <a:headEnd type="none" w="med" len="med"/>
                      <a:tailEnd type="none" w="med" len="med"/>
                    </a:lnT>
                    <a:solidFill>
                      <a:srgbClr val="C00000"/>
                    </a:solidFill>
                  </a:tcPr>
                </a:tc>
                <a:extLst>
                  <a:ext uri="{0D108BD9-81ED-4DB2-BD59-A6C34878D82A}">
                    <a16:rowId xmlns:a16="http://schemas.microsoft.com/office/drawing/2014/main" val="10003"/>
                  </a:ext>
                </a:extLst>
              </a:tr>
              <a:tr h="2628695">
                <a:tc>
                  <a:txBody>
                    <a:bodyPr/>
                    <a:lstStyle/>
                    <a:p>
                      <a:pPr marL="171450" lvl="0" indent="-171450" algn="just">
                        <a:lnSpc>
                          <a:spcPct val="100000"/>
                        </a:lnSpc>
                        <a:spcBef>
                          <a:spcPts val="575"/>
                        </a:spcBef>
                        <a:buFont typeface="Wingdings" panose="05000000000000000000" pitchFamily="2" charset="2"/>
                        <a:buChar char="q"/>
                      </a:pPr>
                      <a:endParaRPr sz="850" b="1" dirty="0">
                        <a:latin typeface="Arial" panose="020B0604020202020204" pitchFamily="34" charset="0"/>
                        <a:cs typeface="Arial" panose="020B0604020202020204" pitchFamily="34" charset="0"/>
                      </a:endParaRPr>
                    </a:p>
                  </a:txBody>
                  <a:tcPr marL="0" marR="0" marT="73025" marB="0">
                    <a:lnL w="6350">
                      <a:solidFill>
                        <a:srgbClr val="C00000"/>
                      </a:solidFill>
                      <a:prstDash val="solid"/>
                    </a:lnL>
                    <a:lnR w="6350">
                      <a:solidFill>
                        <a:srgbClr val="C00000"/>
                      </a:solidFill>
                      <a:prstDash val="solid"/>
                    </a:lnR>
                    <a:lnB w="6350">
                      <a:solidFill>
                        <a:srgbClr val="C00000"/>
                      </a:solidFill>
                      <a:prstDash val="solid"/>
                    </a:lnB>
                  </a:tcPr>
                </a:tc>
                <a:extLst>
                  <a:ext uri="{0D108BD9-81ED-4DB2-BD59-A6C34878D82A}">
                    <a16:rowId xmlns:a16="http://schemas.microsoft.com/office/drawing/2014/main" val="10004"/>
                  </a:ext>
                </a:extLst>
              </a:tr>
              <a:tr h="1536233">
                <a:tc>
                  <a:txBody>
                    <a:bodyPr/>
                    <a:lstStyle/>
                    <a:p>
                      <a:pPr marR="15240" lvl="0" algn="ctr">
                        <a:lnSpc>
                          <a:spcPct val="100000"/>
                        </a:lnSpc>
                        <a:spcBef>
                          <a:spcPts val="130"/>
                        </a:spcBef>
                      </a:pPr>
                      <a:r>
                        <a:rPr sz="1950" b="1" spc="-10" dirty="0">
                          <a:solidFill>
                            <a:srgbClr val="FFFFFF"/>
                          </a:solidFill>
                          <a:latin typeface="Arial"/>
                          <a:cs typeface="Arial"/>
                        </a:rPr>
                        <a:t>Acknowledgments</a:t>
                      </a:r>
                      <a:endParaRPr sz="1950" dirty="0">
                        <a:latin typeface="Arial"/>
                        <a:cs typeface="Arial"/>
                      </a:endParaRPr>
                    </a:p>
                    <a:p>
                      <a:pPr lvl="0">
                        <a:lnSpc>
                          <a:spcPct val="100000"/>
                        </a:lnSpc>
                        <a:spcBef>
                          <a:spcPts val="245"/>
                        </a:spcBef>
                      </a:pPr>
                      <a:endParaRPr lang="en-IN" sz="1950" dirty="0">
                        <a:latin typeface="+mn-lt"/>
                        <a:cs typeface="Times New Roman"/>
                      </a:endParaRPr>
                    </a:p>
                  </a:txBody>
                  <a:tcPr marL="0" marR="0" marT="16510" marB="0">
                    <a:lnL w="6350">
                      <a:solidFill>
                        <a:srgbClr val="C00000"/>
                      </a:solidFill>
                      <a:prstDash val="solid"/>
                    </a:lnL>
                    <a:lnR w="6350">
                      <a:solidFill>
                        <a:srgbClr val="C00000"/>
                      </a:solidFill>
                      <a:prstDash val="solid"/>
                    </a:lnR>
                    <a:lnT w="6350">
                      <a:solidFill>
                        <a:srgbClr val="C00000"/>
                      </a:solidFill>
                      <a:prstDash val="solid"/>
                    </a:lnT>
                    <a:lnB w="6350">
                      <a:solidFill>
                        <a:srgbClr val="C00000"/>
                      </a:solidFill>
                      <a:prstDash val="solid"/>
                    </a:lnB>
                  </a:tcPr>
                </a:tc>
                <a:extLst>
                  <a:ext uri="{0D108BD9-81ED-4DB2-BD59-A6C34878D82A}">
                    <a16:rowId xmlns:a16="http://schemas.microsoft.com/office/drawing/2014/main" val="10005"/>
                  </a:ext>
                </a:extLst>
              </a:tr>
            </a:tbl>
          </a:graphicData>
        </a:graphic>
      </p:graphicFrame>
      <p:pic>
        <p:nvPicPr>
          <p:cNvPr id="1027" name="Picture 3" descr="VA with inmp441 and Max98357, unable to make it work - Voice Assistant -  Home Assistant Community">
            <a:extLst>
              <a:ext uri="{FF2B5EF4-FFF2-40B4-BE49-F238E27FC236}">
                <a16:creationId xmlns:a16="http://schemas.microsoft.com/office/drawing/2014/main" id="{2F4DBE71-FD68-48CA-2AB2-54FB80EAC7A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196" y="9285162"/>
            <a:ext cx="6045308" cy="3248173"/>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206FC28C-5107-977A-AB31-38ECAD67D5E8}"/>
              </a:ext>
            </a:extLst>
          </p:cNvPr>
          <p:cNvSpPr txBox="1"/>
          <p:nvPr/>
        </p:nvSpPr>
        <p:spPr>
          <a:xfrm>
            <a:off x="2053909" y="8695693"/>
            <a:ext cx="2028742" cy="369332"/>
          </a:xfrm>
          <a:prstGeom prst="rect">
            <a:avLst/>
          </a:prstGeom>
          <a:noFill/>
        </p:spPr>
        <p:txBody>
          <a:bodyPr wrap="square">
            <a:spAutoFit/>
          </a:bodyPr>
          <a:lstStyle/>
          <a:p>
            <a:r>
              <a:rPr lang="en-IN" b="1" dirty="0">
                <a:solidFill>
                  <a:srgbClr val="EEF0FF"/>
                </a:solidFill>
                <a:latin typeface="Google Sans"/>
              </a:rPr>
              <a:t>S</a:t>
            </a:r>
            <a:r>
              <a:rPr lang="en-IN" b="1" i="0" dirty="0">
                <a:solidFill>
                  <a:srgbClr val="EEF0FF"/>
                </a:solidFill>
                <a:effectLst/>
                <a:latin typeface="Google Sans"/>
              </a:rPr>
              <a:t>chematic </a:t>
            </a:r>
            <a:r>
              <a:rPr lang="en-IN" b="1" dirty="0">
                <a:solidFill>
                  <a:srgbClr val="EEF0FF"/>
                </a:solidFill>
                <a:latin typeface="Google Sans"/>
              </a:rPr>
              <a:t>D</a:t>
            </a:r>
            <a:r>
              <a:rPr lang="en-IN" b="1" i="0" dirty="0">
                <a:solidFill>
                  <a:srgbClr val="EEF0FF"/>
                </a:solidFill>
                <a:effectLst/>
                <a:latin typeface="Google Sans"/>
              </a:rPr>
              <a:t>iagram</a:t>
            </a:r>
            <a:endParaRPr lang="en-IN" b="1" dirty="0"/>
          </a:p>
        </p:txBody>
      </p:sp>
      <p:pic>
        <p:nvPicPr>
          <p:cNvPr id="40" name="Picture 39">
            <a:extLst>
              <a:ext uri="{FF2B5EF4-FFF2-40B4-BE49-F238E27FC236}">
                <a16:creationId xmlns:a16="http://schemas.microsoft.com/office/drawing/2014/main" id="{7B51BEB3-B82A-6CBD-3D18-BA25795F550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83629" y="3531736"/>
            <a:ext cx="2775762" cy="2300846"/>
          </a:xfrm>
          <a:prstGeom prst="rect">
            <a:avLst/>
          </a:prstGeom>
        </p:spPr>
      </p:pic>
      <p:pic>
        <p:nvPicPr>
          <p:cNvPr id="17" name="Picture 16">
            <a:extLst>
              <a:ext uri="{FF2B5EF4-FFF2-40B4-BE49-F238E27FC236}">
                <a16:creationId xmlns:a16="http://schemas.microsoft.com/office/drawing/2014/main" id="{05ADC17C-FEE2-3EA1-1456-0C54B49405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83629" y="5978358"/>
            <a:ext cx="2811644" cy="2046224"/>
          </a:xfrm>
          <a:prstGeom prst="rect">
            <a:avLst/>
          </a:prstGeom>
        </p:spPr>
      </p:pic>
      <p:pic>
        <p:nvPicPr>
          <p:cNvPr id="19" name="Picture 18">
            <a:extLst>
              <a:ext uri="{FF2B5EF4-FFF2-40B4-BE49-F238E27FC236}">
                <a16:creationId xmlns:a16="http://schemas.microsoft.com/office/drawing/2014/main" id="{1CF41275-00CC-DBF6-65FB-1042CABF19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8202" y="3044825"/>
            <a:ext cx="5315648" cy="7146509"/>
          </a:xfrm>
          <a:prstGeom prst="rect">
            <a:avLst/>
          </a:prstGeom>
        </p:spPr>
      </p:pic>
      <p:pic>
        <p:nvPicPr>
          <p:cNvPr id="25" name="Picture 24" descr="A screenshot of a phone">
            <a:extLst>
              <a:ext uri="{FF2B5EF4-FFF2-40B4-BE49-F238E27FC236}">
                <a16:creationId xmlns:a16="http://schemas.microsoft.com/office/drawing/2014/main" id="{535B9622-F0FA-93C5-CD7F-2144ACD656B9}"/>
              </a:ext>
            </a:extLst>
          </p:cNvPr>
          <p:cNvPicPr>
            <a:picLocks noChangeAspect="1"/>
          </p:cNvPicPr>
          <p:nvPr/>
        </p:nvPicPr>
        <p:blipFill>
          <a:blip r:embed="rId8"/>
          <a:stretch>
            <a:fillRect/>
          </a:stretch>
        </p:blipFill>
        <p:spPr>
          <a:xfrm>
            <a:off x="13836716" y="3631318"/>
            <a:ext cx="2692334" cy="4038501"/>
          </a:xfrm>
          <a:prstGeom prst="rect">
            <a:avLst/>
          </a:prstGeom>
        </p:spPr>
      </p:pic>
      <p:sp>
        <p:nvSpPr>
          <p:cNvPr id="26" name="TextBox 25">
            <a:extLst>
              <a:ext uri="{FF2B5EF4-FFF2-40B4-BE49-F238E27FC236}">
                <a16:creationId xmlns:a16="http://schemas.microsoft.com/office/drawing/2014/main" id="{824E8B47-5AF0-52F6-B9C9-748068BA0C0E}"/>
              </a:ext>
            </a:extLst>
          </p:cNvPr>
          <p:cNvSpPr txBox="1"/>
          <p:nvPr/>
        </p:nvSpPr>
        <p:spPr>
          <a:xfrm>
            <a:off x="17672050" y="3320571"/>
            <a:ext cx="1219199" cy="230832"/>
          </a:xfrm>
          <a:prstGeom prst="rect">
            <a:avLst/>
          </a:prstGeom>
          <a:noFill/>
        </p:spPr>
        <p:txBody>
          <a:bodyPr wrap="square" rtlCol="0">
            <a:spAutoFit/>
          </a:bodyPr>
          <a:lstStyle/>
          <a:p>
            <a:r>
              <a:rPr lang="en-US" sz="900" b="1" dirty="0"/>
              <a:t>INPUT</a:t>
            </a:r>
            <a:endParaRPr lang="en-IN" sz="900" b="1" dirty="0"/>
          </a:p>
        </p:txBody>
      </p:sp>
      <p:sp>
        <p:nvSpPr>
          <p:cNvPr id="29" name="TextBox 28">
            <a:extLst>
              <a:ext uri="{FF2B5EF4-FFF2-40B4-BE49-F238E27FC236}">
                <a16:creationId xmlns:a16="http://schemas.microsoft.com/office/drawing/2014/main" id="{3BC03AE1-599B-5BDC-0952-C13AA99189A3}"/>
              </a:ext>
            </a:extLst>
          </p:cNvPr>
          <p:cNvSpPr txBox="1"/>
          <p:nvPr/>
        </p:nvSpPr>
        <p:spPr>
          <a:xfrm>
            <a:off x="17519650" y="5832582"/>
            <a:ext cx="914400" cy="230832"/>
          </a:xfrm>
          <a:prstGeom prst="rect">
            <a:avLst/>
          </a:prstGeom>
          <a:noFill/>
        </p:spPr>
        <p:txBody>
          <a:bodyPr wrap="square" rtlCol="0">
            <a:spAutoFit/>
          </a:bodyPr>
          <a:lstStyle/>
          <a:p>
            <a:r>
              <a:rPr lang="en-US" sz="900" b="1" dirty="0"/>
              <a:t>OUTPUT</a:t>
            </a:r>
            <a:endParaRPr lang="en-IN" sz="900" b="1" dirty="0"/>
          </a:p>
        </p:txBody>
      </p:sp>
      <p:pic>
        <p:nvPicPr>
          <p:cNvPr id="18" name="Picture 17">
            <a:extLst>
              <a:ext uri="{FF2B5EF4-FFF2-40B4-BE49-F238E27FC236}">
                <a16:creationId xmlns:a16="http://schemas.microsoft.com/office/drawing/2014/main" id="{100D8AC9-CE12-41F5-AED3-A5E72930C858}"/>
              </a:ext>
            </a:extLst>
          </p:cNvPr>
          <p:cNvPicPr>
            <a:picLocks noChangeAspect="1"/>
          </p:cNvPicPr>
          <p:nvPr/>
        </p:nvPicPr>
        <p:blipFill>
          <a:blip r:embed="rId9"/>
          <a:stretch>
            <a:fillRect/>
          </a:stretch>
        </p:blipFill>
        <p:spPr>
          <a:xfrm>
            <a:off x="181695" y="12950825"/>
            <a:ext cx="3410053" cy="2051401"/>
          </a:xfrm>
          <a:prstGeom prst="rect">
            <a:avLst/>
          </a:prstGeom>
        </p:spPr>
      </p:pic>
      <p:pic>
        <p:nvPicPr>
          <p:cNvPr id="31" name="Picture 30">
            <a:extLst>
              <a:ext uri="{FF2B5EF4-FFF2-40B4-BE49-F238E27FC236}">
                <a16:creationId xmlns:a16="http://schemas.microsoft.com/office/drawing/2014/main" id="{C87CF8EC-C33C-DB70-B905-AF66107D1AF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62686" y="12950825"/>
            <a:ext cx="3141389" cy="2038009"/>
          </a:xfrm>
          <a:prstGeom prst="rect">
            <a:avLst/>
          </a:prstGeom>
        </p:spPr>
      </p:pic>
      <p:sp>
        <p:nvSpPr>
          <p:cNvPr id="32" name="TextBox 31">
            <a:extLst>
              <a:ext uri="{FF2B5EF4-FFF2-40B4-BE49-F238E27FC236}">
                <a16:creationId xmlns:a16="http://schemas.microsoft.com/office/drawing/2014/main" id="{07797A78-AE3F-87DF-FEF2-7D3FE0668C5F}"/>
              </a:ext>
            </a:extLst>
          </p:cNvPr>
          <p:cNvSpPr txBox="1"/>
          <p:nvPr/>
        </p:nvSpPr>
        <p:spPr>
          <a:xfrm>
            <a:off x="15081250" y="8281071"/>
            <a:ext cx="2895600" cy="369332"/>
          </a:xfrm>
          <a:prstGeom prst="rect">
            <a:avLst/>
          </a:prstGeom>
          <a:noFill/>
        </p:spPr>
        <p:txBody>
          <a:bodyPr wrap="square" rtlCol="0">
            <a:spAutoFit/>
          </a:bodyPr>
          <a:lstStyle/>
          <a:p>
            <a:r>
              <a:rPr lang="en-US" dirty="0">
                <a:solidFill>
                  <a:schemeClr val="bg1"/>
                </a:solidFill>
              </a:rPr>
              <a:t>	</a:t>
            </a:r>
            <a:r>
              <a:rPr lang="en-US" b="1" dirty="0">
                <a:solidFill>
                  <a:schemeClr val="bg1"/>
                </a:solidFill>
              </a:rPr>
              <a:t>CONCLUSION</a:t>
            </a:r>
            <a:endParaRPr lang="en-IN" b="1" dirty="0">
              <a:solidFill>
                <a:schemeClr val="bg1"/>
              </a:solidFill>
            </a:endParaRPr>
          </a:p>
        </p:txBody>
      </p:sp>
      <p:sp>
        <p:nvSpPr>
          <p:cNvPr id="33" name="TextBox 32">
            <a:extLst>
              <a:ext uri="{FF2B5EF4-FFF2-40B4-BE49-F238E27FC236}">
                <a16:creationId xmlns:a16="http://schemas.microsoft.com/office/drawing/2014/main" id="{FEA6B1D9-00CB-81A8-181C-229DCCFB1A0B}"/>
              </a:ext>
            </a:extLst>
          </p:cNvPr>
          <p:cNvSpPr txBox="1"/>
          <p:nvPr/>
        </p:nvSpPr>
        <p:spPr>
          <a:xfrm>
            <a:off x="15869229" y="2518721"/>
            <a:ext cx="1828800" cy="369332"/>
          </a:xfrm>
          <a:prstGeom prst="rect">
            <a:avLst/>
          </a:prstGeom>
          <a:noFill/>
        </p:spPr>
        <p:txBody>
          <a:bodyPr wrap="square" rtlCol="0">
            <a:spAutoFit/>
          </a:bodyPr>
          <a:lstStyle/>
          <a:p>
            <a:r>
              <a:rPr lang="en-US" b="1" dirty="0">
                <a:solidFill>
                  <a:schemeClr val="bg1"/>
                </a:solidFill>
              </a:rPr>
              <a:t>RESULT</a:t>
            </a:r>
            <a:endParaRPr lang="en-IN" b="1" dirty="0">
              <a:solidFill>
                <a:schemeClr val="bg1"/>
              </a:solidFill>
            </a:endParaRPr>
          </a:p>
        </p:txBody>
      </p:sp>
      <p:sp>
        <p:nvSpPr>
          <p:cNvPr id="34" name="TextBox 33">
            <a:extLst>
              <a:ext uri="{FF2B5EF4-FFF2-40B4-BE49-F238E27FC236}">
                <a16:creationId xmlns:a16="http://schemas.microsoft.com/office/drawing/2014/main" id="{FAA9F764-6259-2EA0-2523-DF0B9D942106}"/>
              </a:ext>
            </a:extLst>
          </p:cNvPr>
          <p:cNvSpPr txBox="1"/>
          <p:nvPr/>
        </p:nvSpPr>
        <p:spPr>
          <a:xfrm>
            <a:off x="13608411" y="8836025"/>
            <a:ext cx="6146493" cy="2092881"/>
          </a:xfrm>
          <a:prstGeom prst="rect">
            <a:avLst/>
          </a:prstGeom>
          <a:noFill/>
        </p:spPr>
        <p:txBody>
          <a:bodyPr wrap="square" rtlCol="0">
            <a:spAutoFit/>
          </a:bodyPr>
          <a:lstStyle/>
          <a:p>
            <a:pPr marL="0" marR="0" lvl="0" indent="0" algn="just" defTabSz="914400" eaLnBrk="1" fontAlgn="auto" latinLnBrk="0" hangingPunct="1">
              <a:lnSpc>
                <a:spcPct val="100000"/>
              </a:lnSpc>
              <a:spcBef>
                <a:spcPts val="1395"/>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project demonstrates a </a:t>
            </a:r>
            <a:r>
              <a:rPr kumimoji="0" lang="en-US" sz="16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low-cost, offline-capable</a:t>
            </a: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speech translator using ESP32 and edge AI, bridging embedded systems with real-time language processing. Future work focuses on </a:t>
            </a:r>
            <a:r>
              <a:rPr kumimoji="0" lang="en-US" sz="16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optimizing latency, expanding languages, and reducing server dependency</a:t>
            </a: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—paving the way for </a:t>
            </a:r>
            <a:r>
              <a:rPr kumimoji="0" lang="en-US" sz="16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standalone, battery-powered translators</a:t>
            </a: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Ideal for education, travel, and IoT, it highlights the potential of </a:t>
            </a:r>
            <a:r>
              <a:rPr kumimoji="0" lang="en-US" sz="16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on-device AI for accessible, privacy-first communication</a:t>
            </a:r>
            <a:endPar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sp>
        <p:nvSpPr>
          <p:cNvPr id="35" name="TextBox 34">
            <a:extLst>
              <a:ext uri="{FF2B5EF4-FFF2-40B4-BE49-F238E27FC236}">
                <a16:creationId xmlns:a16="http://schemas.microsoft.com/office/drawing/2014/main" id="{F2637646-BCF2-E5ED-5672-EA733DDCCA77}"/>
              </a:ext>
            </a:extLst>
          </p:cNvPr>
          <p:cNvSpPr txBox="1"/>
          <p:nvPr/>
        </p:nvSpPr>
        <p:spPr>
          <a:xfrm>
            <a:off x="13622381" y="11110847"/>
            <a:ext cx="5972892" cy="2754600"/>
          </a:xfrm>
          <a:prstGeom prst="rect">
            <a:avLst/>
          </a:prstGeom>
          <a:noFill/>
        </p:spPr>
        <p:txBody>
          <a:bodyPr wrap="square" rtlCol="0">
            <a:spAutoFit/>
          </a:bodyPr>
          <a:lstStyle/>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 </a:t>
            </a:r>
            <a:r>
              <a:rPr kumimoji="0" lang="en-US" sz="9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Kshirsgar</a:t>
            </a: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"Advances in Offline Speech Processing," Springer Nature, Singapore, 2020. This is highly relevant as it directly covers offline speech processing, which matches your project's core innovation of working without internet connectivity.</a:t>
            </a:r>
          </a:p>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 Ismail, "Deep Learning-Based Speech Translation and Sustainability," Sustainability, vol. 12, p. 2403, 2020. This reference is valuable because it focuses on speech translation and edge AI sustainability, which relates to your low-power ESP32 implementation.</a:t>
            </a:r>
          </a:p>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 K. K. Sanjivani S. </a:t>
            </a:r>
            <a:r>
              <a:rPr kumimoji="0" lang="en-US" sz="9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Bhabad</a:t>
            </a: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 Overview of Technical Progress in Speech Recognition," International Journal of Advanced Research in Computer Science and Software Engineering, 2013. This provides fundamental insights into speech recognition technology, supporting the </a:t>
            </a:r>
            <a:r>
              <a:rPr kumimoji="0" lang="en-US" sz="9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Vosk</a:t>
            </a: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/STT component of your project.</a:t>
            </a:r>
          </a:p>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Kaveri Kamble, Ramesh </a:t>
            </a:r>
            <a:r>
              <a:rPr kumimoji="0" lang="en-US" sz="900" b="1" i="0" u="none" strike="noStrike" kern="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Kagalkar</a:t>
            </a: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 Review: Translation of Text to Speech Conversation for Hindi Language," International Journal of Science and Research (IJSR), 2012. This is particularly relevant as it discusses text-to-speech conversion for Hindi, one of your target languages.</a:t>
            </a:r>
          </a:p>
          <a:p>
            <a:pPr marL="171450" marR="0" lvl="0" indent="-171450" algn="just" defTabSz="914400" eaLnBrk="1" fontAlgn="auto" latinLnBrk="0" hangingPunct="1">
              <a:lnSpc>
                <a:spcPct val="100000"/>
              </a:lnSpc>
              <a:spcBef>
                <a:spcPts val="575"/>
              </a:spcBef>
              <a:spcAft>
                <a:spcPts val="0"/>
              </a:spcAft>
              <a:buClrTx/>
              <a:buSzTx/>
              <a:buFont typeface="Wingdings" panose="05000000000000000000" pitchFamily="2" charset="2"/>
              <a:buChar char="q"/>
              <a:tabLst/>
              <a:defRPr/>
            </a:pPr>
            <a:r>
              <a:rPr kumimoji="0" lang="en-US" sz="9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Chethan, "Offline Voice-Based Applications," International Journal of Engineering Research and Technology (IJERT), vol. 2, no. 5, 2017. This reference is important as it explores offline voice systems, which is crucial for your project's internet-independent operation</a:t>
            </a:r>
            <a:r>
              <a:rPr kumimoji="0" lang="en-US" sz="850" b="1"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endParaRPr lang="en-IN" dirty="0"/>
          </a:p>
        </p:txBody>
      </p:sp>
      <p:sp>
        <p:nvSpPr>
          <p:cNvPr id="38" name="TextBox 37">
            <a:extLst>
              <a:ext uri="{FF2B5EF4-FFF2-40B4-BE49-F238E27FC236}">
                <a16:creationId xmlns:a16="http://schemas.microsoft.com/office/drawing/2014/main" id="{1782E65C-7A4C-D20C-68EB-A8636117CB07}"/>
              </a:ext>
            </a:extLst>
          </p:cNvPr>
          <p:cNvSpPr txBox="1"/>
          <p:nvPr/>
        </p:nvSpPr>
        <p:spPr>
          <a:xfrm>
            <a:off x="13622381" y="14026978"/>
            <a:ext cx="6132523" cy="877291"/>
          </a:xfrm>
          <a:prstGeom prst="rect">
            <a:avLst/>
          </a:prstGeom>
          <a:noFill/>
        </p:spPr>
        <p:txBody>
          <a:bodyPr wrap="square" rtlCol="0">
            <a:spAutoFit/>
          </a:bodyPr>
          <a:lstStyle/>
          <a:p>
            <a:pPr marL="43180" marR="492125" lvl="0" indent="0" defTabSz="914400" eaLnBrk="1" fontAlgn="auto" latinLnBrk="0" hangingPunct="1">
              <a:lnSpc>
                <a:spcPct val="101699"/>
              </a:lnSpc>
              <a:spcBef>
                <a:spcPts val="0"/>
              </a:spcBef>
              <a:spcAft>
                <a:spcPts val="0"/>
              </a:spcAft>
              <a:buClrTx/>
              <a:buSzTx/>
              <a:buFontTx/>
              <a:buNone/>
              <a:tabLst/>
              <a:defRPr/>
            </a:pP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We</a:t>
            </a:r>
            <a:r>
              <a:rPr kumimoji="0" lang="en-US" sz="1700" b="0" i="0" u="none" strike="noStrike" kern="0" cap="none" spc="6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thank</a:t>
            </a:r>
            <a:r>
              <a:rPr kumimoji="0" lang="en-US" sz="1700" b="0" i="0" u="none" strike="noStrike" kern="0" cap="none" spc="4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our</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mentors</a:t>
            </a:r>
            <a:r>
              <a:rPr kumimoji="0" lang="en-US" sz="1700" b="0" i="0" u="none" strike="noStrike" kern="0" cap="none" spc="4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for</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their</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guidance</a:t>
            </a:r>
            <a:r>
              <a:rPr kumimoji="0" lang="en-US" sz="1700" b="0" i="0" u="none" strike="noStrike" kern="0" cap="none" spc="4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and</a:t>
            </a:r>
            <a:r>
              <a:rPr kumimoji="0" lang="en-US" sz="1700" b="0" i="0" u="none" strike="noStrike" kern="0" cap="none" spc="5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a:t>
            </a:r>
            <a:r>
              <a:rPr kumimoji="0" lang="en-US" sz="1700" b="0" i="0" u="none" strike="noStrike" kern="0" cap="none" spc="4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open-</a:t>
            </a:r>
            <a:r>
              <a:rPr kumimoji="0" lang="en-US" sz="1700" b="0" i="0" u="none" strike="noStrike" kern="0" cap="none" spc="-1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source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community</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for</a:t>
            </a:r>
            <a:r>
              <a:rPr kumimoji="0" lang="en-US" sz="1700" b="0" i="0" u="none" strike="noStrike" kern="0" cap="none" spc="6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valuable</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resources.</a:t>
            </a:r>
            <a:r>
              <a:rPr kumimoji="0" lang="en-US" sz="1700" b="0" i="0" u="none" strike="noStrike" kern="0" cap="none" spc="3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Special</a:t>
            </a:r>
            <a:r>
              <a:rPr kumimoji="0" lang="en-US" sz="1700" b="0" i="0" u="none" strike="noStrike" kern="0" cap="none" spc="5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thanks</a:t>
            </a:r>
            <a:r>
              <a:rPr kumimoji="0" lang="en-US" sz="1700" b="0" i="0" u="none" strike="noStrike" kern="0" cap="none" spc="6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to</a:t>
            </a:r>
            <a:r>
              <a:rPr kumimoji="0" lang="en-US" sz="1700" b="0" i="0" u="none" strike="noStrike" kern="0" cap="none" spc="6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our</a:t>
            </a:r>
            <a:r>
              <a:rPr kumimoji="0" lang="en-US" sz="1700" b="0" i="0" u="none" strike="noStrike" kern="0" cap="none" spc="7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friends</a:t>
            </a:r>
            <a:r>
              <a:rPr kumimoji="0" lang="en-US" sz="1700" b="0" i="0" u="none" strike="noStrike" kern="0" cap="none" spc="6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2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and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family</a:t>
            </a:r>
            <a:r>
              <a:rPr kumimoji="0" lang="en-US" sz="1700" b="0" i="0" u="none" strike="noStrike" kern="0" cap="none" spc="4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for</a:t>
            </a:r>
            <a:r>
              <a:rPr kumimoji="0" lang="en-US" sz="1700" b="0" i="0" u="none" strike="noStrike" kern="0" cap="none" spc="5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their</a:t>
            </a:r>
            <a:r>
              <a:rPr kumimoji="0" lang="en-US" sz="1700" b="0" i="0" u="none" strike="noStrike" kern="0" cap="none" spc="5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support</a:t>
            </a:r>
            <a:r>
              <a:rPr kumimoji="0" lang="en-US" sz="1700" b="0" i="0" u="none" strike="noStrike" kern="0" cap="none" spc="2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and</a:t>
            </a:r>
            <a:r>
              <a:rPr kumimoji="0" lang="en-US" sz="1700" b="0" i="0" u="none" strike="noStrike" kern="0" cap="none" spc="45"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700" b="0" i="0" u="none" strike="noStrike" kern="0" cap="none" spc="-1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encouragement.</a:t>
            </a:r>
            <a:endParaRPr kumimoji="0" lang="en-US" sz="17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9" name="TextBox 38">
            <a:extLst>
              <a:ext uri="{FF2B5EF4-FFF2-40B4-BE49-F238E27FC236}">
                <a16:creationId xmlns:a16="http://schemas.microsoft.com/office/drawing/2014/main" id="{EA4A0F6B-8E67-F007-547E-2FA576AF48AD}"/>
              </a:ext>
            </a:extLst>
          </p:cNvPr>
          <p:cNvSpPr txBox="1"/>
          <p:nvPr/>
        </p:nvSpPr>
        <p:spPr>
          <a:xfrm>
            <a:off x="7080250" y="10664825"/>
            <a:ext cx="6316099" cy="39703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anose="02020603050405020304" pitchFamily="18" charset="0"/>
                <a:cs typeface="Times New Roman" panose="02020603050405020304" pitchFamily="18" charset="0"/>
              </a:rPr>
              <a:t>1</a:t>
            </a: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All-in-One Embedded Solution (Without Laptop/RPi)</a:t>
            </a: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Integrate models directly on a more powerful embedded board (e.g., Raspberry Pi Zero 2 W or Jetson Nano) to eliminate the need for external PC.</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2. Wake Word Detection or Language Switching Interface</a:t>
            </a:r>
            <a:br>
              <a:rPr lang="en-US" sz="1800" b="1"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Implement local wake word detection (e.g., “Hey Translator”) for more intuitive, hands-free interaction.</a:t>
            </a:r>
            <a:br>
              <a:rPr lang="en-US" sz="1800" b="1"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3. Noise Reduction Techniques</a:t>
            </a:r>
            <a:endParaRPr lang="en-IN" sz="1800" dirty="0">
              <a:solidFill>
                <a:schemeClr val="tx1"/>
              </a:solidFill>
              <a:latin typeface="Times New Roman" panose="02020603050405020304" pitchFamily="18" charset="0"/>
              <a:cs typeface="Times New Roman" panose="02020603050405020304" pitchFamily="18" charset="0"/>
            </a:endParaRPr>
          </a:p>
          <a:p>
            <a:pPr algn="l"/>
            <a:r>
              <a:rPr lang="en-US" sz="1800" dirty="0">
                <a:solidFill>
                  <a:schemeClr val="tx1"/>
                </a:solidFill>
                <a:latin typeface="Times New Roman" panose="02020603050405020304" pitchFamily="18" charset="0"/>
                <a:cs typeface="Times New Roman" panose="02020603050405020304" pitchFamily="18" charset="0"/>
              </a:rPr>
              <a:t>Add signal filtering or lightweight ML-based noise suppression for   better mic performance in the field.</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4</a:t>
            </a: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Language Expansion</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Add support for more regional and international languages (e.g., Tamil, Marathi, Bengali, Spanish) by downloading/installing new Argos Translate models.</a:t>
            </a:r>
            <a:endParaRPr lang="en-IN" dirty="0"/>
          </a:p>
        </p:txBody>
      </p:sp>
      <p:sp>
        <p:nvSpPr>
          <p:cNvPr id="43" name="object 12">
            <a:extLst>
              <a:ext uri="{FF2B5EF4-FFF2-40B4-BE49-F238E27FC236}">
                <a16:creationId xmlns:a16="http://schemas.microsoft.com/office/drawing/2014/main" id="{A8890706-EE5A-E3A7-1E0C-E714C27ED86C}"/>
              </a:ext>
            </a:extLst>
          </p:cNvPr>
          <p:cNvSpPr/>
          <p:nvPr/>
        </p:nvSpPr>
        <p:spPr>
          <a:xfrm>
            <a:off x="-5397" y="12580811"/>
            <a:ext cx="6973303" cy="259953"/>
          </a:xfrm>
          <a:custGeom>
            <a:avLst/>
            <a:gdLst/>
            <a:ahLst/>
            <a:cxnLst/>
            <a:rect l="l" t="t" r="r" b="b"/>
            <a:pathLst>
              <a:path w="6791325" h="345440">
                <a:moveTo>
                  <a:pt x="6789147" y="0"/>
                </a:moveTo>
                <a:lnTo>
                  <a:pt x="1572" y="0"/>
                </a:lnTo>
                <a:lnTo>
                  <a:pt x="0" y="342863"/>
                </a:lnTo>
                <a:lnTo>
                  <a:pt x="6790427" y="344841"/>
                </a:lnTo>
                <a:lnTo>
                  <a:pt x="6790768" y="295578"/>
                </a:lnTo>
                <a:lnTo>
                  <a:pt x="6790585" y="246315"/>
                </a:lnTo>
                <a:lnTo>
                  <a:pt x="6788989" y="98526"/>
                </a:lnTo>
                <a:lnTo>
                  <a:pt x="6788806" y="49263"/>
                </a:lnTo>
                <a:lnTo>
                  <a:pt x="6789147" y="0"/>
                </a:lnTo>
                <a:close/>
              </a:path>
            </a:pathLst>
          </a:custGeom>
          <a:solidFill>
            <a:srgbClr val="C00000"/>
          </a:solidFill>
        </p:spPr>
        <p:txBody>
          <a:bodyPr wrap="square" lIns="0" tIns="0" rIns="0" bIns="0" rtlCol="0"/>
          <a:lstStyle/>
          <a:p>
            <a:endParaRPr dirty="0"/>
          </a:p>
        </p:txBody>
      </p:sp>
      <p:sp>
        <p:nvSpPr>
          <p:cNvPr id="44" name="TextBox 43">
            <a:extLst>
              <a:ext uri="{FF2B5EF4-FFF2-40B4-BE49-F238E27FC236}">
                <a16:creationId xmlns:a16="http://schemas.microsoft.com/office/drawing/2014/main" id="{04626C09-F405-4440-3AFD-AA4C45177C89}"/>
              </a:ext>
            </a:extLst>
          </p:cNvPr>
          <p:cNvSpPr txBox="1"/>
          <p:nvPr/>
        </p:nvSpPr>
        <p:spPr>
          <a:xfrm>
            <a:off x="1677281" y="12533335"/>
            <a:ext cx="3745431" cy="338554"/>
          </a:xfrm>
          <a:prstGeom prst="rect">
            <a:avLst/>
          </a:prstGeom>
          <a:noFill/>
        </p:spPr>
        <p:txBody>
          <a:bodyPr wrap="square" rtlCol="0">
            <a:spAutoFit/>
          </a:bodyPr>
          <a:lstStyle/>
          <a:p>
            <a:r>
              <a:rPr lang="en-US" sz="1600" b="1" dirty="0">
                <a:solidFill>
                  <a:schemeClr val="bg1"/>
                </a:solidFill>
              </a:rPr>
              <a:t>Components And Modules</a:t>
            </a:r>
            <a:endParaRPr lang="en-IN" sz="160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1467</TotalTime>
  <Words>699</Words>
  <Application>Microsoft Office PowerPoint</Application>
  <PresentationFormat>Custom</PresentationFormat>
  <Paragraphs>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Google Sans</vt:lpstr>
      <vt:lpstr>Times New Roman</vt:lpstr>
      <vt:lpstr>Wingdings</vt:lpstr>
      <vt:lpstr>Office Theme</vt:lpstr>
      <vt:lpstr>Real-Time Offline Multilingual STS Translator with ESP32 and AI Integration AIOT &amp; it’s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Divyanshu</dc:creator>
  <cp:lastModifiedBy>Divyanshu Shekhar</cp:lastModifiedBy>
  <cp:revision>7</cp:revision>
  <dcterms:created xsi:type="dcterms:W3CDTF">2025-06-12T05:20:59Z</dcterms:created>
  <dcterms:modified xsi:type="dcterms:W3CDTF">2025-06-13T08:21:50Z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2024-07-03T00:00:00Z</vt:filetime>
  </property>
  <property fmtid="{D5CDD505-2E9C-101B-9397-08002B2CF9AE}" pid="3" name="Creator">
    <vt:lpwstr>Microsoft® PowerPoint® 2016</vt:lpwstr>
  </property>
  <property fmtid="{D5CDD505-2E9C-101B-9397-08002B2CF9AE}" pid="4" name="LastSaved">
    <vt:filetime>2025-06-12T00:00:00Z</vt:filetime>
  </property>
  <property fmtid="{D5CDD505-2E9C-101B-9397-08002B2CF9AE}" pid="5" name="Producer">
    <vt:lpwstr>www.ilovepdf.com</vt:lpwstr>
  </property>
</Properties>
</file>