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77"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E874E1-27E2-44C1-A97C-B1BA20CA7F1C}">
          <p14:sldIdLst>
            <p14:sldId id="277"/>
            <p14:sldId id="257"/>
            <p14:sldId id="258"/>
            <p14:sldId id="259"/>
            <p14:sldId id="260"/>
            <p14:sldId id="261"/>
            <p14:sldId id="262"/>
            <p14:sldId id="263"/>
            <p14:sldId id="264"/>
            <p14:sldId id="265"/>
            <p14:sldId id="266"/>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800F20-53FE-4614-A3F8-E28764C52B85}" v="5" dt="2025-05-22T13:26:24.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22-05-2025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257561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322100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187007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97100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74328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212764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675377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354693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402541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6D780-A922-4CDA-83F6-BE6FA9317D3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4461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D780-A922-4CDA-83F6-BE6FA9317D3A}"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246781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6D780-A922-4CDA-83F6-BE6FA9317D3A}"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180854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6D780-A922-4CDA-83F6-BE6FA9317D3A}" type="datetimeFigureOut">
              <a:rPr lang="en-IN" smtClean="0"/>
              <a:t>22-05-2025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34085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6D780-A922-4CDA-83F6-BE6FA9317D3A}" type="datetimeFigureOut">
              <a:rPr lang="en-IN" smtClean="0"/>
              <a:t>22-05-2025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852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6D780-A922-4CDA-83F6-BE6FA9317D3A}" type="datetimeFigureOut">
              <a:rPr lang="en-IN" smtClean="0"/>
              <a:t>22-05-2025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72169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112867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6D780-A922-4CDA-83F6-BE6FA9317D3A}"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ED90C-7D1E-4289-86EA-0655C618F1A4}" type="slidenum">
              <a:rPr lang="en-IN" smtClean="0"/>
              <a:t>‹#›</a:t>
            </a:fld>
            <a:endParaRPr lang="en-IN"/>
          </a:p>
        </p:txBody>
      </p:sp>
    </p:spTree>
    <p:extLst>
      <p:ext uri="{BB962C8B-B14F-4D97-AF65-F5344CB8AC3E}">
        <p14:creationId xmlns:p14="http://schemas.microsoft.com/office/powerpoint/2010/main" val="62917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6D780-A922-4CDA-83F6-BE6FA9317D3A}" type="datetimeFigureOut">
              <a:rPr lang="en-IN" smtClean="0"/>
              <a:t>22-05-2025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EED90C-7D1E-4289-86EA-0655C618F1A4}" type="slidenum">
              <a:rPr lang="en-IN" smtClean="0"/>
              <a:t>‹#›</a:t>
            </a:fld>
            <a:endParaRPr lang="en-IN"/>
          </a:p>
        </p:txBody>
      </p:sp>
    </p:spTree>
    <p:extLst>
      <p:ext uri="{BB962C8B-B14F-4D97-AF65-F5344CB8AC3E}">
        <p14:creationId xmlns:p14="http://schemas.microsoft.com/office/powerpoint/2010/main" val="388183605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CCE5-64F1-70A8-B29B-AC8F56E6643D}"/>
              </a:ext>
            </a:extLst>
          </p:cNvPr>
          <p:cNvSpPr>
            <a:spLocks noGrp="1"/>
          </p:cNvSpPr>
          <p:nvPr>
            <p:ph type="title"/>
          </p:nvPr>
        </p:nvSpPr>
        <p:spPr>
          <a:xfrm>
            <a:off x="1288895" y="1285593"/>
            <a:ext cx="8610600" cy="2719554"/>
          </a:xfrm>
        </p:spPr>
        <p:txBody>
          <a:bodyPr>
            <a:normAutofit/>
          </a:bodyPr>
          <a:lstStyle/>
          <a:p>
            <a:pPr algn="ctr"/>
            <a:r>
              <a:rPr lang="en-US" sz="3200" b="1" dirty="0">
                <a:solidFill>
                  <a:schemeClr val="tx1">
                    <a:lumMod val="95000"/>
                    <a:lumOff val="5000"/>
                  </a:schemeClr>
                </a:solidFill>
                <a:latin typeface="Algerian" panose="04020705040A02060702" pitchFamily="82" charset="0"/>
              </a:rPr>
              <a:t>OOPS USING JAVA</a:t>
            </a:r>
            <a:br>
              <a:rPr lang="en-US" sz="2000" b="1" dirty="0">
                <a:solidFill>
                  <a:schemeClr val="tx1">
                    <a:lumMod val="95000"/>
                    <a:lumOff val="5000"/>
                  </a:schemeClr>
                </a:solidFill>
                <a:latin typeface="+mn-lt"/>
              </a:rPr>
            </a:br>
            <a:r>
              <a:rPr lang="en-US" sz="2000" b="1" dirty="0">
                <a:solidFill>
                  <a:schemeClr val="tx1">
                    <a:lumMod val="95000"/>
                    <a:lumOff val="5000"/>
                  </a:schemeClr>
                </a:solidFill>
                <a:latin typeface="+mn-lt"/>
              </a:rPr>
              <a:t>Course Code – R1UC201C</a:t>
            </a:r>
            <a:br>
              <a:rPr lang="en-US" sz="2000" b="1" dirty="0">
                <a:solidFill>
                  <a:schemeClr val="tx1">
                    <a:lumMod val="95000"/>
                    <a:lumOff val="5000"/>
                  </a:schemeClr>
                </a:solidFill>
                <a:latin typeface="+mn-lt"/>
              </a:rPr>
            </a:br>
            <a:br>
              <a:rPr lang="en-US" sz="2000" b="1" dirty="0">
                <a:solidFill>
                  <a:schemeClr val="tx1">
                    <a:lumMod val="95000"/>
                    <a:lumOff val="5000"/>
                  </a:schemeClr>
                </a:solidFill>
                <a:latin typeface="+mn-lt"/>
              </a:rPr>
            </a:br>
            <a:r>
              <a:rPr lang="en-US" sz="2400" b="1" dirty="0">
                <a:solidFill>
                  <a:schemeClr val="tx1">
                    <a:lumMod val="95000"/>
                    <a:lumOff val="5000"/>
                  </a:schemeClr>
                </a:solidFill>
                <a:latin typeface="Algerian" panose="04020705040A02060702" pitchFamily="82" charset="0"/>
              </a:rPr>
              <a:t>COURSE BASED PROJECT</a:t>
            </a:r>
            <a:br>
              <a:rPr lang="en-US" sz="2000" b="1" dirty="0">
                <a:solidFill>
                  <a:schemeClr val="tx1">
                    <a:lumMod val="95000"/>
                    <a:lumOff val="5000"/>
                  </a:schemeClr>
                </a:solidFill>
                <a:latin typeface="+mn-lt"/>
              </a:rPr>
            </a:br>
            <a:r>
              <a:rPr lang="en-US" sz="2400" b="1" dirty="0">
                <a:solidFill>
                  <a:schemeClr val="tx1">
                    <a:lumMod val="95000"/>
                    <a:lumOff val="5000"/>
                  </a:schemeClr>
                </a:solidFill>
                <a:latin typeface="+mn-lt"/>
              </a:rPr>
              <a:t>TITLE – BANK MANAGEMENT SYSTEM</a:t>
            </a:r>
            <a:br>
              <a:rPr lang="en-US" sz="2000" b="1" dirty="0">
                <a:solidFill>
                  <a:schemeClr val="tx1">
                    <a:lumMod val="95000"/>
                    <a:lumOff val="5000"/>
                  </a:schemeClr>
                </a:solidFill>
                <a:latin typeface="+mn-lt"/>
              </a:rPr>
            </a:br>
            <a:br>
              <a:rPr lang="en-US" sz="2000" b="1" dirty="0">
                <a:solidFill>
                  <a:schemeClr val="tx1">
                    <a:lumMod val="95000"/>
                    <a:lumOff val="5000"/>
                  </a:schemeClr>
                </a:solidFill>
                <a:latin typeface="+mn-lt"/>
              </a:rPr>
            </a:br>
            <a:r>
              <a:rPr lang="en-US" sz="2000" b="1" dirty="0">
                <a:solidFill>
                  <a:schemeClr val="tx1">
                    <a:lumMod val="95000"/>
                    <a:lumOff val="5000"/>
                  </a:schemeClr>
                </a:solidFill>
                <a:latin typeface="+mn-lt"/>
              </a:rPr>
              <a:t>Sem-II (Session – 2024-25)</a:t>
            </a:r>
            <a:endParaRPr lang="en-IN" sz="2000" b="1" dirty="0">
              <a:solidFill>
                <a:schemeClr val="tx1">
                  <a:lumMod val="95000"/>
                  <a:lumOff val="5000"/>
                </a:schemeClr>
              </a:solidFill>
              <a:latin typeface="+mn-lt"/>
            </a:endParaRPr>
          </a:p>
        </p:txBody>
      </p:sp>
      <p:pic>
        <p:nvPicPr>
          <p:cNvPr id="4" name="Content Placeholder 3">
            <a:extLst>
              <a:ext uri="{FF2B5EF4-FFF2-40B4-BE49-F238E27FC236}">
                <a16:creationId xmlns:a16="http://schemas.microsoft.com/office/drawing/2014/main" id="{244F24DD-D170-A000-83EA-2EA10765A9E0}"/>
              </a:ext>
            </a:extLst>
          </p:cNvPr>
          <p:cNvPicPr>
            <a:picLocks noGrp="1" noChangeAspect="1"/>
          </p:cNvPicPr>
          <p:nvPr>
            <p:ph idx="1"/>
          </p:nvPr>
        </p:nvPicPr>
        <p:blipFill>
          <a:blip r:embed="rId2"/>
          <a:stretch>
            <a:fillRect/>
          </a:stretch>
        </p:blipFill>
        <p:spPr>
          <a:xfrm>
            <a:off x="4034042" y="218440"/>
            <a:ext cx="3502324" cy="851917"/>
          </a:xfrm>
        </p:spPr>
      </p:pic>
      <p:sp>
        <p:nvSpPr>
          <p:cNvPr id="8" name="TextBox 7">
            <a:extLst>
              <a:ext uri="{FF2B5EF4-FFF2-40B4-BE49-F238E27FC236}">
                <a16:creationId xmlns:a16="http://schemas.microsoft.com/office/drawing/2014/main" id="{52328CCD-3C9C-E827-64B2-8BED653527BD}"/>
              </a:ext>
            </a:extLst>
          </p:cNvPr>
          <p:cNvSpPr txBox="1"/>
          <p:nvPr/>
        </p:nvSpPr>
        <p:spPr>
          <a:xfrm>
            <a:off x="585439" y="4181106"/>
            <a:ext cx="11021123" cy="2041264"/>
          </a:xfrm>
          <a:prstGeom prst="rect">
            <a:avLst/>
          </a:prstGeom>
          <a:noFill/>
        </p:spPr>
        <p:txBody>
          <a:bodyPr wrap="square" rtlCol="0">
            <a:spAutoFit/>
          </a:bodyPr>
          <a:lstStyle/>
          <a:p>
            <a:r>
              <a:rPr lang="en-US" sz="3333" dirty="0">
                <a:solidFill>
                  <a:schemeClr val="tx1">
                    <a:lumMod val="95000"/>
                    <a:lumOff val="5000"/>
                  </a:schemeClr>
                </a:solidFill>
                <a:latin typeface="Algerian" panose="04020705040A02060702" pitchFamily="82" charset="0"/>
              </a:rPr>
              <a:t>TEAM MEMBERS:-</a:t>
            </a:r>
          </a:p>
          <a:p>
            <a:r>
              <a:rPr lang="en-US" sz="2333" dirty="0">
                <a:solidFill>
                  <a:schemeClr val="tx1">
                    <a:lumMod val="95000"/>
                    <a:lumOff val="5000"/>
                  </a:schemeClr>
                </a:solidFill>
                <a:latin typeface="Baskerville Old Face" panose="02020602080505020303" pitchFamily="18" charset="0"/>
              </a:rPr>
              <a:t>DIVYANSHU AGRAWAL (24SCSE1410118)</a:t>
            </a:r>
            <a:endParaRPr lang="en-US" sz="3000" dirty="0">
              <a:solidFill>
                <a:schemeClr val="tx1">
                  <a:lumMod val="95000"/>
                  <a:lumOff val="5000"/>
                </a:schemeClr>
              </a:solidFill>
              <a:latin typeface="Bahnschrift" panose="020B0502040204020203" pitchFamily="34" charset="0"/>
            </a:endParaRPr>
          </a:p>
          <a:p>
            <a:r>
              <a:rPr lang="en-US" sz="2333" dirty="0">
                <a:solidFill>
                  <a:schemeClr val="tx1">
                    <a:lumMod val="95000"/>
                    <a:lumOff val="5000"/>
                  </a:schemeClr>
                </a:solidFill>
                <a:latin typeface="Baskerville Old Face" panose="02020602080505020303" pitchFamily="18" charset="0"/>
              </a:rPr>
              <a:t>ISHITA DUBEY (24SCSE1410264)</a:t>
            </a:r>
          </a:p>
          <a:p>
            <a:r>
              <a:rPr lang="en-US" sz="2333" dirty="0">
                <a:solidFill>
                  <a:schemeClr val="tx1">
                    <a:lumMod val="95000"/>
                    <a:lumOff val="5000"/>
                  </a:schemeClr>
                </a:solidFill>
                <a:latin typeface="Baskerville Old Face" panose="02020602080505020303" pitchFamily="18" charset="0"/>
              </a:rPr>
              <a:t>MANTHAN (24SCSE1410173)</a:t>
            </a:r>
          </a:p>
          <a:p>
            <a:r>
              <a:rPr lang="en-US" sz="2333" dirty="0">
                <a:solidFill>
                  <a:schemeClr val="tx1">
                    <a:lumMod val="95000"/>
                    <a:lumOff val="5000"/>
                  </a:schemeClr>
                </a:solidFill>
                <a:latin typeface="Baskerville Old Face" panose="02020602080505020303" pitchFamily="18" charset="0"/>
              </a:rPr>
              <a:t>RIYA RAJ (24SCSE1410241</a:t>
            </a:r>
            <a:r>
              <a:rPr lang="en-US" sz="2333" dirty="0">
                <a:solidFill>
                  <a:schemeClr val="tx1">
                    <a:lumMod val="95000"/>
                    <a:lumOff val="5000"/>
                  </a:schemeClr>
                </a:solidFill>
              </a:rPr>
              <a:t>)</a:t>
            </a:r>
            <a:r>
              <a:rPr lang="en-US" sz="2333" dirty="0">
                <a:solidFill>
                  <a:schemeClr val="bg1"/>
                </a:solidFill>
              </a:rPr>
              <a:t> </a:t>
            </a:r>
            <a:endParaRPr lang="en-IN" sz="2333" dirty="0">
              <a:solidFill>
                <a:schemeClr val="bg1"/>
              </a:solidFill>
            </a:endParaRPr>
          </a:p>
        </p:txBody>
      </p:sp>
    </p:spTree>
    <p:extLst>
      <p:ext uri="{BB962C8B-B14F-4D97-AF65-F5344CB8AC3E}">
        <p14:creationId xmlns:p14="http://schemas.microsoft.com/office/powerpoint/2010/main" val="3538132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23F3-DE78-EC94-744C-F30100A9D8E7}"/>
              </a:ext>
            </a:extLst>
          </p:cNvPr>
          <p:cNvSpPr>
            <a:spLocks noGrp="1"/>
          </p:cNvSpPr>
          <p:nvPr>
            <p:ph type="title"/>
          </p:nvPr>
        </p:nvSpPr>
        <p:spPr>
          <a:xfrm>
            <a:off x="1173225" y="480767"/>
            <a:ext cx="10018713" cy="1423447"/>
          </a:xfrm>
        </p:spPr>
        <p:txBody>
          <a:bodyPr>
            <a:normAutofit fontScale="90000"/>
          </a:bodyPr>
          <a:lstStyle/>
          <a:p>
            <a:br>
              <a:rPr lang="en-US" b="1" dirty="0">
                <a:latin typeface="Algerian" panose="04020705040A02060702" pitchFamily="82" charset="0"/>
              </a:rPr>
            </a:br>
            <a:r>
              <a:rPr lang="en-US" b="1" dirty="0">
                <a:latin typeface="Algerian" panose="04020705040A02060702" pitchFamily="82" charset="0"/>
              </a:rPr>
              <a:t>Implement JDBC for Database Connectivity </a:t>
            </a:r>
            <a:br>
              <a:rPr lang="en-US" b="1" dirty="0">
                <a:latin typeface="Algerian" panose="04020705040A02060702" pitchFamily="82" charset="0"/>
              </a:rPr>
            </a:br>
            <a:br>
              <a:rPr lang="en-US" sz="2000" dirty="0"/>
            </a:br>
            <a:endParaRPr lang="en-IN" sz="2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0D2B027-8E62-F365-2C77-6EEDFD6AE9C9}"/>
              </a:ext>
            </a:extLst>
          </p:cNvPr>
          <p:cNvSpPr>
            <a:spLocks noGrp="1"/>
          </p:cNvSpPr>
          <p:nvPr>
            <p:ph idx="1"/>
          </p:nvPr>
        </p:nvSpPr>
        <p:spPr>
          <a:xfrm>
            <a:off x="518474" y="2224726"/>
            <a:ext cx="11472421" cy="3566474"/>
          </a:xfrm>
        </p:spPr>
        <p:txBody>
          <a:bodyPr>
            <a:normAutofit/>
          </a:bodyPr>
          <a:lstStyle/>
          <a:p>
            <a:endParaRPr lang="en-US" dirty="0"/>
          </a:p>
          <a:p>
            <a:endParaRPr lang="en-US" dirty="0"/>
          </a:p>
          <a:p>
            <a:endParaRPr lang="en-US" dirty="0"/>
          </a:p>
          <a:p>
            <a:r>
              <a:rPr lang="en-US" dirty="0"/>
              <a:t>JDBC is used effectively to connect, query, and update the MySQL database. Connection and statement objects are managed well, ensuring database interaction across UI and DAO layers.</a:t>
            </a:r>
            <a:endParaRPr lang="en-IN" dirty="0"/>
          </a:p>
        </p:txBody>
      </p:sp>
      <p:sp>
        <p:nvSpPr>
          <p:cNvPr id="4" name="Rectangle 3">
            <a:extLst>
              <a:ext uri="{FF2B5EF4-FFF2-40B4-BE49-F238E27FC236}">
                <a16:creationId xmlns:a16="http://schemas.microsoft.com/office/drawing/2014/main" id="{09C64CD0-5B63-DE0F-CF65-99668146BFDA}"/>
              </a:ext>
            </a:extLst>
          </p:cNvPr>
          <p:cNvSpPr/>
          <p:nvPr/>
        </p:nvSpPr>
        <p:spPr>
          <a:xfrm>
            <a:off x="1173225" y="2514599"/>
            <a:ext cx="10570590" cy="98981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dirty="0" err="1"/>
              <a:t>Class.forName</a:t>
            </a:r>
            <a:r>
              <a:rPr lang="en-IN" sz="1600" dirty="0"/>
              <a:t>("</a:t>
            </a:r>
            <a:r>
              <a:rPr lang="en-IN" sz="1600" dirty="0" err="1"/>
              <a:t>com.mysql.cj.jdbc.Driver</a:t>
            </a:r>
            <a:r>
              <a:rPr lang="en-IN" sz="1600" dirty="0"/>
              <a:t>");    </a:t>
            </a:r>
          </a:p>
          <a:p>
            <a:pPr algn="ctr"/>
            <a:r>
              <a:rPr lang="en-IN" sz="1600" dirty="0"/>
              <a:t>conn = </a:t>
            </a:r>
            <a:r>
              <a:rPr lang="en-IN" sz="1600" dirty="0" err="1"/>
              <a:t>DriverManager.getConnection</a:t>
            </a:r>
            <a:r>
              <a:rPr lang="en-IN" sz="1600" dirty="0"/>
              <a:t>("</a:t>
            </a:r>
            <a:r>
              <a:rPr lang="en-IN" sz="1600" dirty="0" err="1"/>
              <a:t>jdbc:mysql</a:t>
            </a:r>
            <a:r>
              <a:rPr lang="en-IN" sz="1600" dirty="0"/>
              <a:t>://localhost:3306/</a:t>
            </a:r>
            <a:r>
              <a:rPr lang="en-IN" sz="1600" dirty="0" err="1"/>
              <a:t>bankmanagementsystem</a:t>
            </a:r>
            <a:r>
              <a:rPr lang="en-IN" sz="1600" dirty="0"/>
              <a:t>", "root“,"Divyan@2006")</a:t>
            </a:r>
          </a:p>
          <a:p>
            <a:pPr algn="ctr"/>
            <a:r>
              <a:rPr lang="en-IN" sz="1600" dirty="0"/>
              <a:t>Statement s = </a:t>
            </a:r>
            <a:r>
              <a:rPr lang="en-IN" sz="1600" dirty="0" err="1"/>
              <a:t>conn.createStatement</a:t>
            </a:r>
            <a:r>
              <a:rPr lang="en-IN" sz="1600" dirty="0"/>
              <a:t>();</a:t>
            </a:r>
          </a:p>
        </p:txBody>
      </p:sp>
    </p:spTree>
    <p:extLst>
      <p:ext uri="{BB962C8B-B14F-4D97-AF65-F5344CB8AC3E}">
        <p14:creationId xmlns:p14="http://schemas.microsoft.com/office/powerpoint/2010/main" val="273223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9340-75FD-00FA-A0A0-09FCF9080AB3}"/>
              </a:ext>
            </a:extLst>
          </p:cNvPr>
          <p:cNvSpPr>
            <a:spLocks noGrp="1"/>
          </p:cNvSpPr>
          <p:nvPr>
            <p:ph type="title"/>
          </p:nvPr>
        </p:nvSpPr>
        <p:spPr/>
        <p:txBody>
          <a:bodyPr/>
          <a:lstStyle/>
          <a:p>
            <a:r>
              <a:rPr lang="en-IN" b="1" dirty="0">
                <a:latin typeface="Algerian" panose="04020705040A02060702" pitchFamily="82" charset="0"/>
              </a:rPr>
              <a:t>Create Model, DAO Classes for Database Operations</a:t>
            </a:r>
          </a:p>
        </p:txBody>
      </p:sp>
      <p:graphicFrame>
        <p:nvGraphicFramePr>
          <p:cNvPr id="4" name="Content Placeholder 3">
            <a:extLst>
              <a:ext uri="{FF2B5EF4-FFF2-40B4-BE49-F238E27FC236}">
                <a16:creationId xmlns:a16="http://schemas.microsoft.com/office/drawing/2014/main" id="{75F491D2-2B84-3506-DF83-E4959F26EBC6}"/>
              </a:ext>
            </a:extLst>
          </p:cNvPr>
          <p:cNvGraphicFramePr>
            <a:graphicFrameLocks noGrp="1"/>
          </p:cNvGraphicFramePr>
          <p:nvPr>
            <p:ph idx="1"/>
            <p:extLst>
              <p:ext uri="{D42A27DB-BD31-4B8C-83A1-F6EECF244321}">
                <p14:modId xmlns:p14="http://schemas.microsoft.com/office/powerpoint/2010/main" val="4266335321"/>
              </p:ext>
            </p:extLst>
          </p:nvPr>
        </p:nvGraphicFramePr>
        <p:xfrm>
          <a:off x="1484313" y="2667000"/>
          <a:ext cx="10018710" cy="3505200"/>
        </p:xfrm>
        <a:graphic>
          <a:graphicData uri="http://schemas.openxmlformats.org/drawingml/2006/table">
            <a:tbl>
              <a:tblPr firstRow="1" firstCol="1" bandRow="1">
                <a:tableStyleId>{E269D01E-BC32-4049-B463-5C60D7B0CCD2}</a:tableStyleId>
              </a:tblPr>
              <a:tblGrid>
                <a:gridCol w="3339570">
                  <a:extLst>
                    <a:ext uri="{9D8B030D-6E8A-4147-A177-3AD203B41FA5}">
                      <a16:colId xmlns:a16="http://schemas.microsoft.com/office/drawing/2014/main" val="1168432037"/>
                    </a:ext>
                  </a:extLst>
                </a:gridCol>
                <a:gridCol w="3339570">
                  <a:extLst>
                    <a:ext uri="{9D8B030D-6E8A-4147-A177-3AD203B41FA5}">
                      <a16:colId xmlns:a16="http://schemas.microsoft.com/office/drawing/2014/main" val="130090915"/>
                    </a:ext>
                  </a:extLst>
                </a:gridCol>
                <a:gridCol w="3339570">
                  <a:extLst>
                    <a:ext uri="{9D8B030D-6E8A-4147-A177-3AD203B41FA5}">
                      <a16:colId xmlns:a16="http://schemas.microsoft.com/office/drawing/2014/main" val="2122452128"/>
                    </a:ext>
                  </a:extLst>
                </a:gridCol>
              </a:tblGrid>
              <a:tr h="876300">
                <a:tc>
                  <a:txBody>
                    <a:bodyPr/>
                    <a:lstStyle/>
                    <a:p>
                      <a:r>
                        <a:rPr lang="en-IN" dirty="0"/>
                        <a:t>DAO Class</a:t>
                      </a:r>
                    </a:p>
                  </a:txBody>
                  <a:tcPr/>
                </a:tc>
                <a:tc>
                  <a:txBody>
                    <a:bodyPr/>
                    <a:lstStyle/>
                    <a:p>
                      <a:r>
                        <a:rPr lang="en-IN" dirty="0"/>
                        <a:t>Main Responsibility</a:t>
                      </a:r>
                    </a:p>
                  </a:txBody>
                  <a:tcPr/>
                </a:tc>
                <a:tc>
                  <a:txBody>
                    <a:bodyPr/>
                    <a:lstStyle/>
                    <a:p>
                      <a:r>
                        <a:rPr lang="en-IN" dirty="0"/>
                        <a:t>Core Operations</a:t>
                      </a:r>
                    </a:p>
                  </a:txBody>
                  <a:tcPr anchor="ctr"/>
                </a:tc>
                <a:extLst>
                  <a:ext uri="{0D108BD9-81ED-4DB2-BD59-A6C34878D82A}">
                    <a16:rowId xmlns:a16="http://schemas.microsoft.com/office/drawing/2014/main" val="1484970382"/>
                  </a:ext>
                </a:extLst>
              </a:tr>
              <a:tr h="876300">
                <a:tc>
                  <a:txBody>
                    <a:bodyPr/>
                    <a:lstStyle/>
                    <a:p>
                      <a:r>
                        <a:rPr lang="en-IN" dirty="0" err="1"/>
                        <a:t>UserDAO</a:t>
                      </a:r>
                      <a:endParaRPr lang="en-IN" dirty="0"/>
                    </a:p>
                  </a:txBody>
                  <a:tcPr/>
                </a:tc>
                <a:tc>
                  <a:txBody>
                    <a:bodyPr/>
                    <a:lstStyle/>
                    <a:p>
                      <a:r>
                        <a:rPr lang="en-IN" dirty="0"/>
                        <a:t>User authentication &amp; credentials</a:t>
                      </a:r>
                    </a:p>
                  </a:txBody>
                  <a:tcPr/>
                </a:tc>
                <a:tc>
                  <a:txBody>
                    <a:bodyPr/>
                    <a:lstStyle/>
                    <a:p>
                      <a:r>
                        <a:rPr lang="en-IN" dirty="0"/>
                        <a:t>Login, Signup, PIN update</a:t>
                      </a:r>
                    </a:p>
                  </a:txBody>
                  <a:tcPr/>
                </a:tc>
                <a:extLst>
                  <a:ext uri="{0D108BD9-81ED-4DB2-BD59-A6C34878D82A}">
                    <a16:rowId xmlns:a16="http://schemas.microsoft.com/office/drawing/2014/main" val="1391862023"/>
                  </a:ext>
                </a:extLst>
              </a:tr>
              <a:tr h="876300">
                <a:tc>
                  <a:txBody>
                    <a:bodyPr/>
                    <a:lstStyle/>
                    <a:p>
                      <a:r>
                        <a:rPr lang="en-IN" dirty="0" err="1"/>
                        <a:t>BalanceDAO</a:t>
                      </a:r>
                      <a:endParaRPr lang="en-IN" dirty="0"/>
                    </a:p>
                  </a:txBody>
                  <a:tcPr/>
                </a:tc>
                <a:tc>
                  <a:txBody>
                    <a:bodyPr/>
                    <a:lstStyle/>
                    <a:p>
                      <a:r>
                        <a:rPr lang="en-IN" dirty="0"/>
                        <a:t>Account balance calculation</a:t>
                      </a:r>
                    </a:p>
                  </a:txBody>
                  <a:tcPr/>
                </a:tc>
                <a:tc>
                  <a:txBody>
                    <a:bodyPr/>
                    <a:lstStyle/>
                    <a:p>
                      <a:r>
                        <a:rPr lang="en-US" dirty="0"/>
                        <a:t>Fetch transactions, sum deposits/withdrawals</a:t>
                      </a:r>
                      <a:endParaRPr lang="en-IN" dirty="0"/>
                    </a:p>
                  </a:txBody>
                  <a:tcPr/>
                </a:tc>
                <a:extLst>
                  <a:ext uri="{0D108BD9-81ED-4DB2-BD59-A6C34878D82A}">
                    <a16:rowId xmlns:a16="http://schemas.microsoft.com/office/drawing/2014/main" val="1174936914"/>
                  </a:ext>
                </a:extLst>
              </a:tr>
              <a:tr h="876300">
                <a:tc>
                  <a:txBody>
                    <a:bodyPr/>
                    <a:lstStyle/>
                    <a:p>
                      <a:r>
                        <a:rPr lang="en-IN" dirty="0" err="1"/>
                        <a:t>TransactionDAO</a:t>
                      </a:r>
                      <a:endParaRPr lang="en-IN" dirty="0"/>
                    </a:p>
                  </a:txBody>
                  <a:tcPr/>
                </a:tc>
                <a:tc>
                  <a:txBody>
                    <a:bodyPr/>
                    <a:lstStyle/>
                    <a:p>
                      <a:r>
                        <a:rPr lang="en-IN" dirty="0"/>
                        <a:t>Transaction recording &amp; history</a:t>
                      </a:r>
                    </a:p>
                  </a:txBody>
                  <a:tcPr/>
                </a:tc>
                <a:tc>
                  <a:txBody>
                    <a:bodyPr/>
                    <a:lstStyle/>
                    <a:p>
                      <a:r>
                        <a:rPr lang="en-IN" dirty="0"/>
                        <a:t>Insert transaction, fetch mini statement</a:t>
                      </a:r>
                    </a:p>
                  </a:txBody>
                  <a:tcPr/>
                </a:tc>
                <a:extLst>
                  <a:ext uri="{0D108BD9-81ED-4DB2-BD59-A6C34878D82A}">
                    <a16:rowId xmlns:a16="http://schemas.microsoft.com/office/drawing/2014/main" val="3560734226"/>
                  </a:ext>
                </a:extLst>
              </a:tr>
            </a:tbl>
          </a:graphicData>
        </a:graphic>
      </p:graphicFrame>
    </p:spTree>
    <p:extLst>
      <p:ext uri="{BB962C8B-B14F-4D97-AF65-F5344CB8AC3E}">
        <p14:creationId xmlns:p14="http://schemas.microsoft.com/office/powerpoint/2010/main" val="293633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71CC-E403-55C6-75DB-F54E7629496A}"/>
              </a:ext>
            </a:extLst>
          </p:cNvPr>
          <p:cNvSpPr>
            <a:spLocks noGrp="1"/>
          </p:cNvSpPr>
          <p:nvPr>
            <p:ph type="title"/>
          </p:nvPr>
        </p:nvSpPr>
        <p:spPr>
          <a:xfrm>
            <a:off x="658613" y="434838"/>
            <a:ext cx="4939644" cy="1371600"/>
          </a:xfrm>
        </p:spPr>
        <p:txBody>
          <a:bodyPr>
            <a:noAutofit/>
          </a:bodyPr>
          <a:lstStyle/>
          <a:p>
            <a:r>
              <a:rPr lang="en-US" sz="3200" b="1" dirty="0">
                <a:latin typeface="Algerian" panose="04020705040A02060702" pitchFamily="82" charset="0"/>
              </a:rPr>
              <a:t>Aesthetics and Visual Appeal of the UI</a:t>
            </a:r>
            <a:br>
              <a:rPr lang="en-IN" sz="3200" dirty="0"/>
            </a:br>
            <a:endParaRPr lang="en-IN" sz="3200" dirty="0"/>
          </a:p>
        </p:txBody>
      </p:sp>
      <p:sp>
        <p:nvSpPr>
          <p:cNvPr id="5" name="Rectangle 2">
            <a:extLst>
              <a:ext uri="{FF2B5EF4-FFF2-40B4-BE49-F238E27FC236}">
                <a16:creationId xmlns:a16="http://schemas.microsoft.com/office/drawing/2014/main" id="{87856416-9213-0AA4-C2A7-BF78E8F0DA56}"/>
              </a:ext>
            </a:extLst>
          </p:cNvPr>
          <p:cNvSpPr>
            <a:spLocks noGrp="1" noChangeArrowheads="1"/>
          </p:cNvSpPr>
          <p:nvPr>
            <p:ph type="body" sz="half" idx="2"/>
          </p:nvPr>
        </p:nvSpPr>
        <p:spPr bwMode="auto">
          <a:xfrm>
            <a:off x="688978" y="1248445"/>
            <a:ext cx="5666565"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Background Image: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Uses a full-size ATM background image (</a:t>
            </a:r>
            <a:r>
              <a:rPr kumimoji="0" lang="en-US" altLang="en-US" b="0" i="0" u="none" strike="noStrike" cap="none" normalizeH="0" baseline="0" dirty="0">
                <a:ln>
                  <a:noFill/>
                </a:ln>
                <a:solidFill>
                  <a:schemeClr val="tx1"/>
                </a:solidFill>
                <a:effectLst/>
                <a:latin typeface="Arial Unicode MS"/>
              </a:rPr>
              <a:t>atm.jpg) </a:t>
            </a:r>
            <a:r>
              <a:rPr kumimoji="0" lang="en-US" altLang="en-US" sz="1800" b="0" i="0" u="none" strike="noStrike" cap="none" normalizeH="0" baseline="0" dirty="0">
                <a:ln>
                  <a:noFill/>
                </a:ln>
                <a:solidFill>
                  <a:schemeClr val="tx1"/>
                </a:solidFill>
                <a:effectLst/>
              </a:rPr>
              <a:t>which gives a professional and realistic banking feel.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Styling: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headings is styled with a bold font, set in white, and positioned clearly on the background.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Button Design &amp; Layout: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Buttons for fixed withdrawal amounts are well spaced and aligned in a grid-like manner with consistent sizes, making it easy and intuitive for users to select amounts.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Color Contrast:</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White text and buttons placed on a darker ATM image create good contrast for readability.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Content Placeholder 10">
            <a:extLst>
              <a:ext uri="{FF2B5EF4-FFF2-40B4-BE49-F238E27FC236}">
                <a16:creationId xmlns:a16="http://schemas.microsoft.com/office/drawing/2014/main" id="{93AFCDD4-C1CF-A8C1-CF79-9C09543926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6710" y="754146"/>
            <a:ext cx="5625795" cy="4608000"/>
          </a:xfrm>
          <a:prstGeom prst="rect">
            <a:avLst/>
          </a:prstGeom>
          <a:ln>
            <a:noFill/>
          </a:ln>
          <a:effectLst>
            <a:softEdge rad="112500"/>
          </a:effectLst>
        </p:spPr>
      </p:pic>
      <p:sp>
        <p:nvSpPr>
          <p:cNvPr id="12" name="Right Brace 11">
            <a:extLst>
              <a:ext uri="{FF2B5EF4-FFF2-40B4-BE49-F238E27FC236}">
                <a16:creationId xmlns:a16="http://schemas.microsoft.com/office/drawing/2014/main" id="{54BCE52A-C62D-EE31-8448-77EA9CCEF1EF}"/>
              </a:ext>
            </a:extLst>
          </p:cNvPr>
          <p:cNvSpPr/>
          <p:nvPr/>
        </p:nvSpPr>
        <p:spPr>
          <a:xfrm>
            <a:off x="8605615" y="3315768"/>
            <a:ext cx="45719" cy="487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Left Brace 12">
            <a:extLst>
              <a:ext uri="{FF2B5EF4-FFF2-40B4-BE49-F238E27FC236}">
                <a16:creationId xmlns:a16="http://schemas.microsoft.com/office/drawing/2014/main" id="{A406EC17-BD4E-AC60-ACB5-B6C6E5E248FC}"/>
              </a:ext>
            </a:extLst>
          </p:cNvPr>
          <p:cNvSpPr/>
          <p:nvPr/>
        </p:nvSpPr>
        <p:spPr>
          <a:xfrm>
            <a:off x="8642505" y="3315768"/>
            <a:ext cx="45719" cy="4871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06284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4819-31F0-590A-733E-A9E2BB442E61}"/>
              </a:ext>
            </a:extLst>
          </p:cNvPr>
          <p:cNvSpPr>
            <a:spLocks noGrp="1"/>
          </p:cNvSpPr>
          <p:nvPr>
            <p:ph type="title"/>
          </p:nvPr>
        </p:nvSpPr>
        <p:spPr>
          <a:xfrm>
            <a:off x="1361764" y="195605"/>
            <a:ext cx="3549121" cy="1371600"/>
          </a:xfrm>
        </p:spPr>
        <p:txBody>
          <a:bodyPr>
            <a:normAutofit fontScale="90000"/>
          </a:bodyPr>
          <a:lstStyle/>
          <a:p>
            <a:r>
              <a:rPr lang="en-US" sz="2800" b="1" dirty="0">
                <a:latin typeface="Algerian" panose="04020705040A02060702" pitchFamily="82" charset="0"/>
              </a:rPr>
              <a:t>Component Placement and Alignment in the UI</a:t>
            </a:r>
            <a:endParaRPr lang="en-IN" sz="2800" b="1" dirty="0">
              <a:latin typeface="Algerian" panose="04020705040A02060702" pitchFamily="82" charset="0"/>
            </a:endParaRPr>
          </a:p>
        </p:txBody>
      </p:sp>
      <p:pic>
        <p:nvPicPr>
          <p:cNvPr id="7" name="Content Placeholder 6">
            <a:extLst>
              <a:ext uri="{FF2B5EF4-FFF2-40B4-BE49-F238E27FC236}">
                <a16:creationId xmlns:a16="http://schemas.microsoft.com/office/drawing/2014/main" id="{C1E9331D-483B-60A5-9731-777E5851436D}"/>
              </a:ext>
            </a:extLst>
          </p:cNvPr>
          <p:cNvPicPr>
            <a:picLocks noGrp="1" noChangeAspect="1"/>
          </p:cNvPicPr>
          <p:nvPr>
            <p:ph idx="1"/>
          </p:nvPr>
        </p:nvPicPr>
        <p:blipFill>
          <a:blip r:embed="rId2"/>
          <a:stretch>
            <a:fillRect/>
          </a:stretch>
        </p:blipFill>
        <p:spPr>
          <a:xfrm>
            <a:off x="5976593" y="1150069"/>
            <a:ext cx="6084000" cy="4371430"/>
          </a:xfrm>
          <a:prstGeom prst="rect">
            <a:avLst/>
          </a:prstGeom>
          <a:ln>
            <a:noFill/>
          </a:ln>
          <a:effectLst>
            <a:softEdge rad="112500"/>
          </a:effectLst>
        </p:spPr>
      </p:pic>
      <p:sp>
        <p:nvSpPr>
          <p:cNvPr id="5" name="Rectangle 1">
            <a:extLst>
              <a:ext uri="{FF2B5EF4-FFF2-40B4-BE49-F238E27FC236}">
                <a16:creationId xmlns:a16="http://schemas.microsoft.com/office/drawing/2014/main" id="{D653BD57-9BDC-4088-D97B-07F9FB0689D5}"/>
              </a:ext>
            </a:extLst>
          </p:cNvPr>
          <p:cNvSpPr>
            <a:spLocks noGrp="1" noChangeArrowheads="1"/>
          </p:cNvSpPr>
          <p:nvPr>
            <p:ph type="body" sz="half" idx="2"/>
          </p:nvPr>
        </p:nvSpPr>
        <p:spPr bwMode="auto">
          <a:xfrm>
            <a:off x="1118648" y="1683757"/>
            <a:ext cx="497735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Logical Grouping: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labels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400" b="1" i="0" u="none" strike="noStrike" cap="none" normalizeH="0" baseline="0" dirty="0">
                <a:ln>
                  <a:noFill/>
                </a:ln>
                <a:solidFill>
                  <a:schemeClr val="tx1"/>
                </a:solidFill>
                <a:effectLst/>
                <a:latin typeface="Arial Unicode MS"/>
              </a:rPr>
              <a:t>NEW PIN,Re-Enter New PIN</a:t>
            </a:r>
            <a:r>
              <a:rPr kumimoji="0" lang="en-US" altLang="en-US" sz="1800" b="1"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and their corresponding input fields </a:t>
            </a:r>
            <a:r>
              <a:rPr kumimoji="0" lang="en-US" altLang="en-US" sz="1800" b="1" i="0" u="none" strike="noStrike" cap="none" normalizeH="0" baseline="0" dirty="0">
                <a:ln>
                  <a:noFill/>
                </a:ln>
                <a:solidFill>
                  <a:schemeClr val="tx1"/>
                </a:solidFill>
                <a:effectLst/>
              </a:rPr>
              <a:t>(</a:t>
            </a:r>
            <a:r>
              <a:rPr kumimoji="0" lang="en-US" altLang="en-US" sz="1400" b="1" i="0" u="none" strike="noStrike" cap="none" normalizeH="0" baseline="0" dirty="0" err="1">
                <a:ln>
                  <a:noFill/>
                </a:ln>
                <a:solidFill>
                  <a:schemeClr val="tx1"/>
                </a:solidFill>
                <a:effectLst/>
                <a:latin typeface="Arial Unicode MS"/>
              </a:rPr>
              <a:t>JPasswordField</a:t>
            </a:r>
            <a:r>
              <a:rPr kumimoji="0" lang="en-US" altLang="en-US" sz="1800" b="1" i="0" u="none" strike="noStrike" cap="none" normalizeH="0" baseline="0" dirty="0">
                <a:ln>
                  <a:noFill/>
                </a:ln>
                <a:solidFill>
                  <a:schemeClr val="tx1"/>
                </a:solidFill>
                <a:effectLst/>
              </a:rPr>
              <a:t>) </a:t>
            </a:r>
            <a:r>
              <a:rPr kumimoji="0" lang="en-US" altLang="en-US" sz="1800" i="0" u="none" strike="noStrike" cap="none" normalizeH="0" baseline="0" dirty="0">
                <a:ln>
                  <a:noFill/>
                </a:ln>
                <a:solidFill>
                  <a:schemeClr val="tx1"/>
                </a:solidFill>
                <a:effectLst/>
              </a:rPr>
              <a:t>are aligned vertically with consistent spacing.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Clear Label-Input Association: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Each label is placed immediately to the left of the input field, making it visually clear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Button Placement: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400" b="0" i="0" u="none" strike="noStrike" cap="none" normalizeH="0" baseline="0" dirty="0">
                <a:ln>
                  <a:noFill/>
                </a:ln>
                <a:solidFill>
                  <a:schemeClr val="tx1"/>
                </a:solidFill>
                <a:effectLst/>
                <a:latin typeface="Arial Unicode MS"/>
              </a:rPr>
              <a:t>CHANGE</a:t>
            </a:r>
            <a:r>
              <a:rPr kumimoji="0" lang="en-US" altLang="en-US" sz="1800" b="0" i="0" u="none" strike="noStrike" cap="none" normalizeH="0" baseline="0" dirty="0">
                <a:ln>
                  <a:noFill/>
                </a:ln>
                <a:solidFill>
                  <a:schemeClr val="tx1"/>
                </a:solidFill>
                <a:effectLst/>
              </a:rPr>
              <a:t>and</a:t>
            </a:r>
            <a:r>
              <a:rPr kumimoji="0" lang="en-US" altLang="en-US" sz="1400" b="0" i="0" u="none" strike="noStrike" cap="none" normalizeH="0" baseline="0" dirty="0">
                <a:ln>
                  <a:noFill/>
                </a:ln>
                <a:solidFill>
                  <a:schemeClr val="tx1"/>
                </a:solidFill>
                <a:effectLst/>
                <a:latin typeface="Arial Unicode MS"/>
              </a:rPr>
              <a:t>BACK</a:t>
            </a:r>
            <a:r>
              <a:rPr kumimoji="0" lang="en-US" altLang="en-US" sz="1800" b="0" i="0" u="none" strike="noStrike" cap="none" normalizeH="0" baseline="0" dirty="0">
                <a:ln>
                  <a:noFill/>
                </a:ln>
                <a:solidFill>
                  <a:schemeClr val="tx1"/>
                </a:solidFill>
                <a:effectLst/>
              </a:rPr>
              <a:t>buttons are aligned horizontally at appropriate positions for easy access</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Consistent Margins and Padding: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Components have consistent bounds, and the layout is neat and balanced inside the window.</a:t>
            </a:r>
          </a:p>
        </p:txBody>
      </p:sp>
      <p:cxnSp>
        <p:nvCxnSpPr>
          <p:cNvPr id="9" name="Connector: Elbow 8">
            <a:extLst>
              <a:ext uri="{FF2B5EF4-FFF2-40B4-BE49-F238E27FC236}">
                <a16:creationId xmlns:a16="http://schemas.microsoft.com/office/drawing/2014/main" id="{2E416D8A-80F8-B59D-AE20-3DFEF400DA75}"/>
              </a:ext>
            </a:extLst>
          </p:cNvPr>
          <p:cNvCxnSpPr>
            <a:cxnSpLocks/>
          </p:cNvCxnSpPr>
          <p:nvPr/>
        </p:nvCxnSpPr>
        <p:spPr>
          <a:xfrm rot="10800000" flipV="1">
            <a:off x="8375073" y="2955174"/>
            <a:ext cx="228600" cy="216131"/>
          </a:xfrm>
          <a:prstGeom prst="bentConnector3">
            <a:avLst>
              <a:gd name="adj1" fmla="val 50000"/>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C3871BF9-DBC8-CC41-79B2-02E643538A98}"/>
              </a:ext>
            </a:extLst>
          </p:cNvPr>
          <p:cNvCxnSpPr/>
          <p:nvPr/>
        </p:nvCxnSpPr>
        <p:spPr>
          <a:xfrm>
            <a:off x="8835242" y="3530930"/>
            <a:ext cx="0" cy="372093"/>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26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37CC-E28A-7B46-B641-D107DC09678F}"/>
              </a:ext>
            </a:extLst>
          </p:cNvPr>
          <p:cNvSpPr>
            <a:spLocks noGrp="1"/>
          </p:cNvSpPr>
          <p:nvPr>
            <p:ph type="title"/>
          </p:nvPr>
        </p:nvSpPr>
        <p:spPr>
          <a:xfrm>
            <a:off x="1422274" y="125717"/>
            <a:ext cx="3549121" cy="1371600"/>
          </a:xfrm>
        </p:spPr>
        <p:txBody>
          <a:bodyPr>
            <a:normAutofit/>
          </a:bodyPr>
          <a:lstStyle/>
          <a:p>
            <a:r>
              <a:rPr lang="en-US" sz="2800" b="1" dirty="0">
                <a:latin typeface="Algerian" panose="04020705040A02060702" pitchFamily="82" charset="0"/>
              </a:rPr>
              <a:t>Responsiveness and Accessibility of the UI</a:t>
            </a:r>
            <a:endParaRPr lang="en-IN" sz="2800" b="1" dirty="0">
              <a:latin typeface="Algerian" panose="04020705040A02060702" pitchFamily="82" charset="0"/>
            </a:endParaRPr>
          </a:p>
        </p:txBody>
      </p:sp>
      <p:pic>
        <p:nvPicPr>
          <p:cNvPr id="6" name="Content Placeholder 5">
            <a:extLst>
              <a:ext uri="{FF2B5EF4-FFF2-40B4-BE49-F238E27FC236}">
                <a16:creationId xmlns:a16="http://schemas.microsoft.com/office/drawing/2014/main" id="{F622354B-1344-0A91-A077-7A65F223FE0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233" r="8950"/>
          <a:stretch/>
        </p:blipFill>
        <p:spPr>
          <a:xfrm>
            <a:off x="7220605" y="1025165"/>
            <a:ext cx="4732581" cy="3889155"/>
          </a:xfrm>
          <a:prstGeom prst="rect">
            <a:avLst/>
          </a:prstGeom>
          <a:ln>
            <a:noFill/>
          </a:ln>
          <a:effectLst>
            <a:softEdge rad="112500"/>
          </a:effectLst>
        </p:spPr>
      </p:pic>
      <p:sp>
        <p:nvSpPr>
          <p:cNvPr id="7" name="Rectangle 1">
            <a:extLst>
              <a:ext uri="{FF2B5EF4-FFF2-40B4-BE49-F238E27FC236}">
                <a16:creationId xmlns:a16="http://schemas.microsoft.com/office/drawing/2014/main" id="{2648C0B3-F8E7-5E1B-9F75-1A4A80BBEEDC}"/>
              </a:ext>
            </a:extLst>
          </p:cNvPr>
          <p:cNvSpPr>
            <a:spLocks noGrp="1" noChangeArrowheads="1"/>
          </p:cNvSpPr>
          <p:nvPr>
            <p:ph type="body" sz="half" idx="2"/>
          </p:nvPr>
        </p:nvSpPr>
        <p:spPr bwMode="auto">
          <a:xfrm>
            <a:off x="851339" y="1283345"/>
            <a:ext cx="6505902"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No Fixed Background Image: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Unlike other screens that use a fixed-size ATM background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image(which limits responsiveness), </a:t>
            </a:r>
            <a:r>
              <a:rPr kumimoji="0" lang="en-US" altLang="en-US" b="1" i="0" u="none" strike="noStrike" cap="none" normalizeH="0" baseline="0" dirty="0" err="1">
                <a:ln>
                  <a:noFill/>
                </a:ln>
                <a:solidFill>
                  <a:schemeClr val="tx1"/>
                </a:solidFill>
                <a:effectLst/>
                <a:latin typeface="Arial Unicode MS"/>
              </a:rPr>
              <a:t>MiniStatemen</a:t>
            </a:r>
            <a:r>
              <a:rPr lang="en-US" altLang="en-US" b="1" dirty="0" err="1">
                <a:latin typeface="Arial Unicode MS"/>
              </a:rPr>
              <a:t>t</a:t>
            </a:r>
            <a:r>
              <a:rPr kumimoji="0" lang="en-US" altLang="en-US" sz="1800" b="0" i="0" u="none" strike="noStrike" cap="none" normalizeH="0" baseline="0" dirty="0">
                <a:ln>
                  <a:noFill/>
                </a:ln>
                <a:solidFill>
                  <a:schemeClr val="tx1"/>
                </a:solidFill>
                <a:effectLst/>
              </a:rPr>
              <a:t>uses 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plain </a:t>
            </a:r>
            <a:r>
              <a:rPr kumimoji="0" lang="en-US" altLang="en-US" b="1" i="0" u="none" strike="noStrike" cap="none" normalizeH="0" baseline="0" dirty="0" err="1">
                <a:ln>
                  <a:noFill/>
                </a:ln>
                <a:solidFill>
                  <a:schemeClr val="tx1"/>
                </a:solidFill>
                <a:effectLst/>
                <a:latin typeface="Arial Unicode MS"/>
              </a:rPr>
              <a:t>JFrame</a:t>
            </a:r>
            <a:r>
              <a:rPr kumimoji="0" lang="en-US" altLang="en-US" sz="1800" i="0" u="none" strike="noStrike" cap="none" normalizeH="0" baseline="0" dirty="0">
                <a:ln>
                  <a:noFill/>
                </a:ln>
                <a:solidFill>
                  <a:schemeClr val="tx1"/>
                </a:solidFill>
                <a:effectLst/>
              </a:rPr>
              <a:t>with a white background.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This makes it easier to resize and adapt to various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screen sizes.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Use of Scroll-friendly Label (HTML-formatted):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b="1" i="0" u="none" strike="noStrike" cap="none" normalizeH="0" baseline="0" dirty="0" err="1">
                <a:ln>
                  <a:noFill/>
                </a:ln>
                <a:solidFill>
                  <a:schemeClr val="tx1"/>
                </a:solidFill>
                <a:effectLst/>
                <a:latin typeface="Arial Unicode MS"/>
              </a:rPr>
              <a:t>JLabel</a:t>
            </a:r>
            <a:r>
              <a:rPr kumimoji="0" lang="en-US" altLang="en-US" sz="1800" b="0" i="0" u="none" strike="noStrike" cap="none" normalizeH="0" baseline="0" dirty="0">
                <a:ln>
                  <a:noFill/>
                </a:ln>
                <a:solidFill>
                  <a:schemeClr val="tx1"/>
                </a:solidFill>
                <a:effectLst/>
              </a:rPr>
              <a:t>displaying transactions (</a:t>
            </a:r>
            <a:r>
              <a:rPr kumimoji="0" lang="en-US" altLang="en-US" sz="1800" b="0" i="0" u="none" strike="noStrike" cap="none" normalizeH="0" baseline="0" dirty="0">
                <a:ln>
                  <a:noFill/>
                </a:ln>
                <a:solidFill>
                  <a:schemeClr val="tx1"/>
                </a:solidFill>
                <a:effectLst/>
                <a:latin typeface="Arial Unicode MS"/>
              </a:rPr>
              <a:t>mini</a:t>
            </a:r>
            <a:r>
              <a:rPr kumimoji="0" lang="en-US" altLang="en-US" sz="1800" b="0" i="0" u="none" strike="noStrike" cap="none" normalizeH="0" baseline="0" dirty="0">
                <a:ln>
                  <a:noFill/>
                </a:ln>
                <a:solidFill>
                  <a:schemeClr val="tx1"/>
                </a:solidFill>
                <a:effectLst/>
              </a:rPr>
              <a:t>) uses </a:t>
            </a:r>
            <a:r>
              <a:rPr kumimoji="0" lang="en-US" altLang="en-US" sz="1800" b="1" i="0" u="none" strike="noStrike" cap="none" normalizeH="0" baseline="0" dirty="0">
                <a:ln>
                  <a:noFill/>
                </a:ln>
                <a:solidFill>
                  <a:schemeClr val="tx1"/>
                </a:solidFill>
                <a:effectLst/>
                <a:latin typeface="Arial" panose="020B0604020202020204" pitchFamily="34" charset="0"/>
              </a:rPr>
              <a:t>HTML formatting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verticalalignment</a:t>
            </a:r>
            <a:r>
              <a:rPr kumimoji="0" lang="en-US" altLang="en-US" sz="1800" b="0" i="0" u="none" strike="noStrike" cap="none" normalizeH="0" baseline="0" dirty="0">
                <a:ln>
                  <a:noFill/>
                </a:ln>
                <a:solidFill>
                  <a:schemeClr val="tx1"/>
                </a:solidFill>
                <a:effectLst/>
                <a:latin typeface="Arial" panose="020B0604020202020204" pitchFamily="34" charset="0"/>
              </a:rPr>
              <a:t>, making it adaptable to longer text content.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Logical Layout Flow:</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layout follows a top-down vertical order,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which improves accessibility (especially for screen readers).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Font and Color: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Fonts are readable </a:t>
            </a:r>
            <a:r>
              <a:rPr kumimoji="0" lang="en-US" altLang="en-US" sz="1800" b="0" i="0" u="none" strike="noStrike" cap="none" normalizeH="0" baseline="0" dirty="0">
                <a:ln>
                  <a:noFill/>
                </a:ln>
                <a:solidFill>
                  <a:schemeClr val="tx1"/>
                </a:solidFill>
                <a:effectLst/>
              </a:rPr>
              <a:t>and the contrast (black text onwhite background) is excellent for accessibility</a:t>
            </a:r>
            <a:r>
              <a:rPr lang="en-US" altLang="en-US" sz="1800" b="1" dirty="0"/>
              <a: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Left Brace 7">
            <a:extLst>
              <a:ext uri="{FF2B5EF4-FFF2-40B4-BE49-F238E27FC236}">
                <a16:creationId xmlns:a16="http://schemas.microsoft.com/office/drawing/2014/main" id="{7B6CFD13-9279-544C-DB59-DEF428D7D256}"/>
              </a:ext>
            </a:extLst>
          </p:cNvPr>
          <p:cNvSpPr/>
          <p:nvPr/>
        </p:nvSpPr>
        <p:spPr>
          <a:xfrm>
            <a:off x="7840717" y="1797269"/>
            <a:ext cx="557049" cy="207053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9" name="Left Brace 8">
            <a:extLst>
              <a:ext uri="{FF2B5EF4-FFF2-40B4-BE49-F238E27FC236}">
                <a16:creationId xmlns:a16="http://schemas.microsoft.com/office/drawing/2014/main" id="{92465547-5FAD-FC51-EAEE-8B61B95068C5}"/>
              </a:ext>
            </a:extLst>
          </p:cNvPr>
          <p:cNvSpPr/>
          <p:nvPr/>
        </p:nvSpPr>
        <p:spPr>
          <a:xfrm rot="16200000">
            <a:off x="9015248" y="2004847"/>
            <a:ext cx="467711" cy="132430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0" name="Oval 9">
            <a:extLst>
              <a:ext uri="{FF2B5EF4-FFF2-40B4-BE49-F238E27FC236}">
                <a16:creationId xmlns:a16="http://schemas.microsoft.com/office/drawing/2014/main" id="{E48CF0CA-29C7-53D5-AB1E-16E460C21B7E}"/>
              </a:ext>
            </a:extLst>
          </p:cNvPr>
          <p:cNvSpPr/>
          <p:nvPr/>
        </p:nvSpPr>
        <p:spPr>
          <a:xfrm>
            <a:off x="8444625" y="1639613"/>
            <a:ext cx="1257447" cy="315311"/>
          </a:xfrm>
          <a:prstGeom prst="ellipse">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7998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AF8E55-4E2C-1444-4065-4EE08F0612DE}"/>
              </a:ext>
            </a:extLst>
          </p:cNvPr>
          <p:cNvPicPr>
            <a:picLocks noChangeAspect="1"/>
          </p:cNvPicPr>
          <p:nvPr/>
        </p:nvPicPr>
        <p:blipFill>
          <a:blip r:embed="rId2" cstate="print">
            <a:extLst>
              <a:ext uri="{28A0092B-C50C-407E-A947-70E740481C1C}">
                <a14:useLocalDpi xmlns:a14="http://schemas.microsoft.com/office/drawing/2010/main" val="0"/>
              </a:ext>
            </a:extLst>
          </a:blip>
          <a:srcRect l="17974" t="8206" r="15884" b="17413"/>
          <a:stretch/>
        </p:blipFill>
        <p:spPr>
          <a:xfrm>
            <a:off x="0" y="0"/>
            <a:ext cx="2380594" cy="1428822"/>
          </a:xfrm>
          <a:prstGeom prst="rect">
            <a:avLst/>
          </a:prstGeom>
          <a:ln>
            <a:noFill/>
          </a:ln>
          <a:effectLst>
            <a:softEdge rad="112500"/>
          </a:effectLst>
        </p:spPr>
      </p:pic>
      <p:pic>
        <p:nvPicPr>
          <p:cNvPr id="5" name="Picture 4">
            <a:extLst>
              <a:ext uri="{FF2B5EF4-FFF2-40B4-BE49-F238E27FC236}">
                <a16:creationId xmlns:a16="http://schemas.microsoft.com/office/drawing/2014/main" id="{487C6AD7-B31E-D79C-2DB7-F912AA4161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4144" y="-1"/>
            <a:ext cx="2690290" cy="1428821"/>
          </a:xfrm>
          <a:prstGeom prst="rect">
            <a:avLst/>
          </a:prstGeom>
          <a:ln>
            <a:noFill/>
          </a:ln>
          <a:effectLst>
            <a:softEdge rad="112500"/>
          </a:effectLst>
        </p:spPr>
      </p:pic>
      <p:pic>
        <p:nvPicPr>
          <p:cNvPr id="27" name="Picture 26">
            <a:extLst>
              <a:ext uri="{FF2B5EF4-FFF2-40B4-BE49-F238E27FC236}">
                <a16:creationId xmlns:a16="http://schemas.microsoft.com/office/drawing/2014/main" id="{534E89DF-4A48-E557-D66B-D1B30E7D35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4104" y="0"/>
            <a:ext cx="2694185" cy="1428820"/>
          </a:xfrm>
          <a:prstGeom prst="rect">
            <a:avLst/>
          </a:prstGeom>
          <a:ln>
            <a:noFill/>
          </a:ln>
          <a:effectLst>
            <a:softEdge rad="112500"/>
          </a:effectLst>
        </p:spPr>
      </p:pic>
      <p:pic>
        <p:nvPicPr>
          <p:cNvPr id="29" name="Picture 28">
            <a:extLst>
              <a:ext uri="{FF2B5EF4-FFF2-40B4-BE49-F238E27FC236}">
                <a16:creationId xmlns:a16="http://schemas.microsoft.com/office/drawing/2014/main" id="{DD30A783-BEF4-2CE8-6D2D-4D35022F65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01710" y="-1"/>
            <a:ext cx="2690290" cy="1428820"/>
          </a:xfrm>
          <a:prstGeom prst="rect">
            <a:avLst/>
          </a:prstGeom>
          <a:ln>
            <a:noFill/>
          </a:ln>
          <a:effectLst>
            <a:softEdge rad="112500"/>
          </a:effectLst>
        </p:spPr>
      </p:pic>
      <p:pic>
        <p:nvPicPr>
          <p:cNvPr id="31" name="Picture 30">
            <a:extLst>
              <a:ext uri="{FF2B5EF4-FFF2-40B4-BE49-F238E27FC236}">
                <a16:creationId xmlns:a16="http://schemas.microsoft.com/office/drawing/2014/main" id="{CF62BDE9-608E-1622-D5B8-45AF2CFEE9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7000" y="2437750"/>
            <a:ext cx="2380593" cy="1428819"/>
          </a:xfrm>
          <a:prstGeom prst="rect">
            <a:avLst/>
          </a:prstGeom>
          <a:ln>
            <a:noFill/>
          </a:ln>
          <a:effectLst>
            <a:softEdge rad="112500"/>
          </a:effectLst>
        </p:spPr>
      </p:pic>
      <p:pic>
        <p:nvPicPr>
          <p:cNvPr id="33" name="Picture 32">
            <a:extLst>
              <a:ext uri="{FF2B5EF4-FFF2-40B4-BE49-F238E27FC236}">
                <a16:creationId xmlns:a16="http://schemas.microsoft.com/office/drawing/2014/main" id="{556221B4-0344-F023-88AC-7244633C171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799" y="5277415"/>
            <a:ext cx="2809930" cy="1580586"/>
          </a:xfrm>
          <a:prstGeom prst="rect">
            <a:avLst/>
          </a:prstGeom>
          <a:ln>
            <a:noFill/>
          </a:ln>
          <a:effectLst>
            <a:softEdge rad="112500"/>
          </a:effectLst>
        </p:spPr>
      </p:pic>
      <p:pic>
        <p:nvPicPr>
          <p:cNvPr id="35" name="Picture 34">
            <a:extLst>
              <a:ext uri="{FF2B5EF4-FFF2-40B4-BE49-F238E27FC236}">
                <a16:creationId xmlns:a16="http://schemas.microsoft.com/office/drawing/2014/main" id="{E9EDEC6B-5EAD-CFAC-834A-26097C72409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91402" y="5277415"/>
            <a:ext cx="2809930" cy="1580586"/>
          </a:xfrm>
          <a:prstGeom prst="rect">
            <a:avLst/>
          </a:prstGeom>
          <a:ln>
            <a:noFill/>
          </a:ln>
          <a:effectLst>
            <a:softEdge rad="112500"/>
          </a:effectLst>
        </p:spPr>
      </p:pic>
      <p:pic>
        <p:nvPicPr>
          <p:cNvPr id="37" name="Picture 36">
            <a:extLst>
              <a:ext uri="{FF2B5EF4-FFF2-40B4-BE49-F238E27FC236}">
                <a16:creationId xmlns:a16="http://schemas.microsoft.com/office/drawing/2014/main" id="{DE35F770-102A-9842-05EB-8F7B11C95D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31101" y="5277414"/>
            <a:ext cx="2940264" cy="1580586"/>
          </a:xfrm>
          <a:prstGeom prst="rect">
            <a:avLst/>
          </a:prstGeom>
          <a:ln>
            <a:noFill/>
          </a:ln>
          <a:effectLst>
            <a:softEdge rad="112500"/>
          </a:effectLst>
        </p:spPr>
      </p:pic>
      <p:pic>
        <p:nvPicPr>
          <p:cNvPr id="39" name="Picture 38">
            <a:extLst>
              <a:ext uri="{FF2B5EF4-FFF2-40B4-BE49-F238E27FC236}">
                <a16:creationId xmlns:a16="http://schemas.microsoft.com/office/drawing/2014/main" id="{19EB166A-F011-E885-54C4-B28EA26F157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67125" y="2525605"/>
            <a:ext cx="3094076" cy="1519752"/>
          </a:xfrm>
          <a:prstGeom prst="rect">
            <a:avLst/>
          </a:prstGeom>
          <a:ln>
            <a:noFill/>
          </a:ln>
          <a:effectLst>
            <a:softEdge rad="112500"/>
          </a:effectLst>
        </p:spPr>
      </p:pic>
      <p:pic>
        <p:nvPicPr>
          <p:cNvPr id="43" name="Picture 42">
            <a:extLst>
              <a:ext uri="{FF2B5EF4-FFF2-40B4-BE49-F238E27FC236}">
                <a16:creationId xmlns:a16="http://schemas.microsoft.com/office/drawing/2014/main" id="{7015FFF6-FD31-72EC-06B6-BEDFF45547F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799" y="2409264"/>
            <a:ext cx="3072076" cy="1636093"/>
          </a:xfrm>
          <a:prstGeom prst="rect">
            <a:avLst/>
          </a:prstGeom>
          <a:ln>
            <a:noFill/>
          </a:ln>
          <a:effectLst>
            <a:softEdge rad="112500"/>
          </a:effectLst>
        </p:spPr>
      </p:pic>
      <p:pic>
        <p:nvPicPr>
          <p:cNvPr id="45" name="Picture 44">
            <a:extLst>
              <a:ext uri="{FF2B5EF4-FFF2-40B4-BE49-F238E27FC236}">
                <a16:creationId xmlns:a16="http://schemas.microsoft.com/office/drawing/2014/main" id="{3FCEDF1F-0A37-D261-6B17-B70BA7F3A0D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20635" y="5268668"/>
            <a:ext cx="2940264" cy="1589332"/>
          </a:xfrm>
          <a:prstGeom prst="rect">
            <a:avLst/>
          </a:prstGeom>
          <a:ln>
            <a:noFill/>
          </a:ln>
          <a:effectLst>
            <a:softEdge rad="112500"/>
          </a:effectLst>
        </p:spPr>
      </p:pic>
      <p:cxnSp>
        <p:nvCxnSpPr>
          <p:cNvPr id="47" name="Straight Arrow Connector 46">
            <a:extLst>
              <a:ext uri="{FF2B5EF4-FFF2-40B4-BE49-F238E27FC236}">
                <a16:creationId xmlns:a16="http://schemas.microsoft.com/office/drawing/2014/main" id="{AF0A8E99-57E7-CCCB-BE6F-6D31BDA55C26}"/>
              </a:ext>
            </a:extLst>
          </p:cNvPr>
          <p:cNvCxnSpPr>
            <a:endCxn id="5" idx="1"/>
          </p:cNvCxnSpPr>
          <p:nvPr/>
        </p:nvCxnSpPr>
        <p:spPr>
          <a:xfrm>
            <a:off x="2434442" y="714409"/>
            <a:ext cx="37970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5C0183A-AF2D-3146-C814-97961A8580CB}"/>
              </a:ext>
            </a:extLst>
          </p:cNvPr>
          <p:cNvCxnSpPr>
            <a:cxnSpLocks/>
            <a:endCxn id="27" idx="1"/>
          </p:cNvCxnSpPr>
          <p:nvPr/>
        </p:nvCxnSpPr>
        <p:spPr>
          <a:xfrm>
            <a:off x="5577444" y="714410"/>
            <a:ext cx="5666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Arrow: U-Turn 57">
            <a:extLst>
              <a:ext uri="{FF2B5EF4-FFF2-40B4-BE49-F238E27FC236}">
                <a16:creationId xmlns:a16="http://schemas.microsoft.com/office/drawing/2014/main" id="{43DD7597-8092-205B-6B20-E7868F1D4AE6}"/>
              </a:ext>
            </a:extLst>
          </p:cNvPr>
          <p:cNvSpPr/>
          <p:nvPr/>
        </p:nvSpPr>
        <p:spPr>
          <a:xfrm rot="10800000">
            <a:off x="1985108" y="1457818"/>
            <a:ext cx="8026400" cy="353368"/>
          </a:xfrm>
          <a:prstGeom prst="uturnArrow">
            <a:avLst>
              <a:gd name="adj1" fmla="val 25000"/>
              <a:gd name="adj2" fmla="val 25000"/>
              <a:gd name="adj3" fmla="val 49583"/>
              <a:gd name="adj4" fmla="val 43750"/>
              <a:gd name="adj5" fmla="val 10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0" name="Straight Arrow Connector 59">
            <a:extLst>
              <a:ext uri="{FF2B5EF4-FFF2-40B4-BE49-F238E27FC236}">
                <a16:creationId xmlns:a16="http://schemas.microsoft.com/office/drawing/2014/main" id="{91684958-C465-CAEB-7B14-C386990B8823}"/>
              </a:ext>
            </a:extLst>
          </p:cNvPr>
          <p:cNvCxnSpPr>
            <a:cxnSpLocks/>
            <a:endCxn id="29" idx="1"/>
          </p:cNvCxnSpPr>
          <p:nvPr/>
        </p:nvCxnSpPr>
        <p:spPr>
          <a:xfrm>
            <a:off x="8935050" y="714409"/>
            <a:ext cx="5666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AAA2A8E4-2DF3-BAB7-038F-99C51E6AC687}"/>
              </a:ext>
            </a:extLst>
          </p:cNvPr>
          <p:cNvCxnSpPr/>
          <p:nvPr/>
        </p:nvCxnSpPr>
        <p:spPr>
          <a:xfrm flipH="1">
            <a:off x="3289955" y="3205113"/>
            <a:ext cx="1357459" cy="0"/>
          </a:xfrm>
          <a:prstGeom prst="straightConnector1">
            <a:avLst/>
          </a:prstGeom>
          <a:ln>
            <a:tailEnd type="triangle"/>
          </a:ln>
          <a:effectLst>
            <a:outerShdw blurRad="50800" dist="38100" dir="2700000" algn="tl" rotWithShape="0">
              <a:prstClr val="black">
                <a:alpha val="40000"/>
              </a:prstClr>
            </a:outerShdw>
            <a:reflection blurRad="12700" stA="26000" endPos="32000" dist="12700" dir="5400000" sy="-100000" rotWithShape="0"/>
          </a:effectLst>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E3631025-A9C3-27C9-1711-A268EB0A62D8}"/>
              </a:ext>
            </a:extLst>
          </p:cNvPr>
          <p:cNvCxnSpPr/>
          <p:nvPr/>
        </p:nvCxnSpPr>
        <p:spPr>
          <a:xfrm>
            <a:off x="7371761" y="3205113"/>
            <a:ext cx="1376313" cy="0"/>
          </a:xfrm>
          <a:prstGeom prst="straightConnector1">
            <a:avLst/>
          </a:prstGeom>
          <a:ln>
            <a:tailEnd type="triangle"/>
          </a:ln>
          <a:effectLst>
            <a:outerShdw blurRad="50800" dist="38100" dir="5400000" algn="t" rotWithShape="0">
              <a:prstClr val="black">
                <a:alpha val="40000"/>
              </a:prstClr>
            </a:outerShdw>
            <a:reflection blurRad="12700" stA="26000" endPos="32000" dist="12700" dir="5400000" sy="-100000" rotWithShape="0"/>
          </a:effectLst>
        </p:spPr>
        <p:style>
          <a:lnRef idx="3">
            <a:schemeClr val="dk1"/>
          </a:lnRef>
          <a:fillRef idx="0">
            <a:schemeClr val="dk1"/>
          </a:fillRef>
          <a:effectRef idx="2">
            <a:schemeClr val="dk1"/>
          </a:effectRef>
          <a:fontRef idx="minor">
            <a:schemeClr val="tx1"/>
          </a:fontRef>
        </p:style>
      </p:cxnSp>
      <p:sp>
        <p:nvSpPr>
          <p:cNvPr id="103" name="Arrow: Down 102">
            <a:extLst>
              <a:ext uri="{FF2B5EF4-FFF2-40B4-BE49-F238E27FC236}">
                <a16:creationId xmlns:a16="http://schemas.microsoft.com/office/drawing/2014/main" id="{C3094B60-0818-78D3-2A25-96BCBB455C24}"/>
              </a:ext>
            </a:extLst>
          </p:cNvPr>
          <p:cNvSpPr/>
          <p:nvPr/>
        </p:nvSpPr>
        <p:spPr>
          <a:xfrm>
            <a:off x="1122220" y="4399120"/>
            <a:ext cx="385078" cy="74766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04" name="Rectangle 103">
            <a:extLst>
              <a:ext uri="{FF2B5EF4-FFF2-40B4-BE49-F238E27FC236}">
                <a16:creationId xmlns:a16="http://schemas.microsoft.com/office/drawing/2014/main" id="{59469770-FA97-077D-07B5-16A9451370D5}"/>
              </a:ext>
            </a:extLst>
          </p:cNvPr>
          <p:cNvSpPr/>
          <p:nvPr/>
        </p:nvSpPr>
        <p:spPr>
          <a:xfrm>
            <a:off x="1247861" y="4399120"/>
            <a:ext cx="9566997" cy="18186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5" name="Arrow: Up 104">
            <a:extLst>
              <a:ext uri="{FF2B5EF4-FFF2-40B4-BE49-F238E27FC236}">
                <a16:creationId xmlns:a16="http://schemas.microsoft.com/office/drawing/2014/main" id="{1404062A-A2CC-A24E-5E52-19E79AABB4B9}"/>
              </a:ext>
            </a:extLst>
          </p:cNvPr>
          <p:cNvSpPr/>
          <p:nvPr/>
        </p:nvSpPr>
        <p:spPr>
          <a:xfrm>
            <a:off x="5871365" y="3866569"/>
            <a:ext cx="385078" cy="714418"/>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6" name="Arrow: Down 105">
            <a:extLst>
              <a:ext uri="{FF2B5EF4-FFF2-40B4-BE49-F238E27FC236}">
                <a16:creationId xmlns:a16="http://schemas.microsoft.com/office/drawing/2014/main" id="{56873041-E8AF-AE72-E4F9-B774958255D2}"/>
              </a:ext>
            </a:extLst>
          </p:cNvPr>
          <p:cNvSpPr/>
          <p:nvPr/>
        </p:nvSpPr>
        <p:spPr>
          <a:xfrm>
            <a:off x="10482349" y="4399120"/>
            <a:ext cx="458149" cy="74302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7" name="Arrow: Down 106">
            <a:extLst>
              <a:ext uri="{FF2B5EF4-FFF2-40B4-BE49-F238E27FC236}">
                <a16:creationId xmlns:a16="http://schemas.microsoft.com/office/drawing/2014/main" id="{2A10A0EB-BD34-C88F-45DB-0DCA363D0BA3}"/>
              </a:ext>
            </a:extLst>
          </p:cNvPr>
          <p:cNvSpPr/>
          <p:nvPr/>
        </p:nvSpPr>
        <p:spPr>
          <a:xfrm>
            <a:off x="4347556" y="4399120"/>
            <a:ext cx="385078" cy="714411"/>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8" name="Arrow: Down 107">
            <a:extLst>
              <a:ext uri="{FF2B5EF4-FFF2-40B4-BE49-F238E27FC236}">
                <a16:creationId xmlns:a16="http://schemas.microsoft.com/office/drawing/2014/main" id="{46E11181-5D37-02A3-BB8D-81D60B4980CB}"/>
              </a:ext>
            </a:extLst>
          </p:cNvPr>
          <p:cNvSpPr/>
          <p:nvPr/>
        </p:nvSpPr>
        <p:spPr>
          <a:xfrm>
            <a:off x="7371761" y="4399119"/>
            <a:ext cx="458149" cy="714411"/>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0" name="Rectangle 109">
            <a:extLst>
              <a:ext uri="{FF2B5EF4-FFF2-40B4-BE49-F238E27FC236}">
                <a16:creationId xmlns:a16="http://schemas.microsoft.com/office/drawing/2014/main" id="{80B4B22F-6AEB-E9E6-37DB-E0B0951E3881}"/>
              </a:ext>
            </a:extLst>
          </p:cNvPr>
          <p:cNvSpPr/>
          <p:nvPr/>
        </p:nvSpPr>
        <p:spPr>
          <a:xfrm>
            <a:off x="1247861" y="2011107"/>
            <a:ext cx="4720677" cy="9722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1" name="Arrow: Down 110">
            <a:extLst>
              <a:ext uri="{FF2B5EF4-FFF2-40B4-BE49-F238E27FC236}">
                <a16:creationId xmlns:a16="http://schemas.microsoft.com/office/drawing/2014/main" id="{7A373377-DA94-002E-D2E2-A3F673775494}"/>
              </a:ext>
            </a:extLst>
          </p:cNvPr>
          <p:cNvSpPr/>
          <p:nvPr/>
        </p:nvSpPr>
        <p:spPr>
          <a:xfrm>
            <a:off x="5743699" y="2011106"/>
            <a:ext cx="315882" cy="384891"/>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2" name="TextBox 111">
            <a:extLst>
              <a:ext uri="{FF2B5EF4-FFF2-40B4-BE49-F238E27FC236}">
                <a16:creationId xmlns:a16="http://schemas.microsoft.com/office/drawing/2014/main" id="{BD1026E0-6878-265D-A4F9-C4D83CF294BC}"/>
              </a:ext>
            </a:extLst>
          </p:cNvPr>
          <p:cNvSpPr txBox="1"/>
          <p:nvPr/>
        </p:nvSpPr>
        <p:spPr>
          <a:xfrm>
            <a:off x="2085524" y="172538"/>
            <a:ext cx="1077539" cy="369332"/>
          </a:xfrm>
          <a:prstGeom prst="rect">
            <a:avLst/>
          </a:prstGeom>
          <a:noFill/>
        </p:spPr>
        <p:txBody>
          <a:bodyPr wrap="none" rtlCol="0">
            <a:spAutoFit/>
          </a:bodyPr>
          <a:lstStyle/>
          <a:p>
            <a:r>
              <a:rPr lang="en-US" dirty="0"/>
              <a:t>Sign up-1</a:t>
            </a:r>
            <a:endParaRPr lang="en-IN" dirty="0"/>
          </a:p>
        </p:txBody>
      </p:sp>
      <p:sp>
        <p:nvSpPr>
          <p:cNvPr id="113" name="TextBox 112">
            <a:extLst>
              <a:ext uri="{FF2B5EF4-FFF2-40B4-BE49-F238E27FC236}">
                <a16:creationId xmlns:a16="http://schemas.microsoft.com/office/drawing/2014/main" id="{E78EFE54-35E1-571D-0DA0-828E9C68BA59}"/>
              </a:ext>
            </a:extLst>
          </p:cNvPr>
          <p:cNvSpPr txBox="1"/>
          <p:nvPr/>
        </p:nvSpPr>
        <p:spPr>
          <a:xfrm>
            <a:off x="5279838" y="139024"/>
            <a:ext cx="1091966" cy="369332"/>
          </a:xfrm>
          <a:prstGeom prst="rect">
            <a:avLst/>
          </a:prstGeom>
          <a:noFill/>
        </p:spPr>
        <p:txBody>
          <a:bodyPr wrap="none" rtlCol="0">
            <a:spAutoFit/>
          </a:bodyPr>
          <a:lstStyle/>
          <a:p>
            <a:r>
              <a:rPr lang="en-US" dirty="0"/>
              <a:t>Sign up-2</a:t>
            </a:r>
            <a:endParaRPr lang="en-IN" dirty="0"/>
          </a:p>
        </p:txBody>
      </p:sp>
      <p:sp>
        <p:nvSpPr>
          <p:cNvPr id="114" name="TextBox 113">
            <a:extLst>
              <a:ext uri="{FF2B5EF4-FFF2-40B4-BE49-F238E27FC236}">
                <a16:creationId xmlns:a16="http://schemas.microsoft.com/office/drawing/2014/main" id="{8CF72815-49E7-5A75-221E-5B7D5712207D}"/>
              </a:ext>
            </a:extLst>
          </p:cNvPr>
          <p:cNvSpPr txBox="1"/>
          <p:nvPr/>
        </p:nvSpPr>
        <p:spPr>
          <a:xfrm>
            <a:off x="8722129" y="206856"/>
            <a:ext cx="1077539" cy="369332"/>
          </a:xfrm>
          <a:prstGeom prst="rect">
            <a:avLst/>
          </a:prstGeom>
          <a:noFill/>
        </p:spPr>
        <p:txBody>
          <a:bodyPr wrap="none" rtlCol="0">
            <a:spAutoFit/>
          </a:bodyPr>
          <a:lstStyle/>
          <a:p>
            <a:r>
              <a:rPr lang="en-US" dirty="0"/>
              <a:t>Sign up-3</a:t>
            </a:r>
            <a:endParaRPr lang="en-IN" dirty="0"/>
          </a:p>
        </p:txBody>
      </p:sp>
      <p:sp>
        <p:nvSpPr>
          <p:cNvPr id="115" name="TextBox 114">
            <a:extLst>
              <a:ext uri="{FF2B5EF4-FFF2-40B4-BE49-F238E27FC236}">
                <a16:creationId xmlns:a16="http://schemas.microsoft.com/office/drawing/2014/main" id="{86282108-6B91-2018-2830-1FC4A00957F5}"/>
              </a:ext>
            </a:extLst>
          </p:cNvPr>
          <p:cNvSpPr txBox="1"/>
          <p:nvPr/>
        </p:nvSpPr>
        <p:spPr>
          <a:xfrm>
            <a:off x="4817423" y="1402092"/>
            <a:ext cx="2013693" cy="369332"/>
          </a:xfrm>
          <a:prstGeom prst="rect">
            <a:avLst/>
          </a:prstGeom>
          <a:noFill/>
        </p:spPr>
        <p:txBody>
          <a:bodyPr wrap="none" rtlCol="0">
            <a:spAutoFit/>
          </a:bodyPr>
          <a:lstStyle/>
          <a:p>
            <a:r>
              <a:rPr lang="en-US" dirty="0"/>
              <a:t>Back to Login Page</a:t>
            </a:r>
            <a:endParaRPr lang="en-IN" dirty="0"/>
          </a:p>
        </p:txBody>
      </p:sp>
      <p:sp>
        <p:nvSpPr>
          <p:cNvPr id="116" name="Rectangle 115">
            <a:extLst>
              <a:ext uri="{FF2B5EF4-FFF2-40B4-BE49-F238E27FC236}">
                <a16:creationId xmlns:a16="http://schemas.microsoft.com/office/drawing/2014/main" id="{628EA055-12B3-CB16-2270-A5BEC102F6C9}"/>
              </a:ext>
            </a:extLst>
          </p:cNvPr>
          <p:cNvSpPr/>
          <p:nvPr/>
        </p:nvSpPr>
        <p:spPr>
          <a:xfrm>
            <a:off x="1247861" y="1559448"/>
            <a:ext cx="135666" cy="5488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7" name="TextBox 116">
            <a:extLst>
              <a:ext uri="{FF2B5EF4-FFF2-40B4-BE49-F238E27FC236}">
                <a16:creationId xmlns:a16="http://schemas.microsoft.com/office/drawing/2014/main" id="{B5EBEACE-C36D-FE69-1B64-3EE9E7557DBC}"/>
              </a:ext>
            </a:extLst>
          </p:cNvPr>
          <p:cNvSpPr txBox="1"/>
          <p:nvPr/>
        </p:nvSpPr>
        <p:spPr>
          <a:xfrm>
            <a:off x="3262387" y="2055383"/>
            <a:ext cx="2315057" cy="369332"/>
          </a:xfrm>
          <a:prstGeom prst="rect">
            <a:avLst/>
          </a:prstGeom>
          <a:noFill/>
        </p:spPr>
        <p:txBody>
          <a:bodyPr wrap="none" rtlCol="0">
            <a:spAutoFit/>
          </a:bodyPr>
          <a:lstStyle/>
          <a:p>
            <a:r>
              <a:rPr lang="en-US" dirty="0"/>
              <a:t>Sign in to Transactions</a:t>
            </a:r>
            <a:endParaRPr lang="en-IN" dirty="0"/>
          </a:p>
        </p:txBody>
      </p:sp>
      <p:sp>
        <p:nvSpPr>
          <p:cNvPr id="118" name="TextBox 117">
            <a:extLst>
              <a:ext uri="{FF2B5EF4-FFF2-40B4-BE49-F238E27FC236}">
                <a16:creationId xmlns:a16="http://schemas.microsoft.com/office/drawing/2014/main" id="{1865092D-BF80-1095-548E-44D7526B67C4}"/>
              </a:ext>
            </a:extLst>
          </p:cNvPr>
          <p:cNvSpPr txBox="1"/>
          <p:nvPr/>
        </p:nvSpPr>
        <p:spPr>
          <a:xfrm>
            <a:off x="3372891" y="2797756"/>
            <a:ext cx="926857" cy="369332"/>
          </a:xfrm>
          <a:prstGeom prst="rect">
            <a:avLst/>
          </a:prstGeom>
          <a:noFill/>
        </p:spPr>
        <p:txBody>
          <a:bodyPr wrap="none" rtlCol="0">
            <a:spAutoFit/>
          </a:bodyPr>
          <a:lstStyle/>
          <a:p>
            <a:r>
              <a:rPr lang="en-US" dirty="0"/>
              <a:t>Deposit</a:t>
            </a:r>
            <a:endParaRPr lang="en-IN" dirty="0"/>
          </a:p>
        </p:txBody>
      </p:sp>
      <p:sp>
        <p:nvSpPr>
          <p:cNvPr id="119" name="TextBox 118">
            <a:extLst>
              <a:ext uri="{FF2B5EF4-FFF2-40B4-BE49-F238E27FC236}">
                <a16:creationId xmlns:a16="http://schemas.microsoft.com/office/drawing/2014/main" id="{96A3B18B-FE3E-9A28-69A0-FF2019D7B1BF}"/>
              </a:ext>
            </a:extLst>
          </p:cNvPr>
          <p:cNvSpPr txBox="1"/>
          <p:nvPr/>
        </p:nvSpPr>
        <p:spPr>
          <a:xfrm>
            <a:off x="7371761" y="2797756"/>
            <a:ext cx="1666610" cy="369332"/>
          </a:xfrm>
          <a:prstGeom prst="rect">
            <a:avLst/>
          </a:prstGeom>
          <a:noFill/>
        </p:spPr>
        <p:txBody>
          <a:bodyPr wrap="none" rtlCol="0">
            <a:spAutoFit/>
          </a:bodyPr>
          <a:lstStyle/>
          <a:p>
            <a:r>
              <a:rPr lang="en-US" dirty="0"/>
              <a:t>Mini Statement</a:t>
            </a:r>
            <a:endParaRPr lang="en-IN" dirty="0"/>
          </a:p>
        </p:txBody>
      </p:sp>
      <p:sp>
        <p:nvSpPr>
          <p:cNvPr id="120" name="TextBox 119">
            <a:extLst>
              <a:ext uri="{FF2B5EF4-FFF2-40B4-BE49-F238E27FC236}">
                <a16:creationId xmlns:a16="http://schemas.microsoft.com/office/drawing/2014/main" id="{125D4F58-9DF8-12DE-A226-C8BE21172095}"/>
              </a:ext>
            </a:extLst>
          </p:cNvPr>
          <p:cNvSpPr txBox="1"/>
          <p:nvPr/>
        </p:nvSpPr>
        <p:spPr>
          <a:xfrm>
            <a:off x="1435764" y="4618214"/>
            <a:ext cx="1124026" cy="369332"/>
          </a:xfrm>
          <a:prstGeom prst="rect">
            <a:avLst/>
          </a:prstGeom>
          <a:noFill/>
        </p:spPr>
        <p:txBody>
          <a:bodyPr wrap="none" rtlCol="0">
            <a:spAutoFit/>
          </a:bodyPr>
          <a:lstStyle/>
          <a:p>
            <a:r>
              <a:rPr lang="en-US" dirty="0"/>
              <a:t>Withdraw</a:t>
            </a:r>
            <a:endParaRPr lang="en-IN" dirty="0"/>
          </a:p>
        </p:txBody>
      </p:sp>
      <p:sp>
        <p:nvSpPr>
          <p:cNvPr id="121" name="TextBox 120">
            <a:extLst>
              <a:ext uri="{FF2B5EF4-FFF2-40B4-BE49-F238E27FC236}">
                <a16:creationId xmlns:a16="http://schemas.microsoft.com/office/drawing/2014/main" id="{9C728A97-A513-5947-AC91-B317FCC03987}"/>
              </a:ext>
            </a:extLst>
          </p:cNvPr>
          <p:cNvSpPr txBox="1"/>
          <p:nvPr/>
        </p:nvSpPr>
        <p:spPr>
          <a:xfrm>
            <a:off x="4530415" y="4037573"/>
            <a:ext cx="1313772" cy="369332"/>
          </a:xfrm>
          <a:prstGeom prst="rect">
            <a:avLst/>
          </a:prstGeom>
          <a:noFill/>
        </p:spPr>
        <p:txBody>
          <a:bodyPr wrap="square" rtlCol="0">
            <a:spAutoFit/>
          </a:bodyPr>
          <a:lstStyle/>
          <a:p>
            <a:r>
              <a:rPr lang="en-US" dirty="0"/>
              <a:t>Pin Change</a:t>
            </a:r>
            <a:endParaRPr lang="en-IN" dirty="0"/>
          </a:p>
        </p:txBody>
      </p:sp>
      <p:sp>
        <p:nvSpPr>
          <p:cNvPr id="122" name="TextBox 121">
            <a:extLst>
              <a:ext uri="{FF2B5EF4-FFF2-40B4-BE49-F238E27FC236}">
                <a16:creationId xmlns:a16="http://schemas.microsoft.com/office/drawing/2014/main" id="{6F9BD611-63BD-BE8E-63D1-83D1044FC2C6}"/>
              </a:ext>
            </a:extLst>
          </p:cNvPr>
          <p:cNvSpPr txBox="1"/>
          <p:nvPr/>
        </p:nvSpPr>
        <p:spPr>
          <a:xfrm>
            <a:off x="6351648" y="4062211"/>
            <a:ext cx="1795759" cy="369332"/>
          </a:xfrm>
          <a:prstGeom prst="rect">
            <a:avLst/>
          </a:prstGeom>
          <a:noFill/>
        </p:spPr>
        <p:txBody>
          <a:bodyPr wrap="square" rtlCol="0">
            <a:spAutoFit/>
          </a:bodyPr>
          <a:lstStyle/>
          <a:p>
            <a:r>
              <a:rPr lang="en-US" dirty="0"/>
              <a:t>Balance Enquiry</a:t>
            </a:r>
            <a:endParaRPr lang="en-IN" dirty="0"/>
          </a:p>
        </p:txBody>
      </p:sp>
      <p:sp>
        <p:nvSpPr>
          <p:cNvPr id="123" name="TextBox 122">
            <a:extLst>
              <a:ext uri="{FF2B5EF4-FFF2-40B4-BE49-F238E27FC236}">
                <a16:creationId xmlns:a16="http://schemas.microsoft.com/office/drawing/2014/main" id="{A61C7FEA-D211-ACB0-6740-86A42C48CE3C}"/>
              </a:ext>
            </a:extLst>
          </p:cNvPr>
          <p:cNvSpPr txBox="1"/>
          <p:nvPr/>
        </p:nvSpPr>
        <p:spPr>
          <a:xfrm>
            <a:off x="9382071" y="4655781"/>
            <a:ext cx="1092543" cy="369332"/>
          </a:xfrm>
          <a:prstGeom prst="rect">
            <a:avLst/>
          </a:prstGeom>
          <a:noFill/>
        </p:spPr>
        <p:txBody>
          <a:bodyPr wrap="none" rtlCol="0">
            <a:spAutoFit/>
          </a:bodyPr>
          <a:lstStyle/>
          <a:p>
            <a:r>
              <a:rPr lang="en-US" dirty="0"/>
              <a:t>Fast Cash</a:t>
            </a:r>
            <a:endParaRPr lang="en-IN" dirty="0"/>
          </a:p>
        </p:txBody>
      </p:sp>
    </p:spTree>
    <p:extLst>
      <p:ext uri="{BB962C8B-B14F-4D97-AF65-F5344CB8AC3E}">
        <p14:creationId xmlns:p14="http://schemas.microsoft.com/office/powerpoint/2010/main" val="3514300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C9CFAB-FF06-4209-D2E1-B054F6684E8D}"/>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0" y="0"/>
            <a:ext cx="12192000" cy="6706003"/>
          </a:xfrm>
          <a:prstGeom prst="rect">
            <a:avLst/>
          </a:prstGeom>
        </p:spPr>
      </p:pic>
      <p:sp>
        <p:nvSpPr>
          <p:cNvPr id="2" name="Title 1">
            <a:extLst>
              <a:ext uri="{FF2B5EF4-FFF2-40B4-BE49-F238E27FC236}">
                <a16:creationId xmlns:a16="http://schemas.microsoft.com/office/drawing/2014/main" id="{3242E848-4D0B-8ED0-1171-F2BF1D468956}"/>
              </a:ext>
            </a:extLst>
          </p:cNvPr>
          <p:cNvSpPr>
            <a:spLocks noGrp="1"/>
          </p:cNvSpPr>
          <p:nvPr>
            <p:ph type="title"/>
          </p:nvPr>
        </p:nvSpPr>
        <p:spPr>
          <a:xfrm>
            <a:off x="2080727" y="1025428"/>
            <a:ext cx="6464495" cy="2110382"/>
          </a:xfrm>
        </p:spPr>
        <p:txBody>
          <a:bodyPr>
            <a:normAutofit/>
          </a:bodyPr>
          <a:lstStyle/>
          <a:p>
            <a:r>
              <a:rPr lang="en-US" sz="6600" b="1" dirty="0">
                <a:effectLst>
                  <a:outerShdw blurRad="38100" dist="38100" dir="2700000" algn="tl">
                    <a:srgbClr val="000000">
                      <a:alpha val="43137"/>
                    </a:srgbClr>
                  </a:outerShdw>
                </a:effectLst>
                <a:latin typeface="Algerian" panose="04020705040A02060702" pitchFamily="82" charset="0"/>
              </a:rPr>
              <a:t>THANK YOU</a:t>
            </a:r>
            <a:endParaRPr lang="en-IN" sz="6600" b="1"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400748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46" y="106532"/>
            <a:ext cx="9719308" cy="1523999"/>
          </a:xfrm>
        </p:spPr>
        <p:txBody>
          <a:bodyPr/>
          <a:lstStyle/>
          <a:p>
            <a:r>
              <a:rPr lang="en-US" b="1" dirty="0">
                <a:ln w="0"/>
                <a:effectLst>
                  <a:outerShdw blurRad="38100" dist="19050" dir="2700000" algn="tl" rotWithShape="0">
                    <a:schemeClr val="dk1">
                      <a:alpha val="40000"/>
                    </a:schemeClr>
                  </a:outerShdw>
                </a:effectLst>
                <a:latin typeface="Algerian" panose="04020705040A02060702" pitchFamily="82" charset="0"/>
              </a:rPr>
              <a:t>INTRODUCTION</a:t>
            </a:r>
            <a:endParaRPr lang="en-IN" b="1" dirty="0">
              <a:ln w="0"/>
              <a:effectLst>
                <a:outerShdw blurRad="38100" dist="19050" dir="2700000" algn="tl" rotWithShape="0">
                  <a:schemeClr val="dk1">
                    <a:alpha val="40000"/>
                  </a:schemeClr>
                </a:outerShdw>
              </a:effectLst>
              <a:latin typeface="Algerian" panose="04020705040A02060702" pitchFamily="82" charset="0"/>
            </a:endParaRPr>
          </a:p>
        </p:txBody>
      </p:sp>
      <p:sp>
        <p:nvSpPr>
          <p:cNvPr id="3" name="Content Placeholder 2"/>
          <p:cNvSpPr>
            <a:spLocks noGrp="1"/>
          </p:cNvSpPr>
          <p:nvPr>
            <p:ph idx="1"/>
          </p:nvPr>
        </p:nvSpPr>
        <p:spPr>
          <a:xfrm>
            <a:off x="1973474" y="1772816"/>
            <a:ext cx="8596668" cy="4295180"/>
          </a:xfrm>
        </p:spPr>
        <p:txBody>
          <a:bodyPr>
            <a:noAutofit/>
          </a:bodyPr>
          <a:lstStyle/>
          <a:p>
            <a:r>
              <a:rPr lang="en-US" sz="2000" b="0" i="0" dirty="0">
                <a:solidFill>
                  <a:srgbClr val="333333"/>
                </a:solidFill>
                <a:effectLst/>
                <a:latin typeface="arial" panose="020B0604020202020204" pitchFamily="34" charset="0"/>
              </a:rPr>
              <a:t>Bank is the place where customers feel the sense of safety for their property. In the bank, customers deposit and withdraw their money. </a:t>
            </a:r>
          </a:p>
          <a:p>
            <a:r>
              <a:rPr lang="en-US" sz="2000" b="0" i="0" dirty="0">
                <a:solidFill>
                  <a:srgbClr val="333333"/>
                </a:solidFill>
                <a:effectLst/>
                <a:latin typeface="arial" panose="020B0604020202020204" pitchFamily="34" charset="0"/>
              </a:rPr>
              <a:t>Transaction of money also is a part where customer takes shelter of the bank. Now to keep the belief and trust of customers, there is the positive need for management of the bank, which can handle all this with comfort and ease. Smooth and efficient management affects the satisfaction of the customers and staff members, indirectly.</a:t>
            </a:r>
          </a:p>
          <a:p>
            <a:r>
              <a:rPr lang="en-US" sz="2000" b="0" i="0" dirty="0">
                <a:solidFill>
                  <a:srgbClr val="333333"/>
                </a:solidFill>
                <a:effectLst/>
                <a:latin typeface="arial" panose="020B0604020202020204" pitchFamily="34" charset="0"/>
              </a:rPr>
              <a:t> And of course, it encourages management committee in taking some needed decision for future enhancement of the bank. Now a days, managing a bank is tedious job </a:t>
            </a:r>
            <a:r>
              <a:rPr lang="en-US" sz="2000" b="0" i="0" dirty="0" err="1">
                <a:solidFill>
                  <a:srgbClr val="333333"/>
                </a:solidFill>
                <a:effectLst/>
                <a:latin typeface="arial" panose="020B0604020202020204" pitchFamily="34" charset="0"/>
              </a:rPr>
              <a:t>upto</a:t>
            </a:r>
            <a:r>
              <a:rPr lang="en-US" sz="2000" b="0" i="0" dirty="0">
                <a:solidFill>
                  <a:srgbClr val="333333"/>
                </a:solidFill>
                <a:effectLst/>
                <a:latin typeface="arial" panose="020B0604020202020204" pitchFamily="34" charset="0"/>
              </a:rPr>
              <a:t> certain limit. So, </a:t>
            </a:r>
            <a:r>
              <a:rPr lang="en-US" sz="2000" dirty="0">
                <a:solidFill>
                  <a:srgbClr val="333333"/>
                </a:solidFill>
                <a:latin typeface="arial" panose="020B0604020202020204" pitchFamily="34" charset="0"/>
              </a:rPr>
              <a:t>a bank management system</a:t>
            </a:r>
            <a:r>
              <a:rPr lang="en-US" sz="2000" b="0" i="0" dirty="0">
                <a:solidFill>
                  <a:srgbClr val="333333"/>
                </a:solidFill>
                <a:effectLst/>
                <a:latin typeface="arial" panose="020B0604020202020204" pitchFamily="34" charset="0"/>
              </a:rPr>
              <a:t> that reduces the work is essential. Also today’s world is a genuine computer world and is getting faster and faster day-by-day. </a:t>
            </a:r>
          </a:p>
          <a:p>
            <a:r>
              <a:rPr lang="en-US" sz="2000" b="0" i="0" dirty="0">
                <a:solidFill>
                  <a:srgbClr val="333333"/>
                </a:solidFill>
                <a:effectLst/>
                <a:latin typeface="arial" panose="020B0604020202020204" pitchFamily="34" charset="0"/>
              </a:rPr>
              <a:t>Thus, considering above necessities, the </a:t>
            </a:r>
            <a:r>
              <a:rPr lang="en-US" sz="2000" dirty="0">
                <a:solidFill>
                  <a:srgbClr val="333333"/>
                </a:solidFill>
                <a:latin typeface="arial" panose="020B0604020202020204" pitchFamily="34" charset="0"/>
              </a:rPr>
              <a:t>system</a:t>
            </a:r>
            <a:r>
              <a:rPr lang="en-US" sz="2000" b="0" i="0" dirty="0">
                <a:solidFill>
                  <a:srgbClr val="333333"/>
                </a:solidFill>
                <a:effectLst/>
                <a:latin typeface="arial" panose="020B0604020202020204" pitchFamily="34" charset="0"/>
              </a:rPr>
              <a:t> for bank management has became necessary which would be useful in managing the bank more efficiently.</a:t>
            </a:r>
            <a:endParaRPr lang="en-IN" sz="2000" dirty="0"/>
          </a:p>
        </p:txBody>
      </p:sp>
    </p:spTree>
    <p:extLst>
      <p:ext uri="{BB962C8B-B14F-4D97-AF65-F5344CB8AC3E}">
        <p14:creationId xmlns:p14="http://schemas.microsoft.com/office/powerpoint/2010/main" val="260677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736" y="339571"/>
            <a:ext cx="10018713" cy="1752599"/>
          </a:xfrm>
        </p:spPr>
        <p:txBody>
          <a:bodyPr>
            <a:normAutofit/>
          </a:bodyPr>
          <a:lstStyle/>
          <a:p>
            <a:r>
              <a:rPr lang="en-US" sz="4400" b="1" dirty="0">
                <a:latin typeface="Algerian" panose="04020705040A02060702" pitchFamily="82" charset="0"/>
              </a:rPr>
              <a:t>PROBLEM STATEMENT</a:t>
            </a:r>
            <a:endParaRPr lang="en-IN" sz="4400" b="1" dirty="0">
              <a:latin typeface="Algerian" panose="04020705040A02060702" pitchFamily="82" charset="0"/>
            </a:endParaRPr>
          </a:p>
        </p:txBody>
      </p:sp>
      <p:sp>
        <p:nvSpPr>
          <p:cNvPr id="3" name="Content Placeholder 2"/>
          <p:cNvSpPr>
            <a:spLocks noGrp="1"/>
          </p:cNvSpPr>
          <p:nvPr>
            <p:ph idx="1"/>
          </p:nvPr>
        </p:nvSpPr>
        <p:spPr>
          <a:xfrm>
            <a:off x="1797666" y="1811591"/>
            <a:ext cx="8596668" cy="4360609"/>
          </a:xfrm>
        </p:spPr>
        <p:txBody>
          <a:bodyPr>
            <a:normAutofit fontScale="92500" lnSpcReduction="20000"/>
          </a:bodyPr>
          <a:lstStyle/>
          <a:p>
            <a:pPr marL="0" indent="0" algn="ctr">
              <a:lnSpc>
                <a:spcPct val="150000"/>
              </a:lnSpc>
              <a:buNone/>
            </a:pP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tabLst>
                <a:tab pos="270510" algn="l"/>
                <a:tab pos="318770" algn="l"/>
              </a:tabLs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 Bank Management system consists of the bank administrator and the customer. The administrator will need to create a new account for the customer by logging into their existing account.</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31877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For creating a new account on the system the administrator will need to enter details of customer like first name, last name, address, contact no and will add the branch where the account has been created.  </a:t>
            </a:r>
          </a:p>
          <a:p>
            <a:pPr marL="342900" lvl="0" indent="-342900">
              <a:lnSpc>
                <a:spcPct val="150000"/>
              </a:lnSpc>
              <a:buFont typeface="Arial" panose="020B0604020202020204" pitchFamily="34" charset="0"/>
              <a:buChar char="•"/>
              <a:tabLst>
                <a:tab pos="318770" algn="l"/>
                <a:tab pos="457200" algn="l"/>
              </a:tabLs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The system executes operations like creating new account, checking the balance of the account, withdrawing, depositing, money transfers between two accounts and viewing transaction history.</a:t>
            </a:r>
          </a:p>
          <a:p>
            <a:pPr marL="180340" indent="0">
              <a:lnSpc>
                <a:spcPct val="150000"/>
              </a:lnSpc>
              <a:buNone/>
            </a:pPr>
            <a:endParaRPr lang="en-IN" sz="2100" b="1"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182718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D9AC05-55C2-1930-F741-95082A5B7226}"/>
              </a:ext>
            </a:extLst>
          </p:cNvPr>
          <p:cNvSpPr txBox="1"/>
          <p:nvPr/>
        </p:nvSpPr>
        <p:spPr>
          <a:xfrm>
            <a:off x="1576873" y="361174"/>
            <a:ext cx="7056277" cy="707886"/>
          </a:xfrm>
          <a:prstGeom prst="rect">
            <a:avLst/>
          </a:prstGeom>
          <a:noFill/>
        </p:spPr>
        <p:txBody>
          <a:bodyPr wrap="square">
            <a:spAutoFit/>
          </a:bodyPr>
          <a:lstStyle/>
          <a:p>
            <a:r>
              <a:rPr lang="en-IN" sz="4000" b="1" dirty="0">
                <a:latin typeface="Algerian" panose="04020705040A02060702" pitchFamily="82" charset="0"/>
              </a:rPr>
              <a:t>Install JDK</a:t>
            </a:r>
            <a:endParaRPr lang="en-IN" sz="4000" dirty="0">
              <a:latin typeface="Algerian" panose="04020705040A02060702" pitchFamily="82" charset="0"/>
            </a:endParaRPr>
          </a:p>
        </p:txBody>
      </p:sp>
      <p:pic>
        <p:nvPicPr>
          <p:cNvPr id="4" name="Content Placeholder 6">
            <a:extLst>
              <a:ext uri="{FF2B5EF4-FFF2-40B4-BE49-F238E27FC236}">
                <a16:creationId xmlns:a16="http://schemas.microsoft.com/office/drawing/2014/main" id="{20742FFD-5BDC-BC62-F55A-574F3A8DDA2D}"/>
              </a:ext>
            </a:extLst>
          </p:cNvPr>
          <p:cNvPicPr>
            <a:picLocks noChangeAspect="1"/>
          </p:cNvPicPr>
          <p:nvPr/>
        </p:nvPicPr>
        <p:blipFill>
          <a:blip r:embed="rId2"/>
          <a:stretch>
            <a:fillRect/>
          </a:stretch>
        </p:blipFill>
        <p:spPr>
          <a:xfrm>
            <a:off x="307909" y="1197740"/>
            <a:ext cx="3349691" cy="1926620"/>
          </a:xfrm>
          <a:prstGeom prst="rect">
            <a:avLst/>
          </a:prstGeom>
          <a:ln>
            <a:noFill/>
          </a:ln>
          <a:effectLst>
            <a:softEdge rad="112500"/>
          </a:effectLst>
        </p:spPr>
      </p:pic>
      <p:pic>
        <p:nvPicPr>
          <p:cNvPr id="5" name="Content Placeholder 6">
            <a:extLst>
              <a:ext uri="{FF2B5EF4-FFF2-40B4-BE49-F238E27FC236}">
                <a16:creationId xmlns:a16="http://schemas.microsoft.com/office/drawing/2014/main" id="{C3B1802F-3408-4E98-A2AE-A5C9679A2BF5}"/>
              </a:ext>
            </a:extLst>
          </p:cNvPr>
          <p:cNvPicPr>
            <a:picLocks noChangeAspect="1"/>
          </p:cNvPicPr>
          <p:nvPr/>
        </p:nvPicPr>
        <p:blipFill>
          <a:blip r:embed="rId3"/>
          <a:stretch>
            <a:fillRect/>
          </a:stretch>
        </p:blipFill>
        <p:spPr>
          <a:xfrm>
            <a:off x="4244828" y="1197740"/>
            <a:ext cx="3456778" cy="1799276"/>
          </a:xfrm>
          <a:prstGeom prst="rect">
            <a:avLst/>
          </a:prstGeom>
          <a:ln>
            <a:noFill/>
          </a:ln>
          <a:effectLst>
            <a:softEdge rad="112500"/>
          </a:effectLst>
        </p:spPr>
      </p:pic>
      <p:pic>
        <p:nvPicPr>
          <p:cNvPr id="9" name="Picture 8">
            <a:extLst>
              <a:ext uri="{FF2B5EF4-FFF2-40B4-BE49-F238E27FC236}">
                <a16:creationId xmlns:a16="http://schemas.microsoft.com/office/drawing/2014/main" id="{4027B5E5-9A97-A662-9F07-CC0F115BF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8834" y="474310"/>
            <a:ext cx="3819189" cy="2761862"/>
          </a:xfrm>
          <a:prstGeom prst="rect">
            <a:avLst/>
          </a:prstGeom>
          <a:ln>
            <a:noFill/>
          </a:ln>
          <a:effectLst>
            <a:softEdge rad="112500"/>
          </a:effectLst>
        </p:spPr>
      </p:pic>
      <p:pic>
        <p:nvPicPr>
          <p:cNvPr id="11" name="Picture 10">
            <a:extLst>
              <a:ext uri="{FF2B5EF4-FFF2-40B4-BE49-F238E27FC236}">
                <a16:creationId xmlns:a16="http://schemas.microsoft.com/office/drawing/2014/main" id="{CDBB8758-37EA-536A-C1AE-F0054EA289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3375" y="3316712"/>
            <a:ext cx="9993120" cy="3467584"/>
          </a:xfrm>
          <a:prstGeom prst="rect">
            <a:avLst/>
          </a:prstGeom>
          <a:ln>
            <a:noFill/>
          </a:ln>
          <a:effectLst>
            <a:softEdge rad="112500"/>
          </a:effectLst>
        </p:spPr>
      </p:pic>
    </p:spTree>
    <p:extLst>
      <p:ext uri="{BB962C8B-B14F-4D97-AF65-F5344CB8AC3E}">
        <p14:creationId xmlns:p14="http://schemas.microsoft.com/office/powerpoint/2010/main" val="128105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4C80-D3B2-CE11-F1E1-509AE68FDF1A}"/>
              </a:ext>
            </a:extLst>
          </p:cNvPr>
          <p:cNvSpPr>
            <a:spLocks noGrp="1"/>
          </p:cNvSpPr>
          <p:nvPr>
            <p:ph type="title"/>
          </p:nvPr>
        </p:nvSpPr>
        <p:spPr>
          <a:xfrm>
            <a:off x="-65315" y="0"/>
            <a:ext cx="9991465" cy="1752599"/>
          </a:xfrm>
        </p:spPr>
        <p:txBody>
          <a:bodyPr>
            <a:normAutofit/>
          </a:bodyPr>
          <a:lstStyle/>
          <a:p>
            <a:r>
              <a:rPr lang="en-IN" b="1" dirty="0">
                <a:latin typeface="Algerian" panose="04020705040A02060702" pitchFamily="82" charset="0"/>
              </a:rPr>
              <a:t>INSTALL IDE(NETBEANS)</a:t>
            </a:r>
          </a:p>
        </p:txBody>
      </p:sp>
      <p:pic>
        <p:nvPicPr>
          <p:cNvPr id="4" name="Picture 3">
            <a:extLst>
              <a:ext uri="{FF2B5EF4-FFF2-40B4-BE49-F238E27FC236}">
                <a16:creationId xmlns:a16="http://schemas.microsoft.com/office/drawing/2014/main" id="{92AFE574-0308-1523-F06F-F9E08C7E71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530" y="1269226"/>
            <a:ext cx="4814597" cy="2590325"/>
          </a:xfrm>
          <a:prstGeom prst="rect">
            <a:avLst/>
          </a:prstGeom>
          <a:ln>
            <a:noFill/>
          </a:ln>
          <a:effectLst>
            <a:softEdge rad="112500"/>
          </a:effectLst>
        </p:spPr>
      </p:pic>
      <p:pic>
        <p:nvPicPr>
          <p:cNvPr id="6" name="Picture 5">
            <a:extLst>
              <a:ext uri="{FF2B5EF4-FFF2-40B4-BE49-F238E27FC236}">
                <a16:creationId xmlns:a16="http://schemas.microsoft.com/office/drawing/2014/main" id="{2A8547DE-956D-6D24-528F-3A70E615C1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196" y="1269226"/>
            <a:ext cx="5688562" cy="2590325"/>
          </a:xfrm>
          <a:prstGeom prst="rect">
            <a:avLst/>
          </a:prstGeom>
          <a:ln>
            <a:noFill/>
          </a:ln>
          <a:effectLst>
            <a:softEdge rad="112500"/>
          </a:effectLst>
        </p:spPr>
      </p:pic>
      <p:pic>
        <p:nvPicPr>
          <p:cNvPr id="8" name="Picture 7">
            <a:extLst>
              <a:ext uri="{FF2B5EF4-FFF2-40B4-BE49-F238E27FC236}">
                <a16:creationId xmlns:a16="http://schemas.microsoft.com/office/drawing/2014/main" id="{0A632640-DEC9-B071-9254-054E714D6D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0318" y="4063162"/>
            <a:ext cx="6718041" cy="2590326"/>
          </a:xfrm>
          <a:prstGeom prst="rect">
            <a:avLst/>
          </a:prstGeom>
          <a:ln>
            <a:noFill/>
          </a:ln>
          <a:effectLst>
            <a:softEdge rad="112500"/>
          </a:effectLst>
        </p:spPr>
      </p:pic>
    </p:spTree>
    <p:extLst>
      <p:ext uri="{BB962C8B-B14F-4D97-AF65-F5344CB8AC3E}">
        <p14:creationId xmlns:p14="http://schemas.microsoft.com/office/powerpoint/2010/main" val="338134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6376-D633-4E3F-D2B7-8CAA83A0743C}"/>
              </a:ext>
            </a:extLst>
          </p:cNvPr>
          <p:cNvSpPr>
            <a:spLocks noGrp="1"/>
          </p:cNvSpPr>
          <p:nvPr>
            <p:ph type="title"/>
          </p:nvPr>
        </p:nvSpPr>
        <p:spPr>
          <a:xfrm>
            <a:off x="-1669436" y="-107302"/>
            <a:ext cx="10018713" cy="1752599"/>
          </a:xfrm>
        </p:spPr>
        <p:txBody>
          <a:bodyPr/>
          <a:lstStyle/>
          <a:p>
            <a:r>
              <a:rPr lang="en-IN" b="1" dirty="0">
                <a:latin typeface="Algerian" panose="04020705040A02060702" pitchFamily="82" charset="0"/>
              </a:rPr>
              <a:t>INSTALL MYSQL</a:t>
            </a:r>
          </a:p>
        </p:txBody>
      </p:sp>
      <p:pic>
        <p:nvPicPr>
          <p:cNvPr id="4" name="Picture 3">
            <a:extLst>
              <a:ext uri="{FF2B5EF4-FFF2-40B4-BE49-F238E27FC236}">
                <a16:creationId xmlns:a16="http://schemas.microsoft.com/office/drawing/2014/main" id="{36B8E847-5DCB-47B3-3481-AE99F61FB9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298" y="1017038"/>
            <a:ext cx="5383764" cy="2780521"/>
          </a:xfrm>
          <a:prstGeom prst="rect">
            <a:avLst/>
          </a:prstGeom>
          <a:ln>
            <a:noFill/>
          </a:ln>
          <a:effectLst>
            <a:softEdge rad="112500"/>
          </a:effectLst>
        </p:spPr>
      </p:pic>
      <p:pic>
        <p:nvPicPr>
          <p:cNvPr id="6" name="Picture 5">
            <a:extLst>
              <a:ext uri="{FF2B5EF4-FFF2-40B4-BE49-F238E27FC236}">
                <a16:creationId xmlns:a16="http://schemas.microsoft.com/office/drawing/2014/main" id="{60CA9219-290F-48FA-30D9-B89527186E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7575" y="1017037"/>
            <a:ext cx="5952931" cy="2780521"/>
          </a:xfrm>
          <a:prstGeom prst="rect">
            <a:avLst/>
          </a:prstGeom>
          <a:ln>
            <a:noFill/>
          </a:ln>
          <a:effectLst>
            <a:softEdge rad="112500"/>
          </a:effectLst>
        </p:spPr>
      </p:pic>
      <p:pic>
        <p:nvPicPr>
          <p:cNvPr id="8" name="Picture 7">
            <a:extLst>
              <a:ext uri="{FF2B5EF4-FFF2-40B4-BE49-F238E27FC236}">
                <a16:creationId xmlns:a16="http://schemas.microsoft.com/office/drawing/2014/main" id="{22A09C72-C01A-9FAA-C73A-C80D180007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4416" y="4301413"/>
            <a:ext cx="6354147" cy="2351314"/>
          </a:xfrm>
          <a:prstGeom prst="rect">
            <a:avLst/>
          </a:prstGeom>
          <a:ln>
            <a:noFill/>
          </a:ln>
          <a:effectLst>
            <a:softEdge rad="112500"/>
          </a:effectLst>
        </p:spPr>
      </p:pic>
    </p:spTree>
    <p:extLst>
      <p:ext uri="{BB962C8B-B14F-4D97-AF65-F5344CB8AC3E}">
        <p14:creationId xmlns:p14="http://schemas.microsoft.com/office/powerpoint/2010/main" val="334107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A31B-09C7-B34A-8E55-17FF2FCF3662}"/>
              </a:ext>
            </a:extLst>
          </p:cNvPr>
          <p:cNvSpPr>
            <a:spLocks noGrp="1"/>
          </p:cNvSpPr>
          <p:nvPr>
            <p:ph type="title"/>
          </p:nvPr>
        </p:nvSpPr>
        <p:spPr>
          <a:xfrm>
            <a:off x="-885665" y="0"/>
            <a:ext cx="10018713" cy="1752599"/>
          </a:xfrm>
        </p:spPr>
        <p:txBody>
          <a:bodyPr/>
          <a:lstStyle/>
          <a:p>
            <a:r>
              <a:rPr lang="en-IN" b="1" dirty="0">
                <a:latin typeface="Algerian" panose="04020705040A02060702" pitchFamily="82" charset="0"/>
              </a:rPr>
              <a:t>PROJECT STRUCTURE</a:t>
            </a:r>
          </a:p>
        </p:txBody>
      </p:sp>
      <p:pic>
        <p:nvPicPr>
          <p:cNvPr id="5" name="Picture 4">
            <a:extLst>
              <a:ext uri="{FF2B5EF4-FFF2-40B4-BE49-F238E27FC236}">
                <a16:creationId xmlns:a16="http://schemas.microsoft.com/office/drawing/2014/main" id="{C3D8FE41-FA6E-0092-CECF-63DEE145A5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654" y="1184988"/>
            <a:ext cx="4501999" cy="2699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8F0BE4EE-38D6-46E3-BE7C-53B8DA3FF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701" y="1184988"/>
            <a:ext cx="5380645" cy="2699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2799343F-1BE1-C35A-A201-D05E3750E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5677" y="3987508"/>
            <a:ext cx="5380646" cy="2699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rrow: Left-Right-Up 12">
            <a:extLst>
              <a:ext uri="{FF2B5EF4-FFF2-40B4-BE49-F238E27FC236}">
                <a16:creationId xmlns:a16="http://schemas.microsoft.com/office/drawing/2014/main" id="{074FD669-5236-7B80-F756-37796B6B5412}"/>
              </a:ext>
            </a:extLst>
          </p:cNvPr>
          <p:cNvSpPr/>
          <p:nvPr/>
        </p:nvSpPr>
        <p:spPr>
          <a:xfrm rot="10800000">
            <a:off x="4618654" y="1761173"/>
            <a:ext cx="2076047" cy="2217760"/>
          </a:xfrm>
          <a:prstGeom prst="leftRigh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b="1" spc="50" dirty="0">
              <a:ln w="0"/>
              <a:solidFill>
                <a:schemeClr val="tx1">
                  <a:lumMod val="95000"/>
                  <a:lumOff val="5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2788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774B-EE8F-BD71-96D3-9678F9441801}"/>
              </a:ext>
            </a:extLst>
          </p:cNvPr>
          <p:cNvSpPr>
            <a:spLocks noGrp="1"/>
          </p:cNvSpPr>
          <p:nvPr>
            <p:ph type="title"/>
          </p:nvPr>
        </p:nvSpPr>
        <p:spPr/>
        <p:txBody>
          <a:bodyPr>
            <a:normAutofit fontScale="90000"/>
          </a:bodyPr>
          <a:lstStyle/>
          <a:p>
            <a:r>
              <a:rPr lang="en-US" b="1" dirty="0">
                <a:latin typeface="Algerian" panose="04020705040A02060702" pitchFamily="82" charset="0"/>
              </a:rPr>
              <a:t>Design the Database Schema for the Project </a:t>
            </a:r>
            <a:br>
              <a:rPr lang="en-US" b="1" dirty="0">
                <a:latin typeface="Algerian" panose="04020705040A02060702" pitchFamily="82" charset="0"/>
              </a:rPr>
            </a:br>
            <a:br>
              <a:rPr lang="en-US" b="1" dirty="0">
                <a:latin typeface="Algerian" panose="04020705040A02060702" pitchFamily="82" charset="0"/>
              </a:rPr>
            </a:br>
            <a:r>
              <a:rPr lang="en-US" sz="2000" b="1" dirty="0"/>
              <a:t>Database schema appears to have a relational design with three core tables for user authentication,    transactions, and signup data. The schema supports multiple banking operations by linking transactions to users via PINs.</a:t>
            </a:r>
            <a:br>
              <a:rPr lang="en-US" sz="2000" b="1" dirty="0"/>
            </a:br>
            <a:endParaRPr lang="en-IN" sz="2000" b="1" dirty="0"/>
          </a:p>
        </p:txBody>
      </p:sp>
      <p:pic>
        <p:nvPicPr>
          <p:cNvPr id="6" name="Content Placeholder 5">
            <a:extLst>
              <a:ext uri="{FF2B5EF4-FFF2-40B4-BE49-F238E27FC236}">
                <a16:creationId xmlns:a16="http://schemas.microsoft.com/office/drawing/2014/main" id="{3BD85097-2D9D-D337-AFA5-F2FB6F603B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59" y="2649893"/>
            <a:ext cx="10504649" cy="4040155"/>
          </a:xfrm>
          <a:prstGeom prst="rect">
            <a:avLst/>
          </a:prstGeom>
          <a:ln>
            <a:noFill/>
          </a:ln>
          <a:effectLst>
            <a:softEdge rad="112500"/>
          </a:effectLst>
        </p:spPr>
      </p:pic>
      <p:cxnSp>
        <p:nvCxnSpPr>
          <p:cNvPr id="8" name="Straight Arrow Connector 7">
            <a:extLst>
              <a:ext uri="{FF2B5EF4-FFF2-40B4-BE49-F238E27FC236}">
                <a16:creationId xmlns:a16="http://schemas.microsoft.com/office/drawing/2014/main" id="{8163715D-C1C3-2734-F0FF-CC82E5788963}"/>
              </a:ext>
            </a:extLst>
          </p:cNvPr>
          <p:cNvCxnSpPr>
            <a:cxnSpLocks/>
          </p:cNvCxnSpPr>
          <p:nvPr/>
        </p:nvCxnSpPr>
        <p:spPr>
          <a:xfrm flipV="1">
            <a:off x="2267339" y="3429000"/>
            <a:ext cx="277958" cy="294368"/>
          </a:xfrm>
          <a:prstGeom prst="straightConnector1">
            <a:avLst/>
          </a:prstGeom>
          <a:ln>
            <a:solidFill>
              <a:schemeClr val="bg2">
                <a:lumMod val="10000"/>
              </a:schemeClr>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FC7A6666-29BE-3630-0B85-F34858CE4BD4}"/>
              </a:ext>
            </a:extLst>
          </p:cNvPr>
          <p:cNvCxnSpPr>
            <a:cxnSpLocks/>
          </p:cNvCxnSpPr>
          <p:nvPr/>
        </p:nvCxnSpPr>
        <p:spPr>
          <a:xfrm flipH="1" flipV="1">
            <a:off x="2612571" y="5131837"/>
            <a:ext cx="307911" cy="1959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0DE994C0-9CA2-C5C0-07E3-C2D5A3E12DE2}"/>
              </a:ext>
            </a:extLst>
          </p:cNvPr>
          <p:cNvCxnSpPr>
            <a:cxnSpLocks/>
          </p:cNvCxnSpPr>
          <p:nvPr/>
        </p:nvCxnSpPr>
        <p:spPr>
          <a:xfrm flipH="1" flipV="1">
            <a:off x="3368352" y="6172200"/>
            <a:ext cx="419877" cy="284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269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A069-B0C5-CE71-A5DF-7AC07AACEA56}"/>
              </a:ext>
            </a:extLst>
          </p:cNvPr>
          <p:cNvSpPr>
            <a:spLocks noGrp="1"/>
          </p:cNvSpPr>
          <p:nvPr>
            <p:ph type="title"/>
          </p:nvPr>
        </p:nvSpPr>
        <p:spPr>
          <a:xfrm>
            <a:off x="1176399" y="193358"/>
            <a:ext cx="10018713" cy="2213940"/>
          </a:xfrm>
        </p:spPr>
        <p:txBody>
          <a:bodyPr/>
          <a:lstStyle/>
          <a:p>
            <a:r>
              <a:rPr lang="en-IN" b="1" dirty="0">
                <a:latin typeface="Algerian" panose="04020705040A02060702" pitchFamily="82" charset="0"/>
              </a:rPr>
              <a:t>Create a MySQL Table </a:t>
            </a:r>
            <a:br>
              <a:rPr lang="en-IN" dirty="0"/>
            </a:br>
            <a:r>
              <a:rPr lang="en-US" sz="1800" dirty="0"/>
              <a:t>MySQL tables exist as the project successfully performs queries like without error handling for missing tables. We’ve implicitly created tables that handle users, transactions, and signup info.</a:t>
            </a:r>
            <a:br>
              <a:rPr lang="en-US" sz="1800" dirty="0"/>
            </a:br>
            <a:endParaRPr lang="en-IN" sz="1800" dirty="0"/>
          </a:p>
        </p:txBody>
      </p:sp>
      <p:pic>
        <p:nvPicPr>
          <p:cNvPr id="10" name="Content Placeholder 9">
            <a:extLst>
              <a:ext uri="{FF2B5EF4-FFF2-40B4-BE49-F238E27FC236}">
                <a16:creationId xmlns:a16="http://schemas.microsoft.com/office/drawing/2014/main" id="{3D5E5926-0A69-7BF1-EF17-F4D2582023BF}"/>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2711" y="2816903"/>
            <a:ext cx="6340249" cy="3846797"/>
          </a:xfrm>
          <a:prstGeom prst="rect">
            <a:avLst/>
          </a:prstGeom>
          <a:ln>
            <a:noFill/>
          </a:ln>
          <a:effectLst>
            <a:softEdge rad="112500"/>
          </a:effectLst>
        </p:spPr>
      </p:pic>
      <p:sp>
        <p:nvSpPr>
          <p:cNvPr id="8" name="Rectangle 7">
            <a:extLst>
              <a:ext uri="{FF2B5EF4-FFF2-40B4-BE49-F238E27FC236}">
                <a16:creationId xmlns:a16="http://schemas.microsoft.com/office/drawing/2014/main" id="{DEEE2FEF-7D69-7C41-E307-CD15D9CB0DCB}"/>
              </a:ext>
            </a:extLst>
          </p:cNvPr>
          <p:cNvSpPr/>
          <p:nvPr/>
        </p:nvSpPr>
        <p:spPr>
          <a:xfrm>
            <a:off x="877078" y="1866122"/>
            <a:ext cx="10318034" cy="615821"/>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sz="1400" dirty="0"/>
          </a:p>
          <a:p>
            <a:pPr algn="ctr"/>
            <a:r>
              <a:rPr lang="en-IN" sz="1400" b="1" dirty="0"/>
              <a:t>conn = </a:t>
            </a:r>
            <a:r>
              <a:rPr lang="en-IN" sz="1400" b="1" dirty="0" err="1"/>
              <a:t>DriverManager.getConnection</a:t>
            </a:r>
            <a:r>
              <a:rPr lang="en-IN" sz="1400" b="1" dirty="0"/>
              <a:t>("</a:t>
            </a:r>
            <a:r>
              <a:rPr lang="en-IN" sz="1400" b="1" dirty="0" err="1"/>
              <a:t>jdbc:mysql</a:t>
            </a:r>
            <a:r>
              <a:rPr lang="en-IN" sz="1400" b="1" dirty="0"/>
              <a:t>://localhost:3306/</a:t>
            </a:r>
            <a:r>
              <a:rPr lang="en-IN" sz="1400" b="1" dirty="0" err="1"/>
              <a:t>bankmanagementsystem</a:t>
            </a:r>
            <a:r>
              <a:rPr lang="en-IN" sz="1400" b="1" dirty="0"/>
              <a:t>", "root", "Divyan@2006");</a:t>
            </a:r>
          </a:p>
          <a:p>
            <a:pPr algn="ctr"/>
            <a:endParaRPr lang="en-IN" dirty="0"/>
          </a:p>
        </p:txBody>
      </p:sp>
      <p:pic>
        <p:nvPicPr>
          <p:cNvPr id="23" name="Content Placeholder 22">
            <a:extLst>
              <a:ext uri="{FF2B5EF4-FFF2-40B4-BE49-F238E27FC236}">
                <a16:creationId xmlns:a16="http://schemas.microsoft.com/office/drawing/2014/main" id="{352C8AA8-ED36-746B-069A-DAB7C822AA97}"/>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683604" y="2816903"/>
            <a:ext cx="5234200" cy="3846796"/>
          </a:xfrm>
          <a:prstGeom prst="rect">
            <a:avLst/>
          </a:prstGeom>
          <a:ln>
            <a:noFill/>
          </a:ln>
          <a:effectLst>
            <a:softEdge rad="112500"/>
          </a:effectLst>
        </p:spPr>
      </p:pic>
    </p:spTree>
    <p:extLst>
      <p:ext uri="{BB962C8B-B14F-4D97-AF65-F5344CB8AC3E}">
        <p14:creationId xmlns:p14="http://schemas.microsoft.com/office/powerpoint/2010/main" val="3241518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Organic</Template>
  <TotalTime>831</TotalTime>
  <Words>933</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arial</vt:lpstr>
      <vt:lpstr>Arial Unicode MS</vt:lpstr>
      <vt:lpstr>Bahnschrift</vt:lpstr>
      <vt:lpstr>Baskerville Old Face</vt:lpstr>
      <vt:lpstr>Corbel</vt:lpstr>
      <vt:lpstr>Times New Roman</vt:lpstr>
      <vt:lpstr>Parallax</vt:lpstr>
      <vt:lpstr>OOPS USING JAVA Course Code – R1UC201C  COURSE BASED PROJECT TITLE – BANK MANAGEMENT SYSTEM  Sem-II (Session – 2024-25)</vt:lpstr>
      <vt:lpstr>INTRODUCTION</vt:lpstr>
      <vt:lpstr>PROBLEM STATEMENT</vt:lpstr>
      <vt:lpstr>PowerPoint Presentation</vt:lpstr>
      <vt:lpstr>INSTALL IDE(NETBEANS)</vt:lpstr>
      <vt:lpstr>INSTALL MYSQL</vt:lpstr>
      <vt:lpstr>PROJECT STRUCTURE</vt:lpstr>
      <vt:lpstr>Design the Database Schema for the Project   Database schema appears to have a relational design with three core tables for user authentication,    transactions, and signup data. The schema supports multiple banking operations by linking transactions to users via PINs. </vt:lpstr>
      <vt:lpstr>Create a MySQL Table  MySQL tables exist as the project successfully performs queries like without error handling for missing tables. We’ve implicitly created tables that handle users, transactions, and signup info. </vt:lpstr>
      <vt:lpstr> Implement JDBC for Database Connectivity   </vt:lpstr>
      <vt:lpstr>Create Model, DAO Classes for Database Operations</vt:lpstr>
      <vt:lpstr>Aesthetics and Visual Appeal of the UI </vt:lpstr>
      <vt:lpstr>Component Placement and Alignment in the UI</vt:lpstr>
      <vt:lpstr>Responsiveness and Accessibility of the UI</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TICKETING SYSTEM</dc:title>
  <dc:creator>91961</dc:creator>
  <cp:lastModifiedBy>DIVYANSHU AGRAWAL</cp:lastModifiedBy>
  <cp:revision>44</cp:revision>
  <dcterms:created xsi:type="dcterms:W3CDTF">2020-09-16T05:47:51Z</dcterms:created>
  <dcterms:modified xsi:type="dcterms:W3CDTF">2025-05-22T13:48:58Z</dcterms:modified>
</cp:coreProperties>
</file>