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0075" y="1206500"/>
            <a:ext cx="14922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firebase.google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0425" y="852169"/>
            <a:ext cx="3500120" cy="318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35" b="1">
                <a:latin typeface="Arial"/>
                <a:cs typeface="Arial"/>
              </a:rPr>
              <a:t>Academia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0" b="1">
                <a:latin typeface="Arial"/>
                <a:cs typeface="Arial"/>
              </a:rPr>
              <a:t>Recommender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45" b="1">
                <a:latin typeface="Arial"/>
                <a:cs typeface="Arial"/>
              </a:rPr>
              <a:t>System 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Android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algn="ctr" marL="31750" marR="25400">
              <a:lnSpc>
                <a:spcPct val="114599"/>
              </a:lnSpc>
              <a:spcBef>
                <a:spcPts val="105"/>
              </a:spcBef>
            </a:pPr>
            <a:r>
              <a:rPr dirty="0" sz="1200" spc="5" i="1">
                <a:latin typeface="Arial"/>
                <a:cs typeface="Arial"/>
              </a:rPr>
              <a:t>Report </a:t>
            </a:r>
            <a:r>
              <a:rPr dirty="0" sz="1200" spc="20" i="1">
                <a:latin typeface="Arial"/>
                <a:cs typeface="Arial"/>
              </a:rPr>
              <a:t>submitted </a:t>
            </a:r>
            <a:r>
              <a:rPr dirty="0" sz="1200" spc="10" i="1">
                <a:latin typeface="Arial"/>
                <a:cs typeface="Arial"/>
              </a:rPr>
              <a:t>in </a:t>
            </a:r>
            <a:r>
              <a:rPr dirty="0" sz="1200" spc="20" i="1">
                <a:latin typeface="Arial"/>
                <a:cs typeface="Arial"/>
              </a:rPr>
              <a:t>fulﬁllment </a:t>
            </a:r>
            <a:r>
              <a:rPr dirty="0" sz="1200" spc="25" i="1">
                <a:latin typeface="Arial"/>
                <a:cs typeface="Arial"/>
              </a:rPr>
              <a:t>of </a:t>
            </a:r>
            <a:r>
              <a:rPr dirty="0" sz="1200" spc="15" i="1">
                <a:latin typeface="Arial"/>
                <a:cs typeface="Arial"/>
              </a:rPr>
              <a:t>the</a:t>
            </a:r>
            <a:r>
              <a:rPr dirty="0" sz="1200" spc="-210" i="1">
                <a:latin typeface="Arial"/>
                <a:cs typeface="Arial"/>
              </a:rPr>
              <a:t> </a:t>
            </a:r>
            <a:r>
              <a:rPr dirty="0" sz="1200" spc="5" i="1">
                <a:latin typeface="Arial"/>
                <a:cs typeface="Arial"/>
              </a:rPr>
              <a:t>requirements  </a:t>
            </a:r>
            <a:r>
              <a:rPr dirty="0" sz="1200" spc="25" i="1">
                <a:latin typeface="Arial"/>
                <a:cs typeface="Arial"/>
              </a:rPr>
              <a:t>for </a:t>
            </a:r>
            <a:r>
              <a:rPr dirty="0" sz="1200" spc="15" i="1">
                <a:latin typeface="Arial"/>
                <a:cs typeface="Arial"/>
              </a:rPr>
              <a:t>the </a:t>
            </a:r>
            <a:r>
              <a:rPr dirty="0" sz="1200" spc="5" i="1">
                <a:latin typeface="Arial"/>
                <a:cs typeface="Arial"/>
              </a:rPr>
              <a:t>Exploratory </a:t>
            </a:r>
            <a:r>
              <a:rPr dirty="0" sz="1200" i="1">
                <a:latin typeface="Arial"/>
                <a:cs typeface="Arial"/>
              </a:rPr>
              <a:t>Project</a:t>
            </a:r>
            <a:r>
              <a:rPr dirty="0" sz="1200" spc="-155" i="1">
                <a:latin typeface="Arial"/>
                <a:cs typeface="Arial"/>
              </a:rPr>
              <a:t> </a:t>
            </a:r>
            <a:r>
              <a:rPr dirty="0" sz="1200" spc="25" i="1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200" spc="-40" b="1">
                <a:latin typeface="Arial"/>
                <a:cs typeface="Arial"/>
              </a:rPr>
              <a:t>Second </a:t>
            </a:r>
            <a:r>
              <a:rPr dirty="0" sz="1200" spc="-30" b="1">
                <a:latin typeface="Arial"/>
                <a:cs typeface="Arial"/>
              </a:rPr>
              <a:t>Year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-40" b="1">
                <a:latin typeface="Arial"/>
                <a:cs typeface="Arial"/>
              </a:rPr>
              <a:t>B.Tech.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200" spc="-125">
                <a:latin typeface="Arial Black"/>
                <a:cs typeface="Arial Black"/>
              </a:rPr>
              <a:t>By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Black"/>
              <a:cs typeface="Arial Black"/>
            </a:endParaRPr>
          </a:p>
          <a:p>
            <a:pPr algn="ctr" marL="365125" marR="361950" indent="11430">
              <a:lnSpc>
                <a:spcPct val="114599"/>
              </a:lnSpc>
            </a:pPr>
            <a:r>
              <a:rPr dirty="0" sz="1200" spc="-35" b="1">
                <a:latin typeface="Arial"/>
                <a:cs typeface="Arial"/>
              </a:rPr>
              <a:t>Kumar </a:t>
            </a:r>
            <a:r>
              <a:rPr dirty="0" sz="1200" spc="-30" b="1">
                <a:latin typeface="Arial"/>
                <a:cs typeface="Arial"/>
              </a:rPr>
              <a:t>Shivam Ranjan </a:t>
            </a:r>
            <a:r>
              <a:rPr dirty="0" sz="1200" spc="45" b="1">
                <a:latin typeface="Arial"/>
                <a:cs typeface="Arial"/>
              </a:rPr>
              <a:t>(18075031)  </a:t>
            </a:r>
            <a:r>
              <a:rPr dirty="0" sz="1200" spc="-15" b="1">
                <a:latin typeface="Arial"/>
                <a:cs typeface="Arial"/>
              </a:rPr>
              <a:t>Asht </a:t>
            </a:r>
            <a:r>
              <a:rPr dirty="0" sz="1200" spc="-35" b="1">
                <a:latin typeface="Arial"/>
                <a:cs typeface="Arial"/>
              </a:rPr>
              <a:t>Bhuja </a:t>
            </a:r>
            <a:r>
              <a:rPr dirty="0" sz="1200" spc="-30" b="1">
                <a:latin typeface="Arial"/>
                <a:cs typeface="Arial"/>
              </a:rPr>
              <a:t>Prasad </a:t>
            </a:r>
            <a:r>
              <a:rPr dirty="0" sz="1200" spc="-25" b="1">
                <a:latin typeface="Arial"/>
                <a:cs typeface="Arial"/>
              </a:rPr>
              <a:t>Rastogi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45" b="1">
                <a:latin typeface="Arial"/>
                <a:cs typeface="Arial"/>
              </a:rPr>
              <a:t>(18075013)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5" i="1">
                <a:latin typeface="Arial"/>
                <a:cs typeface="Arial"/>
              </a:rPr>
              <a:t>Under </a:t>
            </a:r>
            <a:r>
              <a:rPr dirty="0" sz="1200" spc="15" i="1">
                <a:latin typeface="Arial"/>
                <a:cs typeface="Arial"/>
              </a:rPr>
              <a:t>the </a:t>
            </a:r>
            <a:r>
              <a:rPr dirty="0" sz="1200" i="1">
                <a:latin typeface="Arial"/>
                <a:cs typeface="Arial"/>
              </a:rPr>
              <a:t>guidance</a:t>
            </a:r>
            <a:r>
              <a:rPr dirty="0" sz="1200" spc="-105" i="1">
                <a:latin typeface="Arial"/>
                <a:cs typeface="Arial"/>
              </a:rPr>
              <a:t> </a:t>
            </a:r>
            <a:r>
              <a:rPr dirty="0" sz="1200" spc="25" i="1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200" spc="-5" b="1">
                <a:latin typeface="Arial"/>
                <a:cs typeface="Arial"/>
              </a:rPr>
              <a:t>Dr. </a:t>
            </a:r>
            <a:r>
              <a:rPr dirty="0" sz="1200" spc="-30" b="1">
                <a:latin typeface="Arial"/>
                <a:cs typeface="Arial"/>
              </a:rPr>
              <a:t>Sukomal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Pal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9400" y="4286250"/>
            <a:ext cx="2124075" cy="21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525" y="6799580"/>
            <a:ext cx="5721350" cy="6540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310"/>
              </a:spcBef>
            </a:pPr>
            <a:r>
              <a:rPr dirty="0" sz="1200" spc="-5" b="1">
                <a:latin typeface="Arial"/>
                <a:cs typeface="Arial"/>
              </a:rPr>
              <a:t>Department </a:t>
            </a:r>
            <a:r>
              <a:rPr dirty="0" sz="1200" spc="-10" b="1">
                <a:latin typeface="Arial"/>
                <a:cs typeface="Arial"/>
              </a:rPr>
              <a:t>of </a:t>
            </a:r>
            <a:r>
              <a:rPr dirty="0" sz="1200" spc="-20" b="1">
                <a:latin typeface="Arial"/>
                <a:cs typeface="Arial"/>
              </a:rPr>
              <a:t>Computer </a:t>
            </a:r>
            <a:r>
              <a:rPr dirty="0" sz="1200" spc="-50" b="1">
                <a:latin typeface="Arial"/>
                <a:cs typeface="Arial"/>
              </a:rPr>
              <a:t>Science </a:t>
            </a:r>
            <a:r>
              <a:rPr dirty="0" sz="1200" spc="-25" b="1">
                <a:latin typeface="Arial"/>
                <a:cs typeface="Arial"/>
              </a:rPr>
              <a:t>and</a:t>
            </a:r>
            <a:r>
              <a:rPr dirty="0" sz="1200" spc="30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14599"/>
              </a:lnSpc>
            </a:pPr>
            <a:r>
              <a:rPr dirty="0" sz="1200" spc="20" b="1">
                <a:latin typeface="Arial"/>
                <a:cs typeface="Arial"/>
              </a:rPr>
              <a:t>INDIAN </a:t>
            </a:r>
            <a:r>
              <a:rPr dirty="0" sz="1200" spc="-10" b="1">
                <a:latin typeface="Arial"/>
                <a:cs typeface="Arial"/>
              </a:rPr>
              <a:t>INSTITUTE </a:t>
            </a:r>
            <a:r>
              <a:rPr dirty="0" sz="1200" spc="-30" b="1">
                <a:latin typeface="Arial"/>
                <a:cs typeface="Arial"/>
              </a:rPr>
              <a:t>OF </a:t>
            </a:r>
            <a:r>
              <a:rPr dirty="0" sz="1200" spc="-25" b="1">
                <a:latin typeface="Arial"/>
                <a:cs typeface="Arial"/>
              </a:rPr>
              <a:t>TECHNOLOGY </a:t>
            </a:r>
            <a:r>
              <a:rPr dirty="0" sz="1200" spc="10" b="1">
                <a:latin typeface="Arial"/>
                <a:cs typeface="Arial"/>
              </a:rPr>
              <a:t>(BHU) VARANASI </a:t>
            </a:r>
            <a:r>
              <a:rPr dirty="0" sz="1200" spc="-20" b="1">
                <a:latin typeface="Arial"/>
                <a:cs typeface="Arial"/>
              </a:rPr>
              <a:t>Varanasi </a:t>
            </a:r>
            <a:r>
              <a:rPr dirty="0" sz="1200" spc="40" b="1">
                <a:latin typeface="Arial"/>
                <a:cs typeface="Arial"/>
              </a:rPr>
              <a:t>221005,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India  May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50" b="1">
                <a:latin typeface="Arial"/>
                <a:cs typeface="Arial"/>
              </a:rPr>
              <a:t>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711825"/>
            <a:ext cx="5962650" cy="314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latin typeface="Arial"/>
                <a:cs typeface="Arial"/>
              </a:rPr>
              <a:t>Fig </a:t>
            </a:r>
            <a:r>
              <a:rPr dirty="0" sz="1200" spc="20" b="1">
                <a:latin typeface="Arial"/>
                <a:cs typeface="Arial"/>
              </a:rPr>
              <a:t>1.1 </a:t>
            </a:r>
            <a:r>
              <a:rPr dirty="0" sz="1200" spc="-20" b="1">
                <a:latin typeface="Arial"/>
                <a:cs typeface="Arial"/>
              </a:rPr>
              <a:t>Android </a:t>
            </a:r>
            <a:r>
              <a:rPr dirty="0" sz="1200" spc="-15" b="1">
                <a:latin typeface="Arial"/>
                <a:cs typeface="Arial"/>
              </a:rPr>
              <a:t>app </a:t>
            </a:r>
            <a:r>
              <a:rPr dirty="0" sz="1200" spc="-30" b="1">
                <a:latin typeface="Arial"/>
                <a:cs typeface="Arial"/>
              </a:rPr>
              <a:t>Recommendation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5"/>
              </a:spcBef>
            </a:pPr>
            <a:r>
              <a:rPr dirty="0" sz="1200" spc="-110">
                <a:latin typeface="Arial Black"/>
                <a:cs typeface="Arial Black"/>
              </a:rPr>
              <a:t>Our </a:t>
            </a:r>
            <a:r>
              <a:rPr dirty="0" sz="1200" spc="-125">
                <a:latin typeface="Arial Black"/>
                <a:cs typeface="Arial Black"/>
              </a:rPr>
              <a:t>android </a:t>
            </a:r>
            <a:r>
              <a:rPr dirty="0" sz="1200" spc="-155">
                <a:latin typeface="Arial Black"/>
                <a:cs typeface="Arial Black"/>
              </a:rPr>
              <a:t>system </a:t>
            </a:r>
            <a:r>
              <a:rPr dirty="0" sz="1200" spc="-145">
                <a:latin typeface="Arial Black"/>
                <a:cs typeface="Arial Black"/>
              </a:rPr>
              <a:t>maintains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database </a:t>
            </a:r>
            <a:r>
              <a:rPr dirty="0" sz="1200" spc="-140">
                <a:latin typeface="Arial Black"/>
                <a:cs typeface="Arial Black"/>
              </a:rPr>
              <a:t>where the </a:t>
            </a:r>
            <a:r>
              <a:rPr dirty="0" sz="1200" spc="-145">
                <a:latin typeface="Arial Black"/>
                <a:cs typeface="Arial Black"/>
              </a:rPr>
              <a:t>authenticated users have  interacted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40">
                <a:latin typeface="Arial Black"/>
                <a:cs typeface="Arial Black"/>
              </a:rPr>
              <a:t>items( </a:t>
            </a:r>
            <a:r>
              <a:rPr dirty="0" sz="1200" spc="-135">
                <a:latin typeface="Arial Black"/>
                <a:cs typeface="Arial Black"/>
              </a:rPr>
              <a:t>journals, </a:t>
            </a:r>
            <a:r>
              <a:rPr dirty="0" sz="1200" spc="-150">
                <a:latin typeface="Arial Black"/>
                <a:cs typeface="Arial Black"/>
              </a:rPr>
              <a:t>articles, </a:t>
            </a:r>
            <a:r>
              <a:rPr dirty="0" sz="1200" spc="-175">
                <a:latin typeface="Arial Black"/>
                <a:cs typeface="Arial Black"/>
              </a:rPr>
              <a:t>etc </a:t>
            </a:r>
            <a:r>
              <a:rPr dirty="0" sz="1200" spc="-95">
                <a:latin typeface="Arial Black"/>
                <a:cs typeface="Arial Black"/>
              </a:rPr>
              <a:t>)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30">
                <a:latin typeface="Arial Black"/>
                <a:cs typeface="Arial Black"/>
              </a:rPr>
              <a:t>reading </a:t>
            </a:r>
            <a:r>
              <a:rPr dirty="0" sz="1200" spc="-145">
                <a:latin typeface="Arial Black"/>
                <a:cs typeface="Arial Black"/>
              </a:rPr>
              <a:t>them. </a:t>
            </a:r>
            <a:r>
              <a:rPr dirty="0" sz="1200" spc="-140">
                <a:latin typeface="Arial Black"/>
                <a:cs typeface="Arial Black"/>
              </a:rPr>
              <a:t>This </a:t>
            </a:r>
            <a:r>
              <a:rPr dirty="0" sz="1200" spc="-130">
                <a:latin typeface="Arial Black"/>
                <a:cs typeface="Arial Black"/>
              </a:rPr>
              <a:t>information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40">
                <a:latin typeface="Arial Black"/>
                <a:cs typeface="Arial Black"/>
              </a:rPr>
              <a:t>data  is </a:t>
            </a:r>
            <a:r>
              <a:rPr dirty="0" sz="1200" spc="-160">
                <a:latin typeface="Arial Black"/>
                <a:cs typeface="Arial Black"/>
              </a:rPr>
              <a:t>crucial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recommendation </a:t>
            </a:r>
            <a:r>
              <a:rPr dirty="0" sz="1200" spc="-155">
                <a:latin typeface="Arial Black"/>
                <a:cs typeface="Arial Black"/>
              </a:rPr>
              <a:t>system </a:t>
            </a:r>
            <a:r>
              <a:rPr dirty="0" sz="1200" spc="-160">
                <a:latin typeface="Arial Black"/>
                <a:cs typeface="Arial Black"/>
              </a:rPr>
              <a:t>because </a:t>
            </a:r>
            <a:r>
              <a:rPr dirty="0" sz="1200" spc="-140">
                <a:latin typeface="Arial Black"/>
                <a:cs typeface="Arial Black"/>
              </a:rPr>
              <a:t>there </a:t>
            </a:r>
            <a:r>
              <a:rPr dirty="0" sz="1200" spc="-150">
                <a:latin typeface="Arial Black"/>
                <a:cs typeface="Arial Black"/>
              </a:rPr>
              <a:t>must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60">
                <a:latin typeface="Arial Black"/>
                <a:cs typeface="Arial Black"/>
              </a:rPr>
              <a:t>some </a:t>
            </a:r>
            <a:r>
              <a:rPr dirty="0" sz="1200" spc="-135">
                <a:latin typeface="Arial Black"/>
                <a:cs typeface="Arial Black"/>
              </a:rPr>
              <a:t>sort </a:t>
            </a:r>
            <a:r>
              <a:rPr dirty="0" sz="1200" spc="-105">
                <a:latin typeface="Arial Black"/>
                <a:cs typeface="Arial Black"/>
              </a:rPr>
              <a:t>of  </a:t>
            </a:r>
            <a:r>
              <a:rPr dirty="0" sz="1200" spc="-140">
                <a:latin typeface="Arial Black"/>
                <a:cs typeface="Arial Black"/>
              </a:rPr>
              <a:t>interaction between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work. </a:t>
            </a:r>
            <a:r>
              <a:rPr dirty="0" sz="1200" spc="-150">
                <a:latin typeface="Arial Black"/>
                <a:cs typeface="Arial Black"/>
              </a:rPr>
              <a:t>The  </a:t>
            </a:r>
            <a:r>
              <a:rPr dirty="0" sz="1200" spc="-155">
                <a:latin typeface="Arial Black"/>
                <a:cs typeface="Arial Black"/>
              </a:rPr>
              <a:t>recommender system uses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60">
                <a:latin typeface="Arial Black"/>
                <a:cs typeface="Arial Black"/>
              </a:rPr>
              <a:t>piece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data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55">
                <a:latin typeface="Arial Black"/>
                <a:cs typeface="Arial Black"/>
              </a:rPr>
              <a:t>recommend </a:t>
            </a:r>
            <a:r>
              <a:rPr dirty="0" sz="1200" spc="-114">
                <a:latin typeface="Arial Black"/>
                <a:cs typeface="Arial Black"/>
              </a:rPr>
              <a:t>stuff.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recommender  system </a:t>
            </a:r>
            <a:r>
              <a:rPr dirty="0" sz="1200" spc="-135">
                <a:latin typeface="Arial Black"/>
                <a:cs typeface="Arial Black"/>
              </a:rPr>
              <a:t>then applies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0">
                <a:latin typeface="Arial Black"/>
                <a:cs typeface="Arial Black"/>
              </a:rPr>
              <a:t>collaborative </a:t>
            </a:r>
            <a:r>
              <a:rPr dirty="0" sz="1200" spc="-120">
                <a:latin typeface="Arial Black"/>
                <a:cs typeface="Arial Black"/>
              </a:rPr>
              <a:t>filtering </a:t>
            </a:r>
            <a:r>
              <a:rPr dirty="0" sz="1200" spc="-130">
                <a:latin typeface="Arial Black"/>
                <a:cs typeface="Arial Black"/>
              </a:rPr>
              <a:t>algorithm to </a:t>
            </a:r>
            <a:r>
              <a:rPr dirty="0" sz="1200" spc="-140">
                <a:latin typeface="Arial Black"/>
                <a:cs typeface="Arial Black"/>
              </a:rPr>
              <a:t>the data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65">
                <a:latin typeface="Arial Black"/>
                <a:cs typeface="Arial Black"/>
              </a:rPr>
              <a:t>as a </a:t>
            </a:r>
            <a:r>
              <a:rPr dirty="0" sz="1200" spc="-135">
                <a:latin typeface="Arial Black"/>
                <a:cs typeface="Arial Black"/>
              </a:rPr>
              <a:t>result, </a:t>
            </a:r>
            <a:r>
              <a:rPr dirty="0" sz="1200" spc="-175">
                <a:latin typeface="Arial Black"/>
                <a:cs typeface="Arial Black"/>
              </a:rPr>
              <a:t>comes  </a:t>
            </a:r>
            <a:r>
              <a:rPr dirty="0" sz="1200" spc="-114">
                <a:latin typeface="Arial Black"/>
                <a:cs typeface="Arial Black"/>
              </a:rPr>
              <a:t>up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with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65">
                <a:latin typeface="Arial Black"/>
                <a:cs typeface="Arial Black"/>
              </a:rPr>
              <a:t>a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list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top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250">
                <a:latin typeface="Arial Black"/>
                <a:cs typeface="Arial Black"/>
              </a:rPr>
              <a:t>K</a:t>
            </a:r>
            <a:r>
              <a:rPr dirty="0" sz="1200" spc="-24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recommendations.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The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will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input: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200" spc="-140">
                <a:latin typeface="Arial Black"/>
                <a:cs typeface="Arial Black"/>
              </a:rPr>
              <a:t>Title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200" spc="-135">
                <a:latin typeface="Arial Black"/>
                <a:cs typeface="Arial Black"/>
              </a:rPr>
              <a:t>Abstract</a:t>
            </a:r>
            <a:endParaRPr sz="1200">
              <a:latin typeface="Arial Black"/>
              <a:cs typeface="Arial Black"/>
            </a:endParaRPr>
          </a:p>
          <a:p>
            <a:pPr marL="12700" marR="135890">
              <a:lnSpc>
                <a:spcPct val="114599"/>
              </a:lnSpc>
            </a:pPr>
            <a:r>
              <a:rPr dirty="0" sz="1200" spc="-130">
                <a:latin typeface="Arial Black"/>
                <a:cs typeface="Arial Black"/>
              </a:rPr>
              <a:t>Further,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contextual </a:t>
            </a:r>
            <a:r>
              <a:rPr dirty="0" sz="1200" spc="-130">
                <a:latin typeface="Arial Black"/>
                <a:cs typeface="Arial Black"/>
              </a:rPr>
              <a:t>information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45">
                <a:latin typeface="Arial Black"/>
                <a:cs typeface="Arial Black"/>
              </a:rPr>
              <a:t>sent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40">
                <a:latin typeface="Arial Black"/>
                <a:cs typeface="Arial Black"/>
              </a:rPr>
              <a:t>the mobile </a:t>
            </a:r>
            <a:r>
              <a:rPr dirty="0" sz="1200" spc="-155">
                <a:latin typeface="Arial Black"/>
                <a:cs typeface="Arial Black"/>
              </a:rPr>
              <a:t>device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server </a:t>
            </a:r>
            <a:r>
              <a:rPr dirty="0" sz="1200" spc="-150">
                <a:latin typeface="Arial Black"/>
                <a:cs typeface="Arial Black"/>
              </a:rPr>
              <a:t>so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35">
                <a:latin typeface="Arial Black"/>
                <a:cs typeface="Arial Black"/>
              </a:rPr>
              <a:t>irrelevant </a:t>
            </a:r>
            <a:r>
              <a:rPr dirty="0" sz="1200" spc="-150">
                <a:latin typeface="Arial Black"/>
                <a:cs typeface="Arial Black"/>
              </a:rPr>
              <a:t>recommendations </a:t>
            </a:r>
            <a:r>
              <a:rPr dirty="0" sz="1200" spc="-145">
                <a:latin typeface="Arial Black"/>
                <a:cs typeface="Arial Black"/>
              </a:rPr>
              <a:t>according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current </a:t>
            </a:r>
            <a:r>
              <a:rPr dirty="0" sz="1200" spc="-155">
                <a:latin typeface="Arial Black"/>
                <a:cs typeface="Arial Black"/>
              </a:rPr>
              <a:t>context </a:t>
            </a:r>
            <a:r>
              <a:rPr dirty="0" sz="1200" spc="-150">
                <a:latin typeface="Arial Black"/>
                <a:cs typeface="Arial Black"/>
              </a:rPr>
              <a:t>are </a:t>
            </a:r>
            <a:r>
              <a:rPr dirty="0" sz="1200" spc="-130">
                <a:latin typeface="Arial Black"/>
                <a:cs typeface="Arial Black"/>
              </a:rPr>
              <a:t>not </a:t>
            </a:r>
            <a:r>
              <a:rPr dirty="0" sz="1200" spc="-150">
                <a:latin typeface="Arial Black"/>
                <a:cs typeface="Arial Black"/>
              </a:rPr>
              <a:t>recommended.  The recommendations </a:t>
            </a:r>
            <a:r>
              <a:rPr dirty="0" sz="1200" spc="-130">
                <a:latin typeface="Arial Black"/>
                <a:cs typeface="Arial Black"/>
              </a:rPr>
              <a:t>not </a:t>
            </a:r>
            <a:r>
              <a:rPr dirty="0" sz="1200" spc="-110">
                <a:latin typeface="Arial Black"/>
                <a:cs typeface="Arial Black"/>
              </a:rPr>
              <a:t>fit for </a:t>
            </a:r>
            <a:r>
              <a:rPr dirty="0" sz="1200" spc="-145">
                <a:latin typeface="Arial Black"/>
                <a:cs typeface="Arial Black"/>
              </a:rPr>
              <a:t>current </a:t>
            </a:r>
            <a:r>
              <a:rPr dirty="0" sz="1200" spc="-155">
                <a:latin typeface="Arial Black"/>
                <a:cs typeface="Arial Black"/>
              </a:rPr>
              <a:t>context </a:t>
            </a:r>
            <a:r>
              <a:rPr dirty="0" sz="1200" spc="-160">
                <a:latin typeface="Arial Black"/>
                <a:cs typeface="Arial Black"/>
              </a:rPr>
              <a:t>such </a:t>
            </a:r>
            <a:r>
              <a:rPr dirty="0" sz="1200" spc="-165">
                <a:latin typeface="Arial Black"/>
                <a:cs typeface="Arial Black"/>
              </a:rPr>
              <a:t>as </a:t>
            </a:r>
            <a:r>
              <a:rPr dirty="0" sz="1200" spc="-145">
                <a:latin typeface="Arial Black"/>
                <a:cs typeface="Arial Black"/>
              </a:rPr>
              <a:t>location </a:t>
            </a:r>
            <a:r>
              <a:rPr dirty="0" sz="1200" spc="-150">
                <a:latin typeface="Arial Black"/>
                <a:cs typeface="Arial Black"/>
              </a:rPr>
              <a:t>company, are </a:t>
            </a:r>
            <a:r>
              <a:rPr dirty="0" sz="1200" spc="-135">
                <a:latin typeface="Arial Black"/>
                <a:cs typeface="Arial Black"/>
              </a:rPr>
              <a:t>simply  </a:t>
            </a:r>
            <a:r>
              <a:rPr dirty="0" sz="1200" spc="-140">
                <a:latin typeface="Arial Black"/>
                <a:cs typeface="Arial Black"/>
              </a:rPr>
              <a:t>removed</a:t>
            </a:r>
            <a:r>
              <a:rPr dirty="0" sz="1200" spc="-100">
                <a:latin typeface="Arial Black"/>
                <a:cs typeface="Arial Black"/>
              </a:rPr>
              <a:t> [1].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8950" y="914400"/>
            <a:ext cx="3733800" cy="436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733613"/>
            <a:ext cx="5952490" cy="6358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 b="1">
                <a:latin typeface="Arial"/>
                <a:cs typeface="Arial"/>
              </a:rPr>
              <a:t>1.2 </a:t>
            </a:r>
            <a:r>
              <a:rPr dirty="0" sz="1400" spc="-25" b="1">
                <a:latin typeface="Arial"/>
                <a:cs typeface="Arial"/>
              </a:rPr>
              <a:t>Motivation </a:t>
            </a:r>
            <a:r>
              <a:rPr dirty="0" sz="1400" spc="-15" b="1">
                <a:latin typeface="Arial"/>
                <a:cs typeface="Arial"/>
              </a:rPr>
              <a:t>of </a:t>
            </a:r>
            <a:r>
              <a:rPr dirty="0" sz="1400" spc="-55" b="1">
                <a:latin typeface="Arial"/>
                <a:cs typeface="Arial"/>
              </a:rPr>
              <a:t>Research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30" b="1"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 marR="92710">
              <a:lnSpc>
                <a:spcPct val="114599"/>
              </a:lnSpc>
              <a:spcBef>
                <a:spcPts val="5"/>
              </a:spcBef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20">
                <a:latin typeface="Arial Black"/>
                <a:cs typeface="Arial Black"/>
              </a:rPr>
              <a:t>field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5">
                <a:latin typeface="Arial Black"/>
                <a:cs typeface="Arial Black"/>
              </a:rPr>
              <a:t>e-commerce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130">
                <a:latin typeface="Arial Black"/>
                <a:cs typeface="Arial Black"/>
              </a:rPr>
              <a:t>widely </a:t>
            </a:r>
            <a:r>
              <a:rPr dirty="0" sz="1200" spc="-140">
                <a:latin typeface="Arial Black"/>
                <a:cs typeface="Arial Black"/>
              </a:rPr>
              <a:t>been affected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45">
                <a:latin typeface="Arial Black"/>
                <a:cs typeface="Arial Black"/>
              </a:rPr>
              <a:t>projects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16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recent </a:t>
            </a:r>
            <a:r>
              <a:rPr dirty="0" sz="1200" spc="-140">
                <a:latin typeface="Arial Black"/>
                <a:cs typeface="Arial Black"/>
              </a:rPr>
              <a:t>years. In </a:t>
            </a:r>
            <a:r>
              <a:rPr dirty="0" sz="1200" spc="-145">
                <a:latin typeface="Arial Black"/>
                <a:cs typeface="Arial Black"/>
              </a:rPr>
              <a:t>fact, </a:t>
            </a:r>
            <a:r>
              <a:rPr dirty="0" sz="1200" spc="-150">
                <a:latin typeface="Arial Black"/>
                <a:cs typeface="Arial Black"/>
              </a:rPr>
              <a:t>these </a:t>
            </a:r>
            <a:r>
              <a:rPr dirty="0" sz="1200" spc="-145">
                <a:latin typeface="Arial Black"/>
                <a:cs typeface="Arial Black"/>
              </a:rPr>
              <a:t>e-commerce </a:t>
            </a:r>
            <a:r>
              <a:rPr dirty="0" sz="1200" spc="-140">
                <a:latin typeface="Arial Black"/>
                <a:cs typeface="Arial Black"/>
              </a:rPr>
              <a:t>business </a:t>
            </a:r>
            <a:r>
              <a:rPr dirty="0" sz="1200" spc="-135">
                <a:latin typeface="Arial Black"/>
                <a:cs typeface="Arial Black"/>
              </a:rPr>
              <a:t>giants </a:t>
            </a:r>
            <a:r>
              <a:rPr dirty="0" sz="1200" spc="-140">
                <a:latin typeface="Arial Black"/>
                <a:cs typeface="Arial Black"/>
              </a:rPr>
              <a:t>mainly </a:t>
            </a:r>
            <a:r>
              <a:rPr dirty="0" sz="1200" spc="-145">
                <a:latin typeface="Arial Black"/>
                <a:cs typeface="Arial Black"/>
              </a:rPr>
              <a:t>work </a:t>
            </a:r>
            <a:r>
              <a:rPr dirty="0" sz="1200" spc="-130">
                <a:latin typeface="Arial Black"/>
                <a:cs typeface="Arial Black"/>
              </a:rPr>
              <a:t>on their 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35">
                <a:latin typeface="Arial Black"/>
                <a:cs typeface="Arial Black"/>
              </a:rPr>
              <a:t>protocol. </a:t>
            </a:r>
            <a:r>
              <a:rPr dirty="0" sz="1200" spc="-120">
                <a:latin typeface="Arial Black"/>
                <a:cs typeface="Arial Black"/>
              </a:rPr>
              <a:t>If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40">
                <a:latin typeface="Arial Black"/>
                <a:cs typeface="Arial Black"/>
              </a:rPr>
              <a:t>protocol is </a:t>
            </a:r>
            <a:r>
              <a:rPr dirty="0" sz="1200" spc="-120">
                <a:latin typeface="Arial Black"/>
                <a:cs typeface="Arial Black"/>
              </a:rPr>
              <a:t>good </a:t>
            </a:r>
            <a:r>
              <a:rPr dirty="0" sz="1200" spc="-130">
                <a:latin typeface="Arial Black"/>
                <a:cs typeface="Arial Black"/>
              </a:rPr>
              <a:t>enough,  </a:t>
            </a:r>
            <a:r>
              <a:rPr dirty="0" sz="1200" spc="-135">
                <a:latin typeface="Arial Black"/>
                <a:cs typeface="Arial Black"/>
              </a:rPr>
              <a:t>they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40">
                <a:latin typeface="Arial Black"/>
                <a:cs typeface="Arial Black"/>
              </a:rPr>
              <a:t>influence the </a:t>
            </a:r>
            <a:r>
              <a:rPr dirty="0" sz="1200" spc="-135">
                <a:latin typeface="Arial Black"/>
                <a:cs typeface="Arial Black"/>
              </a:rPr>
              <a:t>international </a:t>
            </a:r>
            <a:r>
              <a:rPr dirty="0" sz="1200" spc="-160">
                <a:latin typeface="Arial Black"/>
                <a:cs typeface="Arial Black"/>
              </a:rPr>
              <a:t>market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great </a:t>
            </a:r>
            <a:r>
              <a:rPr dirty="0" sz="1200" spc="-145">
                <a:latin typeface="Arial Black"/>
                <a:cs typeface="Arial Black"/>
              </a:rPr>
              <a:t>extent. E-commerce </a:t>
            </a:r>
            <a:r>
              <a:rPr dirty="0" sz="1200" spc="-135">
                <a:latin typeface="Arial Black"/>
                <a:cs typeface="Arial Black"/>
              </a:rPr>
              <a:t>giants </a:t>
            </a:r>
            <a:r>
              <a:rPr dirty="0" sz="1200" spc="-155">
                <a:latin typeface="Arial Black"/>
                <a:cs typeface="Arial Black"/>
              </a:rPr>
              <a:t>like  </a:t>
            </a:r>
            <a:r>
              <a:rPr dirty="0" sz="1200" spc="-130">
                <a:latin typeface="Arial Black"/>
                <a:cs typeface="Arial Black"/>
              </a:rPr>
              <a:t>Netflix </a:t>
            </a:r>
            <a:r>
              <a:rPr dirty="0" sz="1200" spc="-125">
                <a:latin typeface="Arial Black"/>
                <a:cs typeface="Arial Black"/>
              </a:rPr>
              <a:t>, </a:t>
            </a:r>
            <a:r>
              <a:rPr dirty="0" sz="1200" spc="-135">
                <a:latin typeface="Arial Black"/>
                <a:cs typeface="Arial Black"/>
              </a:rPr>
              <a:t>Youtube,Amazon Prime, </a:t>
            </a:r>
            <a:r>
              <a:rPr dirty="0" sz="1200" spc="-175">
                <a:latin typeface="Arial Black"/>
                <a:cs typeface="Arial Black"/>
              </a:rPr>
              <a:t>etc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30">
                <a:latin typeface="Arial Black"/>
                <a:cs typeface="Arial Black"/>
              </a:rPr>
              <a:t>their</a:t>
            </a:r>
            <a:r>
              <a:rPr dirty="0" sz="1200" spc="-11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backend.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140">
                <a:latin typeface="Arial Black"/>
                <a:cs typeface="Arial Black"/>
              </a:rPr>
              <a:t>They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use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very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popular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recommendation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libraries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including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Apache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and</a:t>
            </a:r>
            <a:r>
              <a:rPr dirty="0" sz="1200" spc="-5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Mahout.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-140">
                <a:latin typeface="Arial Black"/>
                <a:cs typeface="Arial Black"/>
              </a:rPr>
              <a:t>In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order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recommend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items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users,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different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systems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use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different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algorithms.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35">
                <a:latin typeface="Arial Black"/>
                <a:cs typeface="Arial Black"/>
              </a:rPr>
              <a:t>depends </a:t>
            </a:r>
            <a:r>
              <a:rPr dirty="0" sz="1200" spc="-125">
                <a:latin typeface="Arial Black"/>
                <a:cs typeface="Arial Black"/>
              </a:rPr>
              <a:t>upon </a:t>
            </a:r>
            <a:r>
              <a:rPr dirty="0" sz="1200" spc="-140">
                <a:latin typeface="Arial Black"/>
                <a:cs typeface="Arial Black"/>
              </a:rPr>
              <a:t>the system’s </a:t>
            </a:r>
            <a:r>
              <a:rPr dirty="0" sz="1200" spc="-130">
                <a:latin typeface="Arial Black"/>
                <a:cs typeface="Arial Black"/>
              </a:rPr>
              <a:t>design and </a:t>
            </a:r>
            <a:r>
              <a:rPr dirty="0" sz="1200" spc="-165">
                <a:latin typeface="Arial Black"/>
                <a:cs typeface="Arial Black"/>
              </a:rPr>
              <a:t>ease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handle algorithms. </a:t>
            </a: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40">
                <a:latin typeface="Arial Black"/>
                <a:cs typeface="Arial Black"/>
              </a:rPr>
              <a:t>used </a:t>
            </a:r>
            <a:r>
              <a:rPr dirty="0" sz="1200" spc="-130">
                <a:latin typeface="Arial Black"/>
                <a:cs typeface="Arial Black"/>
              </a:rPr>
              <a:t>two 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our </a:t>
            </a:r>
            <a:r>
              <a:rPr dirty="0" sz="1200" spc="-140">
                <a:latin typeface="Arial Black"/>
                <a:cs typeface="Arial Black"/>
              </a:rPr>
              <a:t>project. That </a:t>
            </a:r>
            <a:r>
              <a:rPr dirty="0" sz="1200" spc="-130">
                <a:latin typeface="Arial Black"/>
                <a:cs typeface="Arial Black"/>
              </a:rPr>
              <a:t>itself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30">
                <a:latin typeface="Arial Black"/>
                <a:cs typeface="Arial Black"/>
              </a:rPr>
              <a:t>enough to </a:t>
            </a:r>
            <a:r>
              <a:rPr dirty="0" sz="1200" spc="-135">
                <a:latin typeface="Arial Black"/>
                <a:cs typeface="Arial Black"/>
              </a:rPr>
              <a:t>show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35">
                <a:latin typeface="Arial Black"/>
                <a:cs typeface="Arial Black"/>
              </a:rPr>
              <a:t>great  </a:t>
            </a:r>
            <a:r>
              <a:rPr dirty="0" sz="1200" spc="-150">
                <a:latin typeface="Arial Black"/>
                <a:cs typeface="Arial Black"/>
              </a:rPr>
              <a:t>advancements,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popularity,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and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scope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research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work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in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this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area.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Black"/>
              <a:cs typeface="Arial Black"/>
            </a:endParaRPr>
          </a:p>
          <a:p>
            <a:pPr marL="12700" marR="307975">
              <a:lnSpc>
                <a:spcPct val="114599"/>
              </a:lnSpc>
              <a:spcBef>
                <a:spcPts val="5"/>
              </a:spcBef>
            </a:pP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60">
                <a:latin typeface="Arial Black"/>
                <a:cs typeface="Arial Black"/>
              </a:rPr>
              <a:t>aims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solve </a:t>
            </a:r>
            <a:r>
              <a:rPr dirty="0" sz="1200" spc="-130">
                <a:latin typeface="Arial Black"/>
                <a:cs typeface="Arial Black"/>
              </a:rPr>
              <a:t>search-related </a:t>
            </a:r>
            <a:r>
              <a:rPr dirty="0" sz="1200" spc="-135">
                <a:latin typeface="Arial Black"/>
                <a:cs typeface="Arial Black"/>
              </a:rPr>
              <a:t>problems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way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information </a:t>
            </a:r>
            <a:r>
              <a:rPr dirty="0" sz="1200" spc="-135">
                <a:latin typeface="Arial Black"/>
                <a:cs typeface="Arial Black"/>
              </a:rPr>
              <a:t>overload problem  </a:t>
            </a:r>
            <a:r>
              <a:rPr dirty="0" sz="1200" spc="-114">
                <a:latin typeface="Arial Black"/>
                <a:cs typeface="Arial Black"/>
              </a:rPr>
              <a:t>found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70">
                <a:latin typeface="Arial Black"/>
                <a:cs typeface="Arial Black"/>
              </a:rPr>
              <a:t>World Wide </a:t>
            </a:r>
            <a:r>
              <a:rPr dirty="0" sz="1200" spc="-50">
                <a:latin typeface="Arial Black"/>
                <a:cs typeface="Arial Black"/>
              </a:rPr>
              <a:t>Web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45">
                <a:latin typeface="Arial Black"/>
                <a:cs typeface="Arial Black"/>
              </a:rPr>
              <a:t>reduced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drastic</a:t>
            </a:r>
            <a:r>
              <a:rPr dirty="0" sz="1200" spc="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extent.</a:t>
            </a:r>
            <a:endParaRPr sz="1200">
              <a:latin typeface="Arial Black"/>
              <a:cs typeface="Arial Black"/>
            </a:endParaRPr>
          </a:p>
          <a:p>
            <a:pPr marL="12700" marR="262890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40">
                <a:latin typeface="Arial Black"/>
                <a:cs typeface="Arial Black"/>
              </a:rPr>
              <a:t>adapts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70">
                <a:latin typeface="Arial Black"/>
                <a:cs typeface="Arial Black"/>
              </a:rPr>
              <a:t>each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0">
                <a:latin typeface="Arial Black"/>
                <a:cs typeface="Arial Black"/>
              </a:rPr>
              <a:t>personalized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50">
                <a:latin typeface="Arial Black"/>
                <a:cs typeface="Arial Black"/>
              </a:rPr>
              <a:t>specific </a:t>
            </a:r>
            <a:r>
              <a:rPr dirty="0" sz="1200" spc="-135">
                <a:latin typeface="Arial Black"/>
                <a:cs typeface="Arial Black"/>
              </a:rPr>
              <a:t>way </a:t>
            </a:r>
            <a:r>
              <a:rPr dirty="0" sz="1200" spc="-130">
                <a:latin typeface="Arial Black"/>
                <a:cs typeface="Arial Black"/>
              </a:rPr>
              <a:t>to  give </a:t>
            </a:r>
            <a:r>
              <a:rPr dirty="0" sz="1200" spc="-135">
                <a:latin typeface="Arial Black"/>
                <a:cs typeface="Arial Black"/>
              </a:rPr>
              <a:t>suggestions, </a:t>
            </a:r>
            <a:r>
              <a:rPr dirty="0" sz="1200" spc="-145">
                <a:latin typeface="Arial Black"/>
                <a:cs typeface="Arial Black"/>
              </a:rPr>
              <a:t>which </a:t>
            </a:r>
            <a:r>
              <a:rPr dirty="0" sz="1200" spc="-175">
                <a:latin typeface="Arial Black"/>
                <a:cs typeface="Arial Black"/>
              </a:rPr>
              <a:t>comes </a:t>
            </a:r>
            <a:r>
              <a:rPr dirty="0" sz="1200" spc="-130">
                <a:latin typeface="Arial Black"/>
                <a:cs typeface="Arial Black"/>
              </a:rPr>
              <a:t>out </a:t>
            </a:r>
            <a:r>
              <a:rPr dirty="0" sz="1200" spc="-165">
                <a:latin typeface="Arial Black"/>
                <a:cs typeface="Arial Black"/>
              </a:rPr>
              <a:t>as a </a:t>
            </a:r>
            <a:r>
              <a:rPr dirty="0" sz="1200" spc="-135">
                <a:latin typeface="Arial Black"/>
                <a:cs typeface="Arial Black"/>
              </a:rPr>
              <a:t>result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previous </a:t>
            </a:r>
            <a:r>
              <a:rPr dirty="0" sz="1200" spc="-145">
                <a:latin typeface="Arial Black"/>
                <a:cs typeface="Arial Black"/>
              </a:rPr>
              <a:t>preferences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5">
                <a:latin typeface="Arial Black"/>
                <a:cs typeface="Arial Black"/>
              </a:rPr>
              <a:t>current  </a:t>
            </a:r>
            <a:r>
              <a:rPr dirty="0" sz="1200" spc="-140">
                <a:latin typeface="Arial Black"/>
                <a:cs typeface="Arial Black"/>
              </a:rPr>
              <a:t>interests.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20">
                <a:latin typeface="Arial Black"/>
                <a:cs typeface="Arial Black"/>
              </a:rPr>
              <a:t>provided </a:t>
            </a:r>
            <a:r>
              <a:rPr dirty="0" sz="1200" spc="-150">
                <a:latin typeface="Arial Black"/>
                <a:cs typeface="Arial Black"/>
              </a:rPr>
              <a:t>recommendations are </a:t>
            </a:r>
            <a:r>
              <a:rPr dirty="0" sz="1200" spc="-135">
                <a:latin typeface="Arial Black"/>
                <a:cs typeface="Arial Black"/>
              </a:rPr>
              <a:t>suggestions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55">
                <a:latin typeface="Arial Black"/>
                <a:cs typeface="Arial Black"/>
              </a:rPr>
              <a:t>services </a:t>
            </a:r>
            <a:r>
              <a:rPr dirty="0" sz="1200" spc="-135">
                <a:latin typeface="Arial Black"/>
                <a:cs typeface="Arial Black"/>
              </a:rPr>
              <a:t>that  </a:t>
            </a:r>
            <a:r>
              <a:rPr dirty="0" sz="1200" spc="-145">
                <a:latin typeface="Arial Black"/>
                <a:cs typeface="Arial Black"/>
              </a:rPr>
              <a:t>could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potential </a:t>
            </a:r>
            <a:r>
              <a:rPr dirty="0" sz="1200" spc="-140">
                <a:latin typeface="Arial Black"/>
                <a:cs typeface="Arial Black"/>
              </a:rPr>
              <a:t>interest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13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user.</a:t>
            </a:r>
            <a:endParaRPr sz="1200">
              <a:latin typeface="Arial Black"/>
              <a:cs typeface="Arial Black"/>
            </a:endParaRPr>
          </a:p>
          <a:p>
            <a:pPr marL="12700" marR="201295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recommendations are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various </a:t>
            </a:r>
            <a:r>
              <a:rPr dirty="0" sz="1200" spc="-140">
                <a:latin typeface="Arial Black"/>
                <a:cs typeface="Arial Black"/>
              </a:rPr>
              <a:t>kinds. </a:t>
            </a:r>
            <a:r>
              <a:rPr dirty="0" sz="1200" spc="-130">
                <a:latin typeface="Arial Black"/>
                <a:cs typeface="Arial Black"/>
              </a:rPr>
              <a:t>For </a:t>
            </a:r>
            <a:r>
              <a:rPr dirty="0" sz="1200" spc="-155">
                <a:latin typeface="Arial Black"/>
                <a:cs typeface="Arial Black"/>
              </a:rPr>
              <a:t>example, </a:t>
            </a:r>
            <a:r>
              <a:rPr dirty="0" sz="1200" spc="-145">
                <a:latin typeface="Arial Black"/>
                <a:cs typeface="Arial Black"/>
              </a:rPr>
              <a:t>books, movies, </a:t>
            </a:r>
            <a:r>
              <a:rPr dirty="0" sz="1200" spc="-135">
                <a:latin typeface="Arial Black"/>
                <a:cs typeface="Arial Black"/>
              </a:rPr>
              <a:t>songs,  </a:t>
            </a:r>
            <a:r>
              <a:rPr dirty="0" sz="1200" spc="-114">
                <a:latin typeface="Arial Black"/>
                <a:cs typeface="Arial Black"/>
              </a:rPr>
              <a:t>shopping-related stuff, </a:t>
            </a:r>
            <a:r>
              <a:rPr dirty="0" sz="1200" spc="-165">
                <a:latin typeface="Arial Black"/>
                <a:cs typeface="Arial Black"/>
              </a:rPr>
              <a:t>etc. </a:t>
            </a:r>
            <a:r>
              <a:rPr dirty="0" sz="1200" spc="-150">
                <a:latin typeface="Arial Black"/>
                <a:cs typeface="Arial Black"/>
              </a:rPr>
              <a:t>The recommendation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“People </a:t>
            </a:r>
            <a:r>
              <a:rPr dirty="0" sz="1200" spc="-130">
                <a:latin typeface="Arial Black"/>
                <a:cs typeface="Arial Black"/>
              </a:rPr>
              <a:t>you </a:t>
            </a:r>
            <a:r>
              <a:rPr dirty="0" sz="1200" spc="-155">
                <a:latin typeface="Arial Black"/>
                <a:cs typeface="Arial Black"/>
              </a:rPr>
              <a:t>may </a:t>
            </a:r>
            <a:r>
              <a:rPr dirty="0" sz="1200" spc="-145">
                <a:latin typeface="Arial Black"/>
                <a:cs typeface="Arial Black"/>
              </a:rPr>
              <a:t>know”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55">
                <a:latin typeface="Arial Black"/>
                <a:cs typeface="Arial Black"/>
              </a:rPr>
              <a:t>social  </a:t>
            </a:r>
            <a:r>
              <a:rPr dirty="0" sz="1200" spc="-145">
                <a:latin typeface="Arial Black"/>
                <a:cs typeface="Arial Black"/>
              </a:rPr>
              <a:t>networks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like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Facebook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also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uses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fancy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system.</a:t>
            </a:r>
            <a:endParaRPr sz="1200">
              <a:latin typeface="Arial Black"/>
              <a:cs typeface="Arial Black"/>
            </a:endParaRPr>
          </a:p>
          <a:p>
            <a:pPr marL="12700" marR="560070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40">
                <a:latin typeface="Arial Black"/>
                <a:cs typeface="Arial Black"/>
              </a:rPr>
              <a:t>adapts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70">
                <a:latin typeface="Arial Black"/>
                <a:cs typeface="Arial Black"/>
              </a:rPr>
              <a:t>each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0">
                <a:latin typeface="Arial Black"/>
                <a:cs typeface="Arial Black"/>
              </a:rPr>
              <a:t>personalized </a:t>
            </a:r>
            <a:r>
              <a:rPr dirty="0" sz="1200" spc="-135">
                <a:latin typeface="Arial Black"/>
                <a:cs typeface="Arial Black"/>
              </a:rPr>
              <a:t>way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5">
                <a:latin typeface="Arial Black"/>
                <a:cs typeface="Arial Black"/>
              </a:rPr>
              <a:t>provide  </a:t>
            </a:r>
            <a:r>
              <a:rPr dirty="0" sz="1200" spc="-150">
                <a:latin typeface="Arial Black"/>
                <a:cs typeface="Arial Black"/>
              </a:rPr>
              <a:t>recommendations, </a:t>
            </a:r>
            <a:r>
              <a:rPr dirty="0" sz="1200" spc="-145">
                <a:latin typeface="Arial Black"/>
                <a:cs typeface="Arial Black"/>
              </a:rPr>
              <a:t>which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35">
                <a:latin typeface="Arial Black"/>
                <a:cs typeface="Arial Black"/>
              </a:rPr>
              <a:t>usually done </a:t>
            </a:r>
            <a:r>
              <a:rPr dirty="0" sz="1200" spc="-120">
                <a:latin typeface="Arial Black"/>
                <a:cs typeface="Arial Black"/>
              </a:rPr>
              <a:t>through </a:t>
            </a:r>
            <a:r>
              <a:rPr dirty="0" sz="1200" spc="-130">
                <a:latin typeface="Arial Black"/>
                <a:cs typeface="Arial Black"/>
              </a:rPr>
              <a:t>previous </a:t>
            </a:r>
            <a:r>
              <a:rPr dirty="0" sz="1200" spc="-145">
                <a:latin typeface="Arial Black"/>
                <a:cs typeface="Arial Black"/>
              </a:rPr>
              <a:t>preferences, current  </a:t>
            </a:r>
            <a:r>
              <a:rPr dirty="0" sz="1200" spc="-140">
                <a:latin typeface="Arial Black"/>
                <a:cs typeface="Arial Black"/>
              </a:rPr>
              <a:t>interests,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combination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methods.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20">
                <a:latin typeface="Arial Black"/>
                <a:cs typeface="Arial Black"/>
              </a:rPr>
              <a:t>provided </a:t>
            </a:r>
            <a:r>
              <a:rPr dirty="0" sz="1200" spc="-150">
                <a:latin typeface="Arial Black"/>
                <a:cs typeface="Arial Black"/>
              </a:rPr>
              <a:t>recommendations are  </a:t>
            </a:r>
            <a:r>
              <a:rPr dirty="0" sz="1200" spc="-135">
                <a:latin typeface="Arial Black"/>
                <a:cs typeface="Arial Black"/>
              </a:rPr>
              <a:t>suggestions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items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services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that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could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be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potential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interest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user.</a:t>
            </a:r>
            <a:endParaRPr sz="1200">
              <a:latin typeface="Arial Black"/>
              <a:cs typeface="Arial Black"/>
            </a:endParaRPr>
          </a:p>
          <a:p>
            <a:pPr marL="12700" marR="168275">
              <a:lnSpc>
                <a:spcPct val="114599"/>
              </a:lnSpc>
            </a:pPr>
            <a:r>
              <a:rPr dirty="0" sz="1200" spc="-14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our android app, </a:t>
            </a:r>
            <a:r>
              <a:rPr dirty="0" sz="1200" spc="-150">
                <a:latin typeface="Arial Black"/>
                <a:cs typeface="Arial Black"/>
              </a:rPr>
              <a:t>we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55">
                <a:latin typeface="Arial Black"/>
                <a:cs typeface="Arial Black"/>
              </a:rPr>
              <a:t>recommends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45">
                <a:latin typeface="Arial Black"/>
                <a:cs typeface="Arial Black"/>
              </a:rPr>
              <a:t>journal,articles,etc which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40">
                <a:latin typeface="Arial Black"/>
                <a:cs typeface="Arial Black"/>
              </a:rPr>
              <a:t>suitable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user, </a:t>
            </a:r>
            <a:r>
              <a:rPr dirty="0" sz="1200" spc="-125">
                <a:latin typeface="Arial Black"/>
                <a:cs typeface="Arial Black"/>
              </a:rPr>
              <a:t>that’s </a:t>
            </a:r>
            <a:r>
              <a:rPr dirty="0" sz="1200" spc="-120">
                <a:latin typeface="Arial Black"/>
                <a:cs typeface="Arial Black"/>
              </a:rPr>
              <a:t>why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60">
                <a:latin typeface="Arial Black"/>
                <a:cs typeface="Arial Black"/>
              </a:rPr>
              <a:t>name </a:t>
            </a:r>
            <a:r>
              <a:rPr dirty="0" sz="1200" spc="-150">
                <a:latin typeface="Arial Black"/>
                <a:cs typeface="Arial Black"/>
              </a:rPr>
              <a:t>Academia 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system.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939925"/>
            <a:ext cx="3239135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latin typeface="Arial"/>
                <a:cs typeface="Arial"/>
              </a:rPr>
              <a:t>1.3 </a:t>
            </a:r>
            <a:r>
              <a:rPr dirty="0" sz="1800" spc="-35" b="1">
                <a:latin typeface="Arial"/>
                <a:cs typeface="Arial"/>
              </a:rPr>
              <a:t>Organisation </a:t>
            </a:r>
            <a:r>
              <a:rPr dirty="0" sz="1800" spc="-10" b="1">
                <a:latin typeface="Arial"/>
                <a:cs typeface="Arial"/>
              </a:rPr>
              <a:t>of the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Report</a:t>
            </a:r>
            <a:endParaRPr sz="180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1965"/>
              </a:spcBef>
              <a:buChar char="•"/>
              <a:tabLst>
                <a:tab pos="132080" algn="l"/>
              </a:tabLst>
            </a:pPr>
            <a:r>
              <a:rPr dirty="0" sz="1200" spc="-90">
                <a:latin typeface="Arial Black"/>
                <a:cs typeface="Arial Black"/>
              </a:rPr>
              <a:t>App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Development</a:t>
            </a:r>
            <a:endParaRPr sz="1200">
              <a:latin typeface="Arial Black"/>
              <a:cs typeface="Arial Black"/>
            </a:endParaRPr>
          </a:p>
          <a:p>
            <a:pPr marL="131445" indent="-119380">
              <a:lnSpc>
                <a:spcPct val="100000"/>
              </a:lnSpc>
              <a:spcBef>
                <a:spcPts val="210"/>
              </a:spcBef>
              <a:buChar char="•"/>
              <a:tabLst>
                <a:tab pos="132080" algn="l"/>
              </a:tabLst>
            </a:pPr>
            <a:r>
              <a:rPr dirty="0" sz="1200" spc="-145">
                <a:latin typeface="Arial Black"/>
                <a:cs typeface="Arial Black"/>
              </a:rPr>
              <a:t>Device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Compatibilities</a:t>
            </a:r>
            <a:endParaRPr sz="1200">
              <a:latin typeface="Arial Black"/>
              <a:cs typeface="Arial Black"/>
            </a:endParaRPr>
          </a:p>
          <a:p>
            <a:pPr marL="131445" indent="-119380">
              <a:lnSpc>
                <a:spcPct val="100000"/>
              </a:lnSpc>
              <a:spcBef>
                <a:spcPts val="210"/>
              </a:spcBef>
              <a:buChar char="•"/>
              <a:tabLst>
                <a:tab pos="132080" algn="l"/>
              </a:tabLst>
            </a:pPr>
            <a:r>
              <a:rPr dirty="0" sz="1200" spc="-145">
                <a:latin typeface="Arial Black"/>
                <a:cs typeface="Arial Black"/>
              </a:rPr>
              <a:t>GUI </a:t>
            </a:r>
            <a:r>
              <a:rPr dirty="0" sz="1200" spc="-150">
                <a:latin typeface="Arial Black"/>
                <a:cs typeface="Arial Black"/>
              </a:rPr>
              <a:t>components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35">
                <a:latin typeface="Arial Black"/>
                <a:cs typeface="Arial Black"/>
              </a:rPr>
              <a:t>various</a:t>
            </a:r>
            <a:r>
              <a:rPr dirty="0" sz="1200" spc="4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activities</a:t>
            </a:r>
            <a:endParaRPr sz="1200">
              <a:latin typeface="Arial Black"/>
              <a:cs typeface="Arial Black"/>
            </a:endParaRPr>
          </a:p>
          <a:p>
            <a:pPr marL="131445" indent="-119380">
              <a:lnSpc>
                <a:spcPct val="100000"/>
              </a:lnSpc>
              <a:spcBef>
                <a:spcPts val="210"/>
              </a:spcBef>
              <a:buChar char="•"/>
              <a:tabLst>
                <a:tab pos="132080" algn="l"/>
              </a:tabLst>
            </a:pP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system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01725"/>
            <a:ext cx="5778500" cy="636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Chapter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80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35" b="1">
                <a:latin typeface="Arial"/>
                <a:cs typeface="Arial"/>
              </a:rPr>
              <a:t>Project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45" b="1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2.1.App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"/>
              <a:cs typeface="Arial"/>
            </a:endParaRPr>
          </a:p>
          <a:p>
            <a:pPr marL="12700" marR="113030">
              <a:lnSpc>
                <a:spcPct val="114599"/>
              </a:lnSpc>
            </a:pP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20">
                <a:latin typeface="Arial Black"/>
                <a:cs typeface="Arial Black"/>
              </a:rPr>
              <a:t>built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25">
                <a:latin typeface="Arial Black"/>
                <a:cs typeface="Arial Black"/>
              </a:rPr>
              <a:t>android app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55">
                <a:latin typeface="Arial Black"/>
                <a:cs typeface="Arial Black"/>
              </a:rPr>
              <a:t>recommends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25">
                <a:latin typeface="Arial Black"/>
                <a:cs typeface="Arial Black"/>
              </a:rPr>
              <a:t>preferred </a:t>
            </a:r>
            <a:r>
              <a:rPr dirty="0" sz="1200" spc="-170">
                <a:latin typeface="Arial Black"/>
                <a:cs typeface="Arial Black"/>
              </a:rPr>
              <a:t>choice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50">
                <a:latin typeface="Arial Black"/>
                <a:cs typeface="Arial Black"/>
              </a:rPr>
              <a:t>articles,  </a:t>
            </a:r>
            <a:r>
              <a:rPr dirty="0" sz="1200" spc="-135">
                <a:latin typeface="Arial Black"/>
                <a:cs typeface="Arial Black"/>
              </a:rPr>
              <a:t>journals, </a:t>
            </a:r>
            <a:r>
              <a:rPr dirty="0" sz="1200" spc="-165">
                <a:latin typeface="Arial Black"/>
                <a:cs typeface="Arial Black"/>
              </a:rPr>
              <a:t>etc.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app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20">
                <a:latin typeface="Arial Black"/>
                <a:cs typeface="Arial Black"/>
              </a:rPr>
              <a:t>built </a:t>
            </a:r>
            <a:r>
              <a:rPr dirty="0" sz="1200" spc="-125">
                <a:latin typeface="Arial Black"/>
                <a:cs typeface="Arial Black"/>
              </a:rPr>
              <a:t>using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software </a:t>
            </a:r>
            <a:r>
              <a:rPr dirty="0" sz="1200" spc="-130">
                <a:latin typeface="Arial Black"/>
                <a:cs typeface="Arial Black"/>
              </a:rPr>
              <a:t>solution </a:t>
            </a:r>
            <a:r>
              <a:rPr dirty="0" sz="1200" spc="-110">
                <a:latin typeface="Arial Black"/>
                <a:cs typeface="Arial Black"/>
              </a:rPr>
              <a:t>for Android </a:t>
            </a:r>
            <a:r>
              <a:rPr dirty="0" sz="1200" spc="-140">
                <a:latin typeface="Arial Black"/>
                <a:cs typeface="Arial Black"/>
              </a:rPr>
              <a:t>development  </a:t>
            </a:r>
            <a:r>
              <a:rPr dirty="0" sz="1200" spc="-105">
                <a:latin typeface="Arial Black"/>
                <a:cs typeface="Arial Black"/>
              </a:rPr>
              <a:t>(Android </a:t>
            </a:r>
            <a:r>
              <a:rPr dirty="0" sz="1200" spc="-135">
                <a:latin typeface="Arial Black"/>
                <a:cs typeface="Arial Black"/>
              </a:rPr>
              <a:t>Development </a:t>
            </a:r>
            <a:r>
              <a:rPr dirty="0" sz="1200" spc="-140">
                <a:latin typeface="Arial Black"/>
                <a:cs typeface="Arial Black"/>
              </a:rPr>
              <a:t>Tools </a:t>
            </a:r>
            <a:r>
              <a:rPr dirty="0" sz="1200" spc="-90">
                <a:latin typeface="Arial Black"/>
                <a:cs typeface="Arial Black"/>
              </a:rPr>
              <a:t>(ADT) </a:t>
            </a:r>
            <a:r>
              <a:rPr dirty="0" sz="1200" spc="-125">
                <a:latin typeface="Arial Black"/>
                <a:cs typeface="Arial Black"/>
              </a:rPr>
              <a:t>Bundle) </a:t>
            </a:r>
            <a:r>
              <a:rPr dirty="0" sz="1200" spc="-145">
                <a:latin typeface="Arial Black"/>
                <a:cs typeface="Arial Black"/>
              </a:rPr>
              <a:t>which </a:t>
            </a:r>
            <a:r>
              <a:rPr dirty="0" sz="1200" spc="-140">
                <a:latin typeface="Arial Black"/>
                <a:cs typeface="Arial Black"/>
              </a:rPr>
              <a:t>integrates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50">
                <a:latin typeface="Arial Black"/>
                <a:cs typeface="Arial Black"/>
              </a:rPr>
              <a:t>collection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various  programs.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Black"/>
              <a:cs typeface="Arial Black"/>
            </a:endParaRPr>
          </a:p>
          <a:p>
            <a:pPr marL="12700" marR="30480">
              <a:lnSpc>
                <a:spcPct val="114599"/>
              </a:lnSpc>
              <a:buChar char="•"/>
              <a:tabLst>
                <a:tab pos="132080" algn="l"/>
              </a:tabLst>
            </a:pPr>
            <a:r>
              <a:rPr dirty="0" sz="1200" spc="-155">
                <a:latin typeface="Arial Black"/>
                <a:cs typeface="Arial Black"/>
              </a:rPr>
              <a:t>Eclipse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30">
                <a:latin typeface="Arial Black"/>
                <a:cs typeface="Arial Black"/>
              </a:rPr>
              <a:t>integrated </a:t>
            </a:r>
            <a:r>
              <a:rPr dirty="0" sz="1200" spc="-135">
                <a:latin typeface="Arial Black"/>
                <a:cs typeface="Arial Black"/>
              </a:rPr>
              <a:t>environment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development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software </a:t>
            </a:r>
            <a:r>
              <a:rPr dirty="0" sz="1200" spc="-145">
                <a:latin typeface="Arial Black"/>
                <a:cs typeface="Arial Black"/>
              </a:rPr>
              <a:t>projects </a:t>
            </a:r>
            <a:r>
              <a:rPr dirty="0" sz="1200" spc="-125">
                <a:latin typeface="Arial Black"/>
                <a:cs typeface="Arial Black"/>
              </a:rPr>
              <a:t>with  </a:t>
            </a:r>
            <a:r>
              <a:rPr dirty="0" sz="1200" spc="-114">
                <a:latin typeface="Arial Black"/>
                <a:cs typeface="Arial Black"/>
              </a:rPr>
              <a:t>Multi-Language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support.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Black"/>
              <a:buChar char="•"/>
            </a:pPr>
            <a:endParaRPr sz="1150">
              <a:latin typeface="Arial Black"/>
              <a:cs typeface="Arial Black"/>
            </a:endParaRPr>
          </a:p>
          <a:p>
            <a:pPr marL="12700" marR="387985">
              <a:lnSpc>
                <a:spcPct val="114599"/>
              </a:lnSpc>
              <a:buChar char="•"/>
              <a:tabLst>
                <a:tab pos="132080" algn="l"/>
              </a:tabLst>
            </a:pPr>
            <a:r>
              <a:rPr dirty="0" sz="1200" spc="-90">
                <a:latin typeface="Arial Black"/>
                <a:cs typeface="Arial Black"/>
              </a:rPr>
              <a:t>ADT plug-in: </a:t>
            </a: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40">
                <a:latin typeface="Arial Black"/>
                <a:cs typeface="Arial Black"/>
              </a:rPr>
              <a:t>is the toolset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55">
                <a:latin typeface="Arial Black"/>
                <a:cs typeface="Arial Black"/>
              </a:rPr>
              <a:t>Eclipse </a:t>
            </a:r>
            <a:r>
              <a:rPr dirty="0" sz="1200" spc="-130">
                <a:latin typeface="Arial Black"/>
                <a:cs typeface="Arial Black"/>
              </a:rPr>
              <a:t>designed to </a:t>
            </a:r>
            <a:r>
              <a:rPr dirty="0" sz="1200" spc="-135">
                <a:latin typeface="Arial Black"/>
                <a:cs typeface="Arial Black"/>
              </a:rPr>
              <a:t>allow </a:t>
            </a:r>
            <a:r>
              <a:rPr dirty="0" sz="1200" spc="-140">
                <a:latin typeface="Arial Black"/>
                <a:cs typeface="Arial Black"/>
              </a:rPr>
              <a:t>the development </a:t>
            </a:r>
            <a:r>
              <a:rPr dirty="0" sz="1200" spc="-105">
                <a:latin typeface="Arial Black"/>
                <a:cs typeface="Arial Black"/>
              </a:rPr>
              <a:t>of  </a:t>
            </a:r>
            <a:r>
              <a:rPr dirty="0" sz="1200" spc="-110">
                <a:latin typeface="Arial Black"/>
                <a:cs typeface="Arial Black"/>
              </a:rPr>
              <a:t>Android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Apps.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Char char="•"/>
            </a:pPr>
            <a:endParaRPr sz="1150">
              <a:latin typeface="Arial Black"/>
              <a:cs typeface="Arial Black"/>
            </a:endParaRPr>
          </a:p>
          <a:p>
            <a:pPr marL="12700" marR="35560">
              <a:lnSpc>
                <a:spcPct val="114599"/>
              </a:lnSpc>
              <a:spcBef>
                <a:spcPts val="5"/>
              </a:spcBef>
              <a:buChar char="•"/>
              <a:tabLst>
                <a:tab pos="132080" algn="l"/>
              </a:tabLst>
            </a:pPr>
            <a:r>
              <a:rPr dirty="0" sz="1200" spc="-110">
                <a:latin typeface="Arial Black"/>
                <a:cs typeface="Arial Black"/>
              </a:rPr>
              <a:t>Android </a:t>
            </a:r>
            <a:r>
              <a:rPr dirty="0" sz="1200" spc="-130">
                <a:latin typeface="Arial Black"/>
                <a:cs typeface="Arial Black"/>
              </a:rPr>
              <a:t>Software </a:t>
            </a:r>
            <a:r>
              <a:rPr dirty="0" sz="1200" spc="-135">
                <a:latin typeface="Arial Black"/>
                <a:cs typeface="Arial Black"/>
              </a:rPr>
              <a:t>Development </a:t>
            </a:r>
            <a:r>
              <a:rPr dirty="0" sz="1200" spc="-165">
                <a:latin typeface="Arial Black"/>
                <a:cs typeface="Arial Black"/>
              </a:rPr>
              <a:t>Kit </a:t>
            </a:r>
            <a:r>
              <a:rPr dirty="0" sz="1200" spc="-125">
                <a:latin typeface="Arial Black"/>
                <a:cs typeface="Arial Black"/>
              </a:rPr>
              <a:t>(SDK): </a:t>
            </a:r>
            <a:r>
              <a:rPr dirty="0" sz="1200" spc="-130">
                <a:latin typeface="Arial Black"/>
                <a:cs typeface="Arial Black"/>
              </a:rPr>
              <a:t>provides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05">
                <a:latin typeface="Arial Black"/>
                <a:cs typeface="Arial Black"/>
              </a:rPr>
              <a:t>API </a:t>
            </a:r>
            <a:r>
              <a:rPr dirty="0" sz="1200" spc="-135">
                <a:latin typeface="Arial Black"/>
                <a:cs typeface="Arial Black"/>
              </a:rPr>
              <a:t>libraries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35">
                <a:latin typeface="Arial Black"/>
                <a:cs typeface="Arial Black"/>
              </a:rPr>
              <a:t>developer  tools </a:t>
            </a:r>
            <a:r>
              <a:rPr dirty="0" sz="1200" spc="-130">
                <a:latin typeface="Arial Black"/>
                <a:cs typeface="Arial Black"/>
              </a:rPr>
              <a:t>required to </a:t>
            </a:r>
            <a:r>
              <a:rPr dirty="0" sz="1200" spc="-114">
                <a:latin typeface="Arial Black"/>
                <a:cs typeface="Arial Black"/>
              </a:rPr>
              <a:t>build </a:t>
            </a:r>
            <a:r>
              <a:rPr dirty="0" sz="1200" spc="-135">
                <a:latin typeface="Arial Black"/>
                <a:cs typeface="Arial Black"/>
              </a:rPr>
              <a:t>apps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7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android.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Char char="•"/>
            </a:pPr>
            <a:endParaRPr sz="1150">
              <a:latin typeface="Arial Black"/>
              <a:cs typeface="Arial Black"/>
            </a:endParaRPr>
          </a:p>
          <a:p>
            <a:pPr marL="12700" marR="535305">
              <a:lnSpc>
                <a:spcPct val="114599"/>
              </a:lnSpc>
              <a:buChar char="•"/>
              <a:tabLst>
                <a:tab pos="132080" algn="l"/>
              </a:tabLst>
            </a:pPr>
            <a:r>
              <a:rPr dirty="0" sz="1200" spc="-110">
                <a:latin typeface="Arial Black"/>
                <a:cs typeface="Arial Black"/>
              </a:rPr>
              <a:t>Android </a:t>
            </a:r>
            <a:r>
              <a:rPr dirty="0" sz="1200" spc="-135">
                <a:latin typeface="Arial Black"/>
                <a:cs typeface="Arial Black"/>
              </a:rPr>
              <a:t>Native Development </a:t>
            </a:r>
            <a:r>
              <a:rPr dirty="0" sz="1200" spc="-165">
                <a:latin typeface="Arial Black"/>
                <a:cs typeface="Arial Black"/>
              </a:rPr>
              <a:t>Kit </a:t>
            </a:r>
            <a:r>
              <a:rPr dirty="0" sz="1200" spc="-120">
                <a:latin typeface="Arial Black"/>
                <a:cs typeface="Arial Black"/>
              </a:rPr>
              <a:t>(NDK): </a:t>
            </a:r>
            <a:r>
              <a:rPr dirty="0" sz="1200" spc="-140">
                <a:latin typeface="Arial Black"/>
                <a:cs typeface="Arial Black"/>
              </a:rPr>
              <a:t>is the </a:t>
            </a:r>
            <a:r>
              <a:rPr dirty="0" sz="1200" spc="-150">
                <a:latin typeface="Arial Black"/>
                <a:cs typeface="Arial Black"/>
              </a:rPr>
              <a:t>collection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tools that </a:t>
            </a:r>
            <a:r>
              <a:rPr dirty="0" sz="1200" spc="-140">
                <a:latin typeface="Arial Black"/>
                <a:cs typeface="Arial Black"/>
              </a:rPr>
              <a:t>allows  </a:t>
            </a:r>
            <a:r>
              <a:rPr dirty="0" sz="1200" spc="-135">
                <a:latin typeface="Arial Black"/>
                <a:cs typeface="Arial Black"/>
              </a:rPr>
              <a:t>implementing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apps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using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native-code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languages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such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65">
                <a:latin typeface="Arial Black"/>
                <a:cs typeface="Arial Black"/>
              </a:rPr>
              <a:t>as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C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and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00">
                <a:latin typeface="Arial Black"/>
                <a:cs typeface="Arial Black"/>
              </a:rPr>
              <a:t>C++.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Black"/>
              <a:buChar char="•"/>
            </a:pPr>
            <a:endParaRPr sz="115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buChar char="•"/>
              <a:tabLst>
                <a:tab pos="132080" algn="l"/>
              </a:tabLst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60">
                <a:latin typeface="Arial Black"/>
                <a:cs typeface="Arial Black"/>
              </a:rPr>
              <a:t>code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30">
                <a:latin typeface="Arial Black"/>
                <a:cs typeface="Arial Black"/>
              </a:rPr>
              <a:t>written </a:t>
            </a:r>
            <a:r>
              <a:rPr dirty="0" sz="1200" spc="-125">
                <a:latin typeface="Arial Black"/>
                <a:cs typeface="Arial Black"/>
              </a:rPr>
              <a:t>using </a:t>
            </a:r>
            <a:r>
              <a:rPr dirty="0" sz="1200" spc="-130">
                <a:latin typeface="Arial Black"/>
                <a:cs typeface="Arial Black"/>
              </a:rPr>
              <a:t>two </a:t>
            </a:r>
            <a:r>
              <a:rPr dirty="0" sz="1200" spc="-135">
                <a:latin typeface="Arial Black"/>
                <a:cs typeface="Arial Black"/>
              </a:rPr>
              <a:t>languages, </a:t>
            </a:r>
            <a:r>
              <a:rPr dirty="0" sz="1200" spc="-145">
                <a:latin typeface="Arial Black"/>
                <a:cs typeface="Arial Black"/>
              </a:rPr>
              <a:t>namely, </a:t>
            </a:r>
            <a:r>
              <a:rPr dirty="0" sz="1200" spc="-140">
                <a:latin typeface="Arial Black"/>
                <a:cs typeface="Arial Black"/>
              </a:rPr>
              <a:t>kotlin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0">
                <a:latin typeface="Arial Black"/>
                <a:cs typeface="Arial Black"/>
              </a:rPr>
              <a:t>Python.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former 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40">
                <a:latin typeface="Arial Black"/>
                <a:cs typeface="Arial Black"/>
              </a:rPr>
              <a:t>employed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development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graphical </a:t>
            </a:r>
            <a:r>
              <a:rPr dirty="0" sz="1200" spc="-145">
                <a:latin typeface="Arial Black"/>
                <a:cs typeface="Arial Black"/>
              </a:rPr>
              <a:t>user interface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5">
                <a:latin typeface="Arial Black"/>
                <a:cs typeface="Arial Black"/>
              </a:rPr>
              <a:t>app </a:t>
            </a:r>
            <a:r>
              <a:rPr dirty="0" sz="1200" spc="-155">
                <a:latin typeface="Arial Black"/>
                <a:cs typeface="Arial Black"/>
              </a:rPr>
              <a:t>basic  </a:t>
            </a:r>
            <a:r>
              <a:rPr dirty="0" sz="1200" spc="-140">
                <a:latin typeface="Arial Black"/>
                <a:cs typeface="Arial Black"/>
              </a:rPr>
              <a:t>controls. </a:t>
            </a:r>
            <a:r>
              <a:rPr dirty="0" sz="1200" spc="-120">
                <a:latin typeface="Arial Black"/>
                <a:cs typeface="Arial Black"/>
              </a:rPr>
              <a:t>Python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40">
                <a:latin typeface="Arial Black"/>
                <a:cs typeface="Arial Black"/>
              </a:rPr>
              <a:t>reserved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computationally </a:t>
            </a:r>
            <a:r>
              <a:rPr dirty="0" sz="1200" spc="-145">
                <a:latin typeface="Arial Black"/>
                <a:cs typeface="Arial Black"/>
              </a:rPr>
              <a:t>expensive </a:t>
            </a:r>
            <a:r>
              <a:rPr dirty="0" sz="1200" spc="-165">
                <a:latin typeface="Arial Black"/>
                <a:cs typeface="Arial Black"/>
              </a:rPr>
              <a:t>tasks </a:t>
            </a:r>
            <a:r>
              <a:rPr dirty="0" sz="1200" spc="-160">
                <a:latin typeface="Arial Black"/>
                <a:cs typeface="Arial Black"/>
              </a:rPr>
              <a:t>such </a:t>
            </a:r>
            <a:r>
              <a:rPr dirty="0" sz="1200" spc="-165">
                <a:latin typeface="Arial Black"/>
                <a:cs typeface="Arial Black"/>
              </a:rPr>
              <a:t>as </a:t>
            </a:r>
            <a:r>
              <a:rPr dirty="0" sz="1200" spc="-150">
                <a:latin typeface="Arial Black"/>
                <a:cs typeface="Arial Black"/>
              </a:rPr>
              <a:t>collecting  </a:t>
            </a:r>
            <a:r>
              <a:rPr dirty="0" sz="1200" spc="-125">
                <a:latin typeface="Arial Black"/>
                <a:cs typeface="Arial Black"/>
              </a:rPr>
              <a:t>meta-data, </a:t>
            </a:r>
            <a:r>
              <a:rPr dirty="0" sz="1200" spc="-120">
                <a:latin typeface="Arial Black"/>
                <a:cs typeface="Arial Black"/>
              </a:rPr>
              <a:t>running </a:t>
            </a:r>
            <a:r>
              <a:rPr dirty="0" sz="1200" spc="-135">
                <a:latin typeface="Arial Black"/>
                <a:cs typeface="Arial Black"/>
              </a:rPr>
              <a:t>trains,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35">
                <a:latin typeface="Arial Black"/>
                <a:cs typeface="Arial Black"/>
              </a:rPr>
              <a:t>testing </a:t>
            </a:r>
            <a:r>
              <a:rPr dirty="0" sz="1200" spc="-130">
                <a:latin typeface="Arial Black"/>
                <a:cs typeface="Arial Black"/>
              </a:rPr>
              <a:t>on </a:t>
            </a:r>
            <a:r>
              <a:rPr dirty="0" sz="1200" spc="-140">
                <a:latin typeface="Arial Black"/>
                <a:cs typeface="Arial Black"/>
              </a:rPr>
              <a:t>data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5">
                <a:latin typeface="Arial Black"/>
                <a:cs typeface="Arial Black"/>
              </a:rPr>
              <a:t>developing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30">
                <a:latin typeface="Arial Black"/>
                <a:cs typeface="Arial Black"/>
              </a:rPr>
              <a:t>algorithm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25">
                <a:latin typeface="Arial Black"/>
                <a:cs typeface="Arial Black"/>
              </a:rPr>
              <a:t>will  </a:t>
            </a:r>
            <a:r>
              <a:rPr dirty="0" sz="1200" spc="-135">
                <a:latin typeface="Arial Black"/>
                <a:cs typeface="Arial Black"/>
              </a:rPr>
              <a:t>eventually </a:t>
            </a:r>
            <a:r>
              <a:rPr dirty="0" sz="1200" spc="-155">
                <a:latin typeface="Arial Black"/>
                <a:cs typeface="Arial Black"/>
              </a:rPr>
              <a:t>recommend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25">
                <a:latin typeface="Arial Black"/>
                <a:cs typeface="Arial Black"/>
              </a:rPr>
              <a:t>preferred</a:t>
            </a:r>
            <a:r>
              <a:rPr dirty="0" sz="1200" spc="85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choices.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04963"/>
            <a:ext cx="19862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 b="1">
                <a:latin typeface="Arial"/>
                <a:cs typeface="Arial"/>
              </a:rPr>
              <a:t>2.2 </a:t>
            </a:r>
            <a:r>
              <a:rPr dirty="0" sz="1400" spc="-40" b="1">
                <a:latin typeface="Arial"/>
                <a:cs typeface="Arial"/>
              </a:rPr>
              <a:t>Device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30" b="1">
                <a:latin typeface="Arial"/>
                <a:cs typeface="Arial"/>
              </a:rPr>
              <a:t>compatibility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18004"/>
            <a:ext cx="2856865" cy="25400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plugins </a:t>
            </a:r>
            <a:r>
              <a:rPr dirty="0" sz="1200" spc="-140">
                <a:latin typeface="Arial Black"/>
                <a:cs typeface="Arial Black"/>
              </a:rPr>
              <a:t>used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our android app</a:t>
            </a:r>
            <a:r>
              <a:rPr dirty="0" sz="1200" spc="114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are: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200" spc="-135">
                <a:latin typeface="Arial Black"/>
                <a:cs typeface="Arial Black"/>
              </a:rPr>
              <a:t>Com.android.application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200" spc="-114">
                <a:latin typeface="Arial Black"/>
                <a:cs typeface="Arial Black"/>
              </a:rPr>
              <a:t>Kotlin-android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200" spc="-120">
                <a:latin typeface="Arial Black"/>
                <a:cs typeface="Arial Black"/>
              </a:rPr>
              <a:t>Kotlin-android-extensions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200" spc="-135">
                <a:latin typeface="Arial Black"/>
                <a:cs typeface="Arial Black"/>
              </a:rPr>
              <a:t>com.google.gms.google-services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6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1250"/>
              </a:spcBef>
              <a:buAutoNum type="arabicParenR"/>
              <a:tabLst>
                <a:tab pos="469900" algn="l"/>
              </a:tabLst>
            </a:pPr>
            <a:r>
              <a:rPr dirty="0" sz="1200" spc="-135">
                <a:latin typeface="Arial Black"/>
                <a:cs typeface="Arial Black"/>
              </a:rPr>
              <a:t>Compiled </a:t>
            </a:r>
            <a:r>
              <a:rPr dirty="0" sz="1200" spc="-140">
                <a:latin typeface="Arial Black"/>
                <a:cs typeface="Arial Black"/>
              </a:rPr>
              <a:t>SDK </a:t>
            </a:r>
            <a:r>
              <a:rPr dirty="0" sz="1200" spc="-135">
                <a:latin typeface="Arial Black"/>
                <a:cs typeface="Arial Black"/>
              </a:rPr>
              <a:t>version </a:t>
            </a:r>
            <a:r>
              <a:rPr dirty="0" sz="1200" spc="-125">
                <a:latin typeface="Arial Black"/>
                <a:cs typeface="Arial Black"/>
              </a:rPr>
              <a:t>: </a:t>
            </a:r>
            <a:r>
              <a:rPr dirty="0" sz="1200" spc="-135">
                <a:latin typeface="Arial Black"/>
                <a:cs typeface="Arial Black"/>
              </a:rPr>
              <a:t>Version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85">
                <a:latin typeface="Arial Black"/>
                <a:cs typeface="Arial Black"/>
              </a:rPr>
              <a:t>29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469900" algn="l"/>
              </a:tabLst>
            </a:pPr>
            <a:r>
              <a:rPr dirty="0" sz="1200" spc="-130">
                <a:latin typeface="Arial Black"/>
                <a:cs typeface="Arial Black"/>
              </a:rPr>
              <a:t>buildToolsVersion</a:t>
            </a:r>
            <a:r>
              <a:rPr dirty="0" sz="1200" spc="-100">
                <a:latin typeface="Arial Black"/>
                <a:cs typeface="Arial Black"/>
              </a:rPr>
              <a:t> "29.0.3"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469900" algn="l"/>
              </a:tabLst>
            </a:pPr>
            <a:r>
              <a:rPr dirty="0" sz="1200" spc="-140">
                <a:latin typeface="Arial Black"/>
                <a:cs typeface="Arial Black"/>
              </a:rPr>
              <a:t>minSdkVersion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85">
                <a:latin typeface="Arial Black"/>
                <a:cs typeface="Arial Black"/>
              </a:rPr>
              <a:t>16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469900" algn="l"/>
              </a:tabLst>
            </a:pPr>
            <a:r>
              <a:rPr dirty="0" sz="1200" spc="-135">
                <a:latin typeface="Arial Black"/>
                <a:cs typeface="Arial Black"/>
              </a:rPr>
              <a:t>targetSdkVersion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85">
                <a:latin typeface="Arial Black"/>
                <a:cs typeface="Arial Black"/>
              </a:rPr>
              <a:t>29</a:t>
            </a:r>
            <a:endParaRPr sz="1200">
              <a:latin typeface="Arial Black"/>
              <a:cs typeface="Arial Black"/>
            </a:endParaRPr>
          </a:p>
          <a:p>
            <a:pPr marL="469900" indent="-22860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469900" algn="l"/>
              </a:tabLst>
            </a:pPr>
            <a:r>
              <a:rPr dirty="0" sz="1200" spc="-135">
                <a:latin typeface="Arial Black"/>
                <a:cs typeface="Arial Black"/>
              </a:rPr>
              <a:t>Ext.kotin_version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00">
                <a:latin typeface="Arial Black"/>
                <a:cs typeface="Arial Black"/>
              </a:rPr>
              <a:t>1.3.72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14513"/>
            <a:ext cx="4599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 b="1">
                <a:latin typeface="Arial"/>
                <a:cs typeface="Arial"/>
              </a:rPr>
              <a:t>2.3 </a:t>
            </a:r>
            <a:r>
              <a:rPr dirty="0" sz="1400" spc="-20" b="1">
                <a:latin typeface="Arial"/>
                <a:cs typeface="Arial"/>
              </a:rPr>
              <a:t>GUI </a:t>
            </a:r>
            <a:r>
              <a:rPr dirty="0" sz="1400" spc="-45" b="1">
                <a:latin typeface="Arial"/>
                <a:cs typeface="Arial"/>
              </a:rPr>
              <a:t>components </a:t>
            </a:r>
            <a:r>
              <a:rPr dirty="0" sz="1400" spc="-30" b="1">
                <a:latin typeface="Arial"/>
                <a:cs typeface="Arial"/>
              </a:rPr>
              <a:t>and </a:t>
            </a:r>
            <a:r>
              <a:rPr dirty="0" sz="1400" spc="-50" b="1">
                <a:latin typeface="Arial"/>
                <a:cs typeface="Arial"/>
              </a:rPr>
              <a:t>various </a:t>
            </a:r>
            <a:r>
              <a:rPr dirty="0" sz="1400" spc="-35" b="1">
                <a:latin typeface="Arial"/>
                <a:cs typeface="Arial"/>
              </a:rPr>
              <a:t>activities </a:t>
            </a:r>
            <a:r>
              <a:rPr dirty="0" sz="1400" spc="-15" b="1">
                <a:latin typeface="Arial"/>
                <a:cs typeface="Arial"/>
              </a:rPr>
              <a:t>of the</a:t>
            </a:r>
            <a:r>
              <a:rPr dirty="0" sz="1400" spc="45" b="1">
                <a:latin typeface="Arial"/>
                <a:cs typeface="Arial"/>
              </a:rPr>
              <a:t> </a:t>
            </a:r>
            <a:r>
              <a:rPr dirty="0" sz="1400" spc="-35" b="1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027554"/>
            <a:ext cx="595503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20">
                <a:latin typeface="Arial Black"/>
                <a:cs typeface="Arial Black"/>
              </a:rPr>
              <a:t>first </a:t>
            </a:r>
            <a:r>
              <a:rPr dirty="0" sz="1200" spc="-135">
                <a:latin typeface="Arial Black"/>
                <a:cs typeface="Arial Black"/>
              </a:rPr>
              <a:t>began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45">
                <a:latin typeface="Arial Black"/>
                <a:cs typeface="Arial Black"/>
              </a:rPr>
              <a:t>creating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launcher </a:t>
            </a:r>
            <a:r>
              <a:rPr dirty="0" sz="1200" spc="-140">
                <a:latin typeface="Arial Black"/>
                <a:cs typeface="Arial Black"/>
              </a:rPr>
              <a:t>activity </a:t>
            </a:r>
            <a:r>
              <a:rPr dirty="0" sz="1200" spc="-145">
                <a:latin typeface="Arial Black"/>
                <a:cs typeface="Arial Black"/>
              </a:rPr>
              <a:t>which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25">
                <a:latin typeface="Arial Black"/>
                <a:cs typeface="Arial Black"/>
              </a:rPr>
              <a:t>our </a:t>
            </a:r>
            <a:r>
              <a:rPr dirty="0" sz="1200" spc="-120">
                <a:latin typeface="Arial Black"/>
                <a:cs typeface="Arial Black"/>
              </a:rPr>
              <a:t>app’s </a:t>
            </a:r>
            <a:r>
              <a:rPr dirty="0" sz="1200" spc="-135">
                <a:latin typeface="Arial Black"/>
                <a:cs typeface="Arial Black"/>
              </a:rPr>
              <a:t>Register page. </a:t>
            </a: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40">
                <a:latin typeface="Arial Black"/>
                <a:cs typeface="Arial Black"/>
              </a:rPr>
              <a:t>is  </a:t>
            </a:r>
            <a:r>
              <a:rPr dirty="0" sz="1200" spc="-130">
                <a:latin typeface="Arial Black"/>
                <a:cs typeface="Arial Black"/>
              </a:rPr>
              <a:t>very </a:t>
            </a:r>
            <a:r>
              <a:rPr dirty="0" sz="1200" spc="-155">
                <a:latin typeface="Arial Black"/>
                <a:cs typeface="Arial Black"/>
              </a:rPr>
              <a:t>necessary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50">
                <a:latin typeface="Arial Black"/>
                <a:cs typeface="Arial Black"/>
              </a:rPr>
              <a:t>authenticate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order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5">
                <a:latin typeface="Arial Black"/>
                <a:cs typeface="Arial Black"/>
              </a:rPr>
              <a:t>provide </a:t>
            </a:r>
            <a:r>
              <a:rPr dirty="0" sz="1200" spc="-150">
                <a:latin typeface="Arial Black"/>
                <a:cs typeface="Arial Black"/>
              </a:rPr>
              <a:t>them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required </a:t>
            </a:r>
            <a:r>
              <a:rPr dirty="0" sz="1200" spc="-150">
                <a:latin typeface="Arial Black"/>
                <a:cs typeface="Arial Black"/>
              </a:rPr>
              <a:t>services. </a:t>
            </a:r>
            <a:r>
              <a:rPr dirty="0" sz="1200" spc="-110">
                <a:latin typeface="Arial Black"/>
                <a:cs typeface="Arial Black"/>
              </a:rPr>
              <a:t>Our  </a:t>
            </a:r>
            <a:r>
              <a:rPr dirty="0" sz="1200" spc="-125">
                <a:latin typeface="Arial Black"/>
                <a:cs typeface="Arial Black"/>
              </a:rPr>
              <a:t>app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doesn’t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allow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anonymous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use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services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system.</a:t>
            </a:r>
            <a:endParaRPr sz="1200">
              <a:latin typeface="Arial Black"/>
              <a:cs typeface="Arial Black"/>
            </a:endParaRPr>
          </a:p>
          <a:p>
            <a:pPr marL="12700" marR="262890">
              <a:lnSpc>
                <a:spcPct val="114599"/>
              </a:lnSpc>
            </a:pP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explicitly </a:t>
            </a:r>
            <a:r>
              <a:rPr dirty="0" sz="1200" spc="-125">
                <a:latin typeface="Arial Black"/>
                <a:cs typeface="Arial Black"/>
              </a:rPr>
              <a:t>provide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50">
                <a:latin typeface="Arial Black"/>
                <a:cs typeface="Arial Black"/>
              </a:rPr>
              <a:t>username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5">
                <a:latin typeface="Arial Black"/>
                <a:cs typeface="Arial Black"/>
              </a:rPr>
              <a:t>email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0">
                <a:latin typeface="Arial Black"/>
                <a:cs typeface="Arial Black"/>
              </a:rPr>
              <a:t>set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password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16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order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register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app.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Here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is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how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UI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looks.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4401" y="7826375"/>
            <a:ext cx="1851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Arial"/>
                <a:cs typeface="Arial"/>
              </a:rPr>
              <a:t>Fig1. </a:t>
            </a:r>
            <a:r>
              <a:rPr dirty="0" sz="1200" spc="-25" b="1">
                <a:latin typeface="Arial"/>
                <a:cs typeface="Arial"/>
              </a:rPr>
              <a:t>Register </a:t>
            </a:r>
            <a:r>
              <a:rPr dirty="0" sz="1200" spc="-15" b="1">
                <a:latin typeface="Arial"/>
                <a:cs typeface="Arial"/>
              </a:rPr>
              <a:t>Activity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(a)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95575" y="3562350"/>
            <a:ext cx="2390775" cy="4038600"/>
            <a:chOff x="2695575" y="3562350"/>
            <a:chExt cx="2390775" cy="4038600"/>
          </a:xfrm>
        </p:grpSpPr>
        <p:sp>
          <p:nvSpPr>
            <p:cNvPr id="6" name="object 6"/>
            <p:cNvSpPr/>
            <p:nvPr/>
          </p:nvSpPr>
          <p:spPr>
            <a:xfrm>
              <a:off x="2719387" y="3586162"/>
              <a:ext cx="2343150" cy="3990975"/>
            </a:xfrm>
            <a:custGeom>
              <a:avLst/>
              <a:gdLst/>
              <a:ahLst/>
              <a:cxnLst/>
              <a:rect l="l" t="t" r="r" b="b"/>
              <a:pathLst>
                <a:path w="2343150" h="3990975">
                  <a:moveTo>
                    <a:pt x="0" y="0"/>
                  </a:moveTo>
                  <a:lnTo>
                    <a:pt x="2343150" y="0"/>
                  </a:lnTo>
                  <a:lnTo>
                    <a:pt x="2343150" y="3990975"/>
                  </a:lnTo>
                  <a:lnTo>
                    <a:pt x="0" y="3990975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3200" y="3609975"/>
              <a:ext cx="2295525" cy="3943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303" y="7140575"/>
            <a:ext cx="1861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Arial"/>
                <a:cs typeface="Arial"/>
              </a:rPr>
              <a:t>Fig2. </a:t>
            </a:r>
            <a:r>
              <a:rPr dirty="0" sz="1200" spc="-25" b="1">
                <a:latin typeface="Arial"/>
                <a:cs typeface="Arial"/>
              </a:rPr>
              <a:t>Register </a:t>
            </a:r>
            <a:r>
              <a:rPr dirty="0" sz="1200" spc="-15" b="1">
                <a:latin typeface="Arial"/>
                <a:cs typeface="Arial"/>
              </a:rPr>
              <a:t>Activity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(b)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7818755"/>
            <a:ext cx="584454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25">
                <a:latin typeface="Arial Black"/>
                <a:cs typeface="Arial Black"/>
              </a:rPr>
              <a:t>Not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mention </a:t>
            </a:r>
            <a:r>
              <a:rPr dirty="0" sz="1200" spc="-135">
                <a:latin typeface="Arial Black"/>
                <a:cs typeface="Arial Black"/>
              </a:rPr>
              <a:t>that this </a:t>
            </a:r>
            <a:r>
              <a:rPr dirty="0" sz="1200" spc="-140">
                <a:latin typeface="Arial Black"/>
                <a:cs typeface="Arial Black"/>
              </a:rPr>
              <a:t>activity is </a:t>
            </a:r>
            <a:r>
              <a:rPr dirty="0" sz="1200" spc="-145">
                <a:latin typeface="Arial Black"/>
                <a:cs typeface="Arial Black"/>
              </a:rPr>
              <a:t>enriched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35">
                <a:latin typeface="Arial Black"/>
                <a:cs typeface="Arial Black"/>
              </a:rPr>
              <a:t>various types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validations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5">
                <a:latin typeface="Arial Black"/>
                <a:cs typeface="Arial Black"/>
              </a:rPr>
              <a:t>users  </a:t>
            </a:r>
            <a:r>
              <a:rPr dirty="0" sz="1200" spc="-155">
                <a:latin typeface="Arial Black"/>
                <a:cs typeface="Arial Black"/>
              </a:rPr>
              <a:t>like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length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password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35">
                <a:latin typeface="Arial Black"/>
                <a:cs typeface="Arial Black"/>
              </a:rPr>
              <a:t>any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username </a:t>
            </a:r>
            <a:r>
              <a:rPr dirty="0" sz="1200" spc="-135">
                <a:latin typeface="Arial Black"/>
                <a:cs typeface="Arial Black"/>
              </a:rPr>
              <a:t>password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55">
                <a:latin typeface="Arial Black"/>
                <a:cs typeface="Arial Black"/>
              </a:rPr>
              <a:t>email </a:t>
            </a:r>
            <a:r>
              <a:rPr dirty="0" sz="1200" spc="-150">
                <a:latin typeface="Arial Black"/>
                <a:cs typeface="Arial Black"/>
              </a:rPr>
              <a:t>cannot </a:t>
            </a:r>
            <a:r>
              <a:rPr dirty="0" sz="1200" spc="-135">
                <a:latin typeface="Arial Black"/>
                <a:cs typeface="Arial Black"/>
              </a:rPr>
              <a:t>be  </a:t>
            </a:r>
            <a:r>
              <a:rPr dirty="0" sz="1200" spc="-140">
                <a:latin typeface="Arial Black"/>
                <a:cs typeface="Arial Black"/>
              </a:rPr>
              <a:t>empty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6050" y="2486025"/>
            <a:ext cx="2409825" cy="3962400"/>
            <a:chOff x="2686050" y="2486025"/>
            <a:chExt cx="2409825" cy="3962400"/>
          </a:xfrm>
        </p:grpSpPr>
        <p:sp>
          <p:nvSpPr>
            <p:cNvPr id="5" name="object 5"/>
            <p:cNvSpPr/>
            <p:nvPr/>
          </p:nvSpPr>
          <p:spPr>
            <a:xfrm>
              <a:off x="2709862" y="2509837"/>
              <a:ext cx="2362200" cy="3914775"/>
            </a:xfrm>
            <a:custGeom>
              <a:avLst/>
              <a:gdLst/>
              <a:ahLst/>
              <a:cxnLst/>
              <a:rect l="l" t="t" r="r" b="b"/>
              <a:pathLst>
                <a:path w="2362200" h="3914775">
                  <a:moveTo>
                    <a:pt x="0" y="0"/>
                  </a:moveTo>
                  <a:lnTo>
                    <a:pt x="2362200" y="0"/>
                  </a:lnTo>
                  <a:lnTo>
                    <a:pt x="2362200" y="3914775"/>
                  </a:lnTo>
                  <a:lnTo>
                    <a:pt x="0" y="3914775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33675" y="2533650"/>
              <a:ext cx="2314575" cy="3867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7700" y="6511925"/>
            <a:ext cx="1346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Fig3 </a:t>
            </a:r>
            <a:r>
              <a:rPr dirty="0" sz="1200" spc="-40" b="1">
                <a:latin typeface="Arial"/>
                <a:cs typeface="Arial"/>
              </a:rPr>
              <a:t>Login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Activity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7437755"/>
            <a:ext cx="592836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35">
                <a:latin typeface="Arial Black"/>
                <a:cs typeface="Arial Black"/>
              </a:rPr>
              <a:t>then </a:t>
            </a:r>
            <a:r>
              <a:rPr dirty="0" sz="1200" spc="-145">
                <a:latin typeface="Arial Black"/>
                <a:cs typeface="Arial Black"/>
              </a:rPr>
              <a:t>proceed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14">
                <a:latin typeface="Arial Black"/>
                <a:cs typeface="Arial Black"/>
              </a:rPr>
              <a:t>build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0">
                <a:latin typeface="Arial Black"/>
                <a:cs typeface="Arial Black"/>
              </a:rPr>
              <a:t>login </a:t>
            </a:r>
            <a:r>
              <a:rPr dirty="0" sz="1200" spc="-140">
                <a:latin typeface="Arial Black"/>
                <a:cs typeface="Arial Black"/>
              </a:rPr>
              <a:t>activity </a:t>
            </a:r>
            <a:r>
              <a:rPr dirty="0" sz="1200" spc="-145">
                <a:latin typeface="Arial Black"/>
                <a:cs typeface="Arial Black"/>
              </a:rPr>
              <a:t>which lets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authenticated users </a:t>
            </a:r>
            <a:r>
              <a:rPr dirty="0" sz="1200" spc="-140">
                <a:latin typeface="Arial Black"/>
                <a:cs typeface="Arial Black"/>
              </a:rPr>
              <a:t>enter </a:t>
            </a:r>
            <a:r>
              <a:rPr dirty="0" sz="1200" spc="-125">
                <a:latin typeface="Arial Black"/>
                <a:cs typeface="Arial Black"/>
              </a:rPr>
              <a:t>our  app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and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use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services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system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API.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95575" y="2143125"/>
            <a:ext cx="2476500" cy="4219575"/>
            <a:chOff x="2695575" y="2143125"/>
            <a:chExt cx="2476500" cy="4219575"/>
          </a:xfrm>
        </p:grpSpPr>
        <p:sp>
          <p:nvSpPr>
            <p:cNvPr id="5" name="object 5"/>
            <p:cNvSpPr/>
            <p:nvPr/>
          </p:nvSpPr>
          <p:spPr>
            <a:xfrm>
              <a:off x="2719387" y="2166937"/>
              <a:ext cx="2428875" cy="4171950"/>
            </a:xfrm>
            <a:custGeom>
              <a:avLst/>
              <a:gdLst/>
              <a:ahLst/>
              <a:cxnLst/>
              <a:rect l="l" t="t" r="r" b="b"/>
              <a:pathLst>
                <a:path w="2428875" h="4171950">
                  <a:moveTo>
                    <a:pt x="0" y="0"/>
                  </a:moveTo>
                  <a:lnTo>
                    <a:pt x="2428875" y="0"/>
                  </a:lnTo>
                  <a:lnTo>
                    <a:pt x="2428875" y="4171950"/>
                  </a:lnTo>
                  <a:lnTo>
                    <a:pt x="0" y="4171950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43200" y="2190750"/>
              <a:ext cx="2381250" cy="4124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608455"/>
            <a:ext cx="586740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30">
                <a:latin typeface="Arial Black"/>
                <a:cs typeface="Arial Black"/>
              </a:rPr>
              <a:t>For </a:t>
            </a:r>
            <a:r>
              <a:rPr dirty="0" sz="1200" spc="-114">
                <a:latin typeface="Arial Black"/>
                <a:cs typeface="Arial Black"/>
              </a:rPr>
              <a:t>building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Registration </a:t>
            </a:r>
            <a:r>
              <a:rPr dirty="0" sz="1200" spc="-140">
                <a:latin typeface="Arial Black"/>
                <a:cs typeface="Arial Black"/>
              </a:rPr>
              <a:t>UI, </a:t>
            </a:r>
            <a:r>
              <a:rPr dirty="0" sz="1200" spc="-150">
                <a:latin typeface="Arial Black"/>
                <a:cs typeface="Arial Black"/>
              </a:rPr>
              <a:t>we </a:t>
            </a:r>
            <a:r>
              <a:rPr dirty="0" sz="1200" spc="-135">
                <a:latin typeface="Arial Black"/>
                <a:cs typeface="Arial Black"/>
              </a:rPr>
              <a:t>incorporated </a:t>
            </a:r>
            <a:r>
              <a:rPr dirty="0" sz="1200" spc="-130">
                <a:latin typeface="Arial Black"/>
                <a:cs typeface="Arial Black"/>
              </a:rPr>
              <a:t>Google’s </a:t>
            </a:r>
            <a:r>
              <a:rPr dirty="0" sz="1200" spc="-135">
                <a:latin typeface="Arial Black"/>
                <a:cs typeface="Arial Black"/>
              </a:rPr>
              <a:t>firebase </a:t>
            </a:r>
            <a:r>
              <a:rPr dirty="0" sz="1200" spc="-140">
                <a:latin typeface="Arial Black"/>
                <a:cs typeface="Arial Black"/>
              </a:rPr>
              <a:t>authentication </a:t>
            </a:r>
            <a:r>
              <a:rPr dirty="0" sz="1200" spc="-165">
                <a:latin typeface="Arial Black"/>
                <a:cs typeface="Arial Black"/>
              </a:rPr>
              <a:t>as a  </a:t>
            </a:r>
            <a:r>
              <a:rPr dirty="0" sz="1200" spc="-155">
                <a:latin typeface="Arial Black"/>
                <a:cs typeface="Arial Black"/>
              </a:rPr>
              <a:t>backend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store all the </a:t>
            </a:r>
            <a:r>
              <a:rPr dirty="0" sz="1200" spc="-130">
                <a:latin typeface="Arial Black"/>
                <a:cs typeface="Arial Black"/>
              </a:rPr>
              <a:t>user’s</a:t>
            </a:r>
            <a:r>
              <a:rPr dirty="0" sz="1200" spc="13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information.</a:t>
            </a:r>
            <a:endParaRPr sz="1200">
              <a:latin typeface="Arial Black"/>
              <a:cs typeface="Arial Black"/>
            </a:endParaRPr>
          </a:p>
          <a:p>
            <a:pPr marL="12700" marR="191770">
              <a:lnSpc>
                <a:spcPct val="114599"/>
              </a:lnSpc>
            </a:pPr>
            <a:r>
              <a:rPr dirty="0" sz="1200" spc="-135">
                <a:solidFill>
                  <a:srgbClr val="24292E"/>
                </a:solidFill>
                <a:latin typeface="Arial Black"/>
                <a:cs typeface="Arial Black"/>
              </a:rPr>
              <a:t>Creator </a:t>
            </a:r>
            <a:r>
              <a:rPr dirty="0" sz="1200" spc="-105">
                <a:solidFill>
                  <a:srgbClr val="24292E"/>
                </a:solidFill>
                <a:latin typeface="Arial Black"/>
                <a:cs typeface="Arial Black"/>
              </a:rPr>
              <a:t>of </a:t>
            </a:r>
            <a:r>
              <a:rPr dirty="0" sz="1200" spc="-140">
                <a:solidFill>
                  <a:srgbClr val="24292E"/>
                </a:solidFill>
                <a:latin typeface="Arial Black"/>
                <a:cs typeface="Arial Black"/>
              </a:rPr>
              <a:t>the </a:t>
            </a:r>
            <a:r>
              <a:rPr dirty="0" sz="1200" spc="-125">
                <a:solidFill>
                  <a:srgbClr val="24292E"/>
                </a:solidFill>
                <a:latin typeface="Arial Black"/>
                <a:cs typeface="Arial Black"/>
              </a:rPr>
              <a:t>app </a:t>
            </a:r>
            <a:r>
              <a:rPr dirty="0" sz="1200" spc="-145">
                <a:solidFill>
                  <a:srgbClr val="24292E"/>
                </a:solidFill>
                <a:latin typeface="Arial Black"/>
                <a:cs typeface="Arial Black"/>
              </a:rPr>
              <a:t>needs </a:t>
            </a:r>
            <a:r>
              <a:rPr dirty="0" sz="1200" spc="-130">
                <a:solidFill>
                  <a:srgbClr val="24292E"/>
                </a:solidFill>
                <a:latin typeface="Arial Black"/>
                <a:cs typeface="Arial Black"/>
              </a:rPr>
              <a:t>to </a:t>
            </a:r>
            <a:r>
              <a:rPr dirty="0" sz="1200" spc="-150">
                <a:solidFill>
                  <a:srgbClr val="24292E"/>
                </a:solidFill>
                <a:latin typeface="Arial Black"/>
                <a:cs typeface="Arial Black"/>
              </a:rPr>
              <a:t>set </a:t>
            </a:r>
            <a:r>
              <a:rPr dirty="0" sz="1200" spc="-114">
                <a:solidFill>
                  <a:srgbClr val="24292E"/>
                </a:solidFill>
                <a:latin typeface="Arial Black"/>
                <a:cs typeface="Arial Black"/>
              </a:rPr>
              <a:t>up </a:t>
            </a:r>
            <a:r>
              <a:rPr dirty="0" sz="1200" spc="-130">
                <a:solidFill>
                  <a:srgbClr val="24292E"/>
                </a:solidFill>
                <a:latin typeface="Arial Black"/>
                <a:cs typeface="Arial Black"/>
              </a:rPr>
              <a:t>their own </a:t>
            </a:r>
            <a:r>
              <a:rPr dirty="0" sz="1200" spc="-145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Firebase </a:t>
            </a:r>
            <a:r>
              <a:rPr dirty="0" sz="1200" spc="-145">
                <a:solidFill>
                  <a:srgbClr val="24292E"/>
                </a:solidFill>
                <a:latin typeface="Arial Black"/>
                <a:cs typeface="Arial Black"/>
              </a:rPr>
              <a:t>authenticator </a:t>
            </a:r>
            <a:r>
              <a:rPr dirty="0" sz="1200" spc="-75">
                <a:solidFill>
                  <a:srgbClr val="24292E"/>
                </a:solidFill>
                <a:latin typeface="Arial Black"/>
                <a:cs typeface="Arial Black"/>
              </a:rPr>
              <a:t>+ </a:t>
            </a:r>
            <a:r>
              <a:rPr dirty="0" sz="1200" spc="-145">
                <a:solidFill>
                  <a:srgbClr val="24292E"/>
                </a:solidFill>
                <a:latin typeface="Arial Black"/>
                <a:cs typeface="Arial Black"/>
              </a:rPr>
              <a:t>database </a:t>
            </a:r>
            <a:r>
              <a:rPr dirty="0" sz="1200" spc="-130">
                <a:solidFill>
                  <a:srgbClr val="24292E"/>
                </a:solidFill>
                <a:latin typeface="Arial Black"/>
                <a:cs typeface="Arial Black"/>
              </a:rPr>
              <a:t>and  </a:t>
            </a:r>
            <a:r>
              <a:rPr dirty="0" sz="1200" spc="-125">
                <a:solidFill>
                  <a:srgbClr val="24292E"/>
                </a:solidFill>
                <a:latin typeface="Arial Black"/>
                <a:cs typeface="Arial Black"/>
              </a:rPr>
              <a:t>download </a:t>
            </a:r>
            <a:r>
              <a:rPr dirty="0" sz="1200" spc="15" i="1">
                <a:solidFill>
                  <a:srgbClr val="24292E"/>
                </a:solidFill>
                <a:latin typeface="Arial"/>
                <a:cs typeface="Arial"/>
              </a:rPr>
              <a:t>the </a:t>
            </a:r>
            <a:r>
              <a:rPr dirty="0" sz="1000" spc="-35" b="1" i="1">
                <a:solidFill>
                  <a:srgbClr val="24292E"/>
                </a:solidFill>
                <a:latin typeface="Arial"/>
                <a:cs typeface="Arial"/>
              </a:rPr>
              <a:t>google-services.json </a:t>
            </a:r>
            <a:r>
              <a:rPr dirty="0" sz="1200" spc="-125">
                <a:solidFill>
                  <a:srgbClr val="24292E"/>
                </a:solidFill>
                <a:latin typeface="Arial Black"/>
                <a:cs typeface="Arial Black"/>
              </a:rPr>
              <a:t>file, </a:t>
            </a:r>
            <a:r>
              <a:rPr dirty="0" sz="1200" spc="-135">
                <a:solidFill>
                  <a:srgbClr val="24292E"/>
                </a:solidFill>
                <a:latin typeface="Arial Black"/>
                <a:cs typeface="Arial Black"/>
              </a:rPr>
              <a:t>then </a:t>
            </a:r>
            <a:r>
              <a:rPr dirty="0" sz="1200" spc="-125">
                <a:solidFill>
                  <a:srgbClr val="24292E"/>
                </a:solidFill>
                <a:latin typeface="Arial Black"/>
                <a:cs typeface="Arial Black"/>
              </a:rPr>
              <a:t>add it </a:t>
            </a:r>
            <a:r>
              <a:rPr dirty="0" sz="1200" spc="-130">
                <a:solidFill>
                  <a:srgbClr val="24292E"/>
                </a:solidFill>
                <a:latin typeface="Arial Black"/>
                <a:cs typeface="Arial Black"/>
              </a:rPr>
              <a:t>to </a:t>
            </a:r>
            <a:r>
              <a:rPr dirty="0" sz="1200" spc="-140">
                <a:solidFill>
                  <a:srgbClr val="24292E"/>
                </a:solidFill>
                <a:latin typeface="Arial Black"/>
                <a:cs typeface="Arial Black"/>
              </a:rPr>
              <a:t>the </a:t>
            </a:r>
            <a:r>
              <a:rPr dirty="0" sz="1200" spc="-5" b="1" i="1">
                <a:solidFill>
                  <a:srgbClr val="24292E"/>
                </a:solidFill>
                <a:latin typeface="Arial"/>
                <a:cs typeface="Arial"/>
              </a:rPr>
              <a:t>App/app</a:t>
            </a:r>
            <a:r>
              <a:rPr dirty="0" sz="1200" spc="300" b="1" i="1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dirty="0" sz="1200" spc="-120">
                <a:solidFill>
                  <a:srgbClr val="24292E"/>
                </a:solidFill>
                <a:latin typeface="Arial Black"/>
                <a:cs typeface="Arial Black"/>
              </a:rPr>
              <a:t>folder.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15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dependencies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are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already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set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14">
                <a:latin typeface="Arial Black"/>
                <a:cs typeface="Arial Black"/>
              </a:rPr>
              <a:t>up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in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our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Academia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system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90">
                <a:latin typeface="Arial Black"/>
                <a:cs typeface="Arial Black"/>
              </a:rPr>
              <a:t>App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657600"/>
            <a:ext cx="5943600" cy="2362200"/>
          </a:xfrm>
          <a:prstGeom prst="rect">
            <a:avLst/>
          </a:prstGeom>
          <a:solidFill>
            <a:srgbClr val="18171B"/>
          </a:solidFill>
        </p:spPr>
        <p:txBody>
          <a:bodyPr wrap="square" lIns="0" tIns="635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00"/>
              </a:spcBef>
            </a:pP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dependencies</a:t>
            </a:r>
            <a:r>
              <a:rPr dirty="0" sz="1000" spc="-60" b="1">
                <a:solidFill>
                  <a:srgbClr val="8B8691"/>
                </a:solidFill>
                <a:latin typeface="Courier New"/>
                <a:cs typeface="Courier New"/>
              </a:rPr>
              <a:t> 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75590" marR="982980">
              <a:lnSpc>
                <a:spcPct val="112500"/>
              </a:lnSpc>
            </a:pP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implementation fileTree(dir: </a:t>
            </a:r>
            <a:r>
              <a:rPr dirty="0" sz="1000" spc="-55" b="1">
                <a:solidFill>
                  <a:srgbClr val="299191"/>
                </a:solidFill>
                <a:latin typeface="Courier New"/>
                <a:cs typeface="Courier New"/>
              </a:rPr>
              <a:t>"libs"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, </a:t>
            </a:r>
            <a:r>
              <a:rPr dirty="0" sz="1000" spc="-55" b="1">
                <a:solidFill>
                  <a:srgbClr val="9459E7"/>
                </a:solidFill>
                <a:latin typeface="Courier New"/>
                <a:cs typeface="Courier New"/>
              </a:rPr>
              <a:t>include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: [</a:t>
            </a:r>
            <a:r>
              <a:rPr dirty="0" sz="1000" spc="-55" b="1">
                <a:solidFill>
                  <a:srgbClr val="299191"/>
                </a:solidFill>
                <a:latin typeface="Courier New"/>
                <a:cs typeface="Courier New"/>
              </a:rPr>
              <a:t>"*.jar"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])  implementation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"org.jetbrains.kotlin:kotlin-stdlib:$kotlin_version"  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implementation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'androidx.core:core-ktx:1.1.0'</a:t>
            </a:r>
            <a:endParaRPr sz="1000">
              <a:latin typeface="Courier New"/>
              <a:cs typeface="Courier New"/>
            </a:endParaRPr>
          </a:p>
          <a:p>
            <a:pPr marL="275590" marR="1122680">
              <a:lnSpc>
                <a:spcPct val="112500"/>
              </a:lnSpc>
            </a:pP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implementation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'androidx.appcompat:appcompat:1.1.0'  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implementation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'androidx.constraintlayout:constraintlayout:1.1.3'  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testImplementation</a:t>
            </a:r>
            <a:r>
              <a:rPr dirty="0" sz="1000" spc="-60" b="1">
                <a:solidFill>
                  <a:srgbClr val="8B8691"/>
                </a:solidFill>
                <a:latin typeface="Courier New"/>
                <a:cs typeface="Courier New"/>
              </a:rPr>
              <a:t> </a:t>
            </a:r>
            <a:r>
              <a:rPr dirty="0" sz="1000" spc="-55" b="1">
                <a:solidFill>
                  <a:srgbClr val="299191"/>
                </a:solidFill>
                <a:latin typeface="Courier New"/>
                <a:cs typeface="Courier New"/>
              </a:rPr>
              <a:t>'junit:junit:4.12'</a:t>
            </a:r>
            <a:endParaRPr sz="1000">
              <a:latin typeface="Courier New"/>
              <a:cs typeface="Courier New"/>
            </a:endParaRPr>
          </a:p>
          <a:p>
            <a:pPr marL="275590" marR="773430">
              <a:lnSpc>
                <a:spcPct val="112500"/>
              </a:lnSpc>
            </a:pPr>
            <a:r>
              <a:rPr dirty="0" sz="1000" spc="-60" b="1">
                <a:solidFill>
                  <a:srgbClr val="8B8691"/>
                </a:solidFill>
                <a:latin typeface="Courier New"/>
                <a:cs typeface="Courier New"/>
              </a:rPr>
              <a:t>androidTestImplementation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'androidx.test.ext:junit:1.1.1'  </a:t>
            </a:r>
            <a:r>
              <a:rPr dirty="0" sz="1000" spc="-60" b="1">
                <a:solidFill>
                  <a:srgbClr val="8B8691"/>
                </a:solidFill>
                <a:latin typeface="Courier New"/>
                <a:cs typeface="Courier New"/>
              </a:rPr>
              <a:t>androidTestImplementation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'androidx.test.espresso:espresso-core:3.2.0'  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implementation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'com.google.firebase:firebase-analytics:17.2.2'  </a:t>
            </a: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implementation</a:t>
            </a:r>
            <a:r>
              <a:rPr dirty="0" sz="1000" spc="-45" b="1">
                <a:solidFill>
                  <a:srgbClr val="8B8691"/>
                </a:solidFill>
                <a:latin typeface="Courier New"/>
                <a:cs typeface="Courier New"/>
              </a:rPr>
              <a:t> </a:t>
            </a:r>
            <a:r>
              <a:rPr dirty="0" sz="1000" spc="-60" b="1">
                <a:solidFill>
                  <a:srgbClr val="299191"/>
                </a:solidFill>
                <a:latin typeface="Courier New"/>
                <a:cs typeface="Courier New"/>
              </a:rPr>
              <a:t>'com.google.firebase:firebase-auth-ktx:19.3.1'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urier New"/>
              <a:cs typeface="Courier New"/>
            </a:endParaRPr>
          </a:p>
          <a:p>
            <a:pPr marL="66675">
              <a:lnSpc>
                <a:spcPct val="100000"/>
              </a:lnSpc>
            </a:pPr>
            <a:r>
              <a:rPr dirty="0" sz="1000" spc="-55" b="1">
                <a:solidFill>
                  <a:srgbClr val="8B8691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301" y="5845175"/>
            <a:ext cx="1292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Fig4 </a:t>
            </a:r>
            <a:r>
              <a:rPr dirty="0" sz="1200" spc="-20" b="1">
                <a:latin typeface="Arial"/>
                <a:cs typeface="Arial"/>
              </a:rPr>
              <a:t>Main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Activity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523355"/>
            <a:ext cx="557339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40">
                <a:latin typeface="Arial Black"/>
                <a:cs typeface="Arial Black"/>
              </a:rPr>
              <a:t>This is the </a:t>
            </a:r>
            <a:r>
              <a:rPr dirty="0" sz="1200" spc="-120">
                <a:latin typeface="Arial Black"/>
                <a:cs typeface="Arial Black"/>
              </a:rPr>
              <a:t>first </a:t>
            </a:r>
            <a:r>
              <a:rPr dirty="0" sz="1200" spc="-135">
                <a:latin typeface="Arial Black"/>
                <a:cs typeface="Arial Black"/>
              </a:rPr>
              <a:t>page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65">
                <a:latin typeface="Arial Black"/>
                <a:cs typeface="Arial Black"/>
              </a:rPr>
              <a:t>sees </a:t>
            </a:r>
            <a:r>
              <a:rPr dirty="0" sz="1200" spc="-130">
                <a:latin typeface="Arial Black"/>
                <a:cs typeface="Arial Black"/>
              </a:rPr>
              <a:t>after </a:t>
            </a:r>
            <a:r>
              <a:rPr dirty="0" sz="1200" spc="-114">
                <a:latin typeface="Arial Black"/>
                <a:cs typeface="Arial Black"/>
              </a:rPr>
              <a:t>logging </a:t>
            </a:r>
            <a:r>
              <a:rPr dirty="0" sz="1200" spc="-125">
                <a:latin typeface="Arial Black"/>
                <a:cs typeface="Arial Black"/>
              </a:rPr>
              <a:t>in. </a:t>
            </a:r>
            <a:r>
              <a:rPr dirty="0" sz="1200" spc="-140">
                <a:latin typeface="Arial Black"/>
                <a:cs typeface="Arial Black"/>
              </a:rPr>
              <a:t>Attached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5">
                <a:latin typeface="Arial Black"/>
                <a:cs typeface="Arial Black"/>
              </a:rPr>
              <a:t>it </a:t>
            </a:r>
            <a:r>
              <a:rPr dirty="0" sz="1200" spc="-140">
                <a:latin typeface="Arial Black"/>
                <a:cs typeface="Arial Black"/>
              </a:rPr>
              <a:t>is the </a:t>
            </a:r>
            <a:r>
              <a:rPr dirty="0" sz="1200" spc="-130">
                <a:latin typeface="Arial Black"/>
                <a:cs typeface="Arial Black"/>
              </a:rPr>
              <a:t>dashboard  </a:t>
            </a:r>
            <a:r>
              <a:rPr dirty="0" sz="1200" spc="-140">
                <a:latin typeface="Arial Black"/>
                <a:cs typeface="Arial Black"/>
              </a:rPr>
              <a:t>activity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30">
                <a:latin typeface="Arial Black"/>
                <a:cs typeface="Arial Black"/>
              </a:rPr>
              <a:t>provides </a:t>
            </a:r>
            <a:r>
              <a:rPr dirty="0" sz="1200" spc="-160">
                <a:latin typeface="Arial Black"/>
                <a:cs typeface="Arial Black"/>
              </a:rPr>
              <a:t>some </a:t>
            </a:r>
            <a:r>
              <a:rPr dirty="0" sz="1200" spc="-125">
                <a:latin typeface="Arial Black"/>
                <a:cs typeface="Arial Black"/>
              </a:rPr>
              <a:t>filtered </a:t>
            </a:r>
            <a:r>
              <a:rPr dirty="0" sz="1200" spc="-130">
                <a:latin typeface="Arial Black"/>
                <a:cs typeface="Arial Black"/>
              </a:rPr>
              <a:t>options to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users.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2250" y="2028825"/>
            <a:ext cx="2400300" cy="3724275"/>
            <a:chOff x="2762250" y="2028825"/>
            <a:chExt cx="2400300" cy="3724275"/>
          </a:xfrm>
        </p:grpSpPr>
        <p:sp>
          <p:nvSpPr>
            <p:cNvPr id="5" name="object 5"/>
            <p:cNvSpPr/>
            <p:nvPr/>
          </p:nvSpPr>
          <p:spPr>
            <a:xfrm>
              <a:off x="2786062" y="2052637"/>
              <a:ext cx="2352675" cy="3676650"/>
            </a:xfrm>
            <a:custGeom>
              <a:avLst/>
              <a:gdLst/>
              <a:ahLst/>
              <a:cxnLst/>
              <a:rect l="l" t="t" r="r" b="b"/>
              <a:pathLst>
                <a:path w="2352675" h="3676650">
                  <a:moveTo>
                    <a:pt x="0" y="0"/>
                  </a:moveTo>
                  <a:lnTo>
                    <a:pt x="2352675" y="0"/>
                  </a:lnTo>
                  <a:lnTo>
                    <a:pt x="2352675" y="3676650"/>
                  </a:lnTo>
                  <a:lnTo>
                    <a:pt x="0" y="3676650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09875" y="2076450"/>
              <a:ext cx="2305050" cy="3629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318" y="3721100"/>
            <a:ext cx="18948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30"/>
              <a:t>Dedicated</a:t>
            </a:r>
            <a:r>
              <a:rPr dirty="0" u="none" spc="-100"/>
              <a:t> </a:t>
            </a:r>
            <a:r>
              <a:rPr dirty="0" u="none" spc="-70"/>
              <a:t>to: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250" y="4147820"/>
            <a:ext cx="5558155" cy="102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635">
              <a:lnSpc>
                <a:spcPct val="125000"/>
              </a:lnSpc>
              <a:spcBef>
                <a:spcPts val="100"/>
              </a:spcBef>
            </a:pPr>
            <a:r>
              <a:rPr dirty="0" sz="1800" spc="15" i="1">
                <a:latin typeface="Arial"/>
                <a:cs typeface="Arial"/>
              </a:rPr>
              <a:t>My </a:t>
            </a:r>
            <a:r>
              <a:rPr dirty="0" sz="1800" spc="-5" i="1">
                <a:latin typeface="Arial"/>
                <a:cs typeface="Arial"/>
              </a:rPr>
              <a:t>parents, professor, </a:t>
            </a:r>
            <a:r>
              <a:rPr dirty="0" sz="1800" spc="5" i="1">
                <a:latin typeface="Arial"/>
                <a:cs typeface="Arial"/>
              </a:rPr>
              <a:t>and </a:t>
            </a:r>
            <a:r>
              <a:rPr dirty="0" sz="1800" spc="-10" i="1">
                <a:latin typeface="Arial"/>
                <a:cs typeface="Arial"/>
              </a:rPr>
              <a:t>everyone </a:t>
            </a:r>
            <a:r>
              <a:rPr dirty="0" sz="1800" spc="75" i="1">
                <a:latin typeface="Arial"/>
                <a:cs typeface="Arial"/>
              </a:rPr>
              <a:t>who </a:t>
            </a:r>
            <a:r>
              <a:rPr dirty="0" sz="1800" i="1">
                <a:latin typeface="Arial"/>
                <a:cs typeface="Arial"/>
              </a:rPr>
              <a:t>helped</a:t>
            </a:r>
            <a:r>
              <a:rPr dirty="0" sz="1800" spc="-295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and  </a:t>
            </a:r>
            <a:r>
              <a:rPr dirty="0" sz="1800" spc="25" i="1">
                <a:latin typeface="Arial"/>
                <a:cs typeface="Arial"/>
              </a:rPr>
              <a:t>motivated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me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a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40" i="1">
                <a:latin typeface="Arial"/>
                <a:cs typeface="Arial"/>
              </a:rPr>
              <a:t>lot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spc="15" i="1">
                <a:latin typeface="Arial"/>
                <a:cs typeface="Arial"/>
              </a:rPr>
              <a:t>in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25" i="1">
                <a:latin typeface="Arial"/>
                <a:cs typeface="Arial"/>
              </a:rPr>
              <a:t>the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successful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spc="15" i="1">
                <a:latin typeface="Arial"/>
                <a:cs typeface="Arial"/>
              </a:rPr>
              <a:t>completion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40" i="1">
                <a:latin typeface="Arial"/>
                <a:cs typeface="Arial"/>
              </a:rPr>
              <a:t>of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25" i="1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 marL="2432050">
              <a:lnSpc>
                <a:spcPct val="100000"/>
              </a:lnSpc>
              <a:spcBef>
                <a:spcPts val="315"/>
              </a:spcBef>
            </a:pPr>
            <a:r>
              <a:rPr dirty="0" sz="1800" spc="10" i="1">
                <a:latin typeface="Arial"/>
                <a:cs typeface="Arial"/>
              </a:rPr>
              <a:t>report.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9440" y="6616700"/>
            <a:ext cx="17265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Fig5 </a:t>
            </a:r>
            <a:r>
              <a:rPr dirty="0" sz="1200" spc="-25" b="1">
                <a:latin typeface="Arial"/>
                <a:cs typeface="Arial"/>
              </a:rPr>
              <a:t>Dashboard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Activity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7304405"/>
            <a:ext cx="58629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Dashboard </a:t>
            </a:r>
            <a:r>
              <a:rPr dirty="0" sz="1200" spc="-130">
                <a:latin typeface="Arial Black"/>
                <a:cs typeface="Arial Black"/>
              </a:rPr>
              <a:t>Activity provides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user’s </a:t>
            </a:r>
            <a:r>
              <a:rPr dirty="0" sz="1200" spc="-150">
                <a:latin typeface="Arial Black"/>
                <a:cs typeface="Arial Black"/>
              </a:rPr>
              <a:t>main </a:t>
            </a:r>
            <a:r>
              <a:rPr dirty="0" sz="1200" spc="-110">
                <a:latin typeface="Arial Black"/>
                <a:cs typeface="Arial Black"/>
              </a:rPr>
              <a:t>user-friendly </a:t>
            </a:r>
            <a:r>
              <a:rPr dirty="0" sz="1200" spc="-145">
                <a:latin typeface="Arial Black"/>
                <a:cs typeface="Arial Black"/>
              </a:rPr>
              <a:t>GUI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5">
                <a:latin typeface="Arial Black"/>
                <a:cs typeface="Arial Black"/>
              </a:rPr>
              <a:t>looking </a:t>
            </a:r>
            <a:r>
              <a:rPr dirty="0" sz="1200" spc="-110">
                <a:latin typeface="Arial Black"/>
                <a:cs typeface="Arial Black"/>
              </a:rPr>
              <a:t>for 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25">
                <a:latin typeface="Arial Black"/>
                <a:cs typeface="Arial Black"/>
              </a:rPr>
              <a:t>preferred </a:t>
            </a:r>
            <a:r>
              <a:rPr dirty="0" sz="1200" spc="-135">
                <a:latin typeface="Arial Black"/>
                <a:cs typeface="Arial Black"/>
              </a:rPr>
              <a:t>journals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7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them.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2225" y="2228850"/>
            <a:ext cx="2638425" cy="4219575"/>
            <a:chOff x="2562225" y="2228850"/>
            <a:chExt cx="2638425" cy="4219575"/>
          </a:xfrm>
        </p:grpSpPr>
        <p:sp>
          <p:nvSpPr>
            <p:cNvPr id="5" name="object 5"/>
            <p:cNvSpPr/>
            <p:nvPr/>
          </p:nvSpPr>
          <p:spPr>
            <a:xfrm>
              <a:off x="2586037" y="2252662"/>
              <a:ext cx="2590800" cy="4171950"/>
            </a:xfrm>
            <a:custGeom>
              <a:avLst/>
              <a:gdLst/>
              <a:ahLst/>
              <a:cxnLst/>
              <a:rect l="l" t="t" r="r" b="b"/>
              <a:pathLst>
                <a:path w="2590800" h="4171950">
                  <a:moveTo>
                    <a:pt x="0" y="0"/>
                  </a:moveTo>
                  <a:lnTo>
                    <a:pt x="2590800" y="0"/>
                  </a:lnTo>
                  <a:lnTo>
                    <a:pt x="2590800" y="4171950"/>
                  </a:lnTo>
                  <a:lnTo>
                    <a:pt x="0" y="4171950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09850" y="2276475"/>
              <a:ext cx="2543175" cy="4124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1395" y="5588000"/>
            <a:ext cx="1414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Fig6 </a:t>
            </a:r>
            <a:r>
              <a:rPr dirty="0" sz="1200" spc="-20" b="1">
                <a:latin typeface="Arial"/>
                <a:cs typeface="Arial"/>
              </a:rPr>
              <a:t>Profile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Activity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523355"/>
            <a:ext cx="576326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20">
                <a:latin typeface="Arial Black"/>
                <a:cs typeface="Arial Black"/>
              </a:rPr>
              <a:t>If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40">
                <a:latin typeface="Arial Black"/>
                <a:cs typeface="Arial Black"/>
              </a:rPr>
              <a:t>wants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90">
                <a:latin typeface="Arial Black"/>
                <a:cs typeface="Arial Black"/>
              </a:rPr>
              <a:t>check </a:t>
            </a:r>
            <a:r>
              <a:rPr dirty="0" sz="1200" spc="-130">
                <a:latin typeface="Arial Black"/>
                <a:cs typeface="Arial Black"/>
              </a:rPr>
              <a:t>out </a:t>
            </a:r>
            <a:r>
              <a:rPr dirty="0" sz="1200" spc="-114">
                <a:latin typeface="Arial Black"/>
                <a:cs typeface="Arial Black"/>
              </a:rPr>
              <a:t>his/her </a:t>
            </a:r>
            <a:r>
              <a:rPr dirty="0" sz="1200" spc="-120">
                <a:latin typeface="Arial Black"/>
                <a:cs typeface="Arial Black"/>
              </a:rPr>
              <a:t>profile, </a:t>
            </a:r>
            <a:r>
              <a:rPr dirty="0" sz="1200" spc="-125">
                <a:latin typeface="Arial Black"/>
                <a:cs typeface="Arial Black"/>
              </a:rPr>
              <a:t>he/she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20">
                <a:latin typeface="Arial Black"/>
                <a:cs typeface="Arial Black"/>
              </a:rPr>
              <a:t>do </a:t>
            </a:r>
            <a:r>
              <a:rPr dirty="0" sz="1200" spc="-125">
                <a:latin typeface="Arial Black"/>
                <a:cs typeface="Arial Black"/>
              </a:rPr>
              <a:t>it </a:t>
            </a:r>
            <a:r>
              <a:rPr dirty="0" sz="1200" spc="-145">
                <a:latin typeface="Arial Black"/>
                <a:cs typeface="Arial Black"/>
              </a:rPr>
              <a:t>anytime </a:t>
            </a:r>
            <a:r>
              <a:rPr dirty="0" sz="1200" spc="-135">
                <a:latin typeface="Arial Black"/>
                <a:cs typeface="Arial Black"/>
              </a:rPr>
              <a:t>while </a:t>
            </a:r>
            <a:r>
              <a:rPr dirty="0" sz="1200" spc="-125">
                <a:latin typeface="Arial Black"/>
                <a:cs typeface="Arial Black"/>
              </a:rPr>
              <a:t>he/she </a:t>
            </a:r>
            <a:r>
              <a:rPr dirty="0" sz="1200" spc="-140">
                <a:latin typeface="Arial Black"/>
                <a:cs typeface="Arial Black"/>
              </a:rPr>
              <a:t>is  </a:t>
            </a:r>
            <a:r>
              <a:rPr dirty="0" sz="1200" spc="-120">
                <a:latin typeface="Arial Black"/>
                <a:cs typeface="Arial Black"/>
              </a:rPr>
              <a:t>logged in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55">
                <a:latin typeface="Arial Black"/>
                <a:cs typeface="Arial Black"/>
              </a:rPr>
              <a:t>clicking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0">
                <a:latin typeface="Arial Black"/>
                <a:cs typeface="Arial Black"/>
              </a:rPr>
              <a:t>My Profile </a:t>
            </a:r>
            <a:r>
              <a:rPr dirty="0" sz="1200" spc="-125">
                <a:latin typeface="Arial Black"/>
                <a:cs typeface="Arial Black"/>
              </a:rPr>
              <a:t>button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dashboard </a:t>
            </a:r>
            <a:r>
              <a:rPr dirty="0" sz="1200" spc="-140">
                <a:latin typeface="Arial Black"/>
                <a:cs typeface="Arial Black"/>
              </a:rPr>
              <a:t>activity. This </a:t>
            </a:r>
            <a:r>
              <a:rPr dirty="0" sz="1200" spc="-145">
                <a:latin typeface="Arial Black"/>
                <a:cs typeface="Arial Black"/>
              </a:rPr>
              <a:t>ensures </a:t>
            </a:r>
            <a:r>
              <a:rPr dirty="0" sz="1200" spc="-130">
                <a:latin typeface="Arial Black"/>
                <a:cs typeface="Arial Black"/>
              </a:rPr>
              <a:t>to  </a:t>
            </a:r>
            <a:r>
              <a:rPr dirty="0" sz="1200" spc="-160">
                <a:latin typeface="Arial Black"/>
                <a:cs typeface="Arial Black"/>
              </a:rPr>
              <a:t>some </a:t>
            </a:r>
            <a:r>
              <a:rPr dirty="0" sz="1200" spc="-150">
                <a:latin typeface="Arial Black"/>
                <a:cs typeface="Arial Black"/>
              </a:rPr>
              <a:t>extent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transparency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our android</a:t>
            </a:r>
            <a:r>
              <a:rPr dirty="0" sz="1200" spc="13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app.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95575" y="1304925"/>
            <a:ext cx="2428875" cy="4000500"/>
            <a:chOff x="2695575" y="1304925"/>
            <a:chExt cx="2428875" cy="4000500"/>
          </a:xfrm>
        </p:grpSpPr>
        <p:sp>
          <p:nvSpPr>
            <p:cNvPr id="5" name="object 5"/>
            <p:cNvSpPr/>
            <p:nvPr/>
          </p:nvSpPr>
          <p:spPr>
            <a:xfrm>
              <a:off x="2719387" y="1328737"/>
              <a:ext cx="2381250" cy="3952875"/>
            </a:xfrm>
            <a:custGeom>
              <a:avLst/>
              <a:gdLst/>
              <a:ahLst/>
              <a:cxnLst/>
              <a:rect l="l" t="t" r="r" b="b"/>
              <a:pathLst>
                <a:path w="2381250" h="3952875">
                  <a:moveTo>
                    <a:pt x="0" y="0"/>
                  </a:moveTo>
                  <a:lnTo>
                    <a:pt x="2381250" y="0"/>
                  </a:lnTo>
                  <a:lnTo>
                    <a:pt x="2381250" y="3952875"/>
                  </a:lnTo>
                  <a:lnTo>
                    <a:pt x="0" y="3952875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43200" y="1352550"/>
              <a:ext cx="2333625" cy="390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6121400"/>
            <a:ext cx="5967095" cy="214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384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Fig7 </a:t>
            </a:r>
            <a:r>
              <a:rPr dirty="0" sz="1200" spc="-30" b="1">
                <a:latin typeface="Arial"/>
                <a:cs typeface="Arial"/>
              </a:rPr>
              <a:t>Recommendation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Activity(a)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just" marL="12700" marR="12065">
              <a:lnSpc>
                <a:spcPct val="114599"/>
              </a:lnSpc>
            </a:pPr>
            <a:r>
              <a:rPr dirty="0" sz="1200" spc="-13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recommendations, we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5">
                <a:latin typeface="Arial Black"/>
                <a:cs typeface="Arial Black"/>
              </a:rPr>
              <a:t>provide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values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fields </a:t>
            </a:r>
            <a:r>
              <a:rPr dirty="0" sz="1200" spc="-160">
                <a:latin typeface="Arial Black"/>
                <a:cs typeface="Arial Black"/>
              </a:rPr>
              <a:t>TITLE </a:t>
            </a:r>
            <a:r>
              <a:rPr dirty="0" sz="1200" spc="-130">
                <a:latin typeface="Arial Black"/>
                <a:cs typeface="Arial Black"/>
              </a:rPr>
              <a:t>and  </a:t>
            </a:r>
            <a:r>
              <a:rPr dirty="0" sz="1200" spc="-114">
                <a:latin typeface="Arial Black"/>
                <a:cs typeface="Arial Black"/>
              </a:rPr>
              <a:t>ABSTRACT. </a:t>
            </a: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20">
                <a:latin typeface="Arial Black"/>
                <a:cs typeface="Arial Black"/>
              </a:rPr>
              <a:t>through </a:t>
            </a:r>
            <a:r>
              <a:rPr dirty="0" sz="1200" spc="-165">
                <a:latin typeface="Arial Black"/>
                <a:cs typeface="Arial Black"/>
              </a:rPr>
              <a:t>a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dropdown </a:t>
            </a:r>
            <a:r>
              <a:rPr dirty="0" sz="1200" spc="-125">
                <a:latin typeface="Arial Black"/>
                <a:cs typeface="Arial Black"/>
              </a:rPr>
              <a:t>option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androidx </a:t>
            </a:r>
            <a:r>
              <a:rPr dirty="0" sz="1200" spc="-125">
                <a:latin typeface="Arial Black"/>
                <a:cs typeface="Arial Black"/>
              </a:rPr>
              <a:t>library.</a:t>
            </a:r>
            <a:endParaRPr sz="1200">
              <a:latin typeface="Arial Black"/>
              <a:cs typeface="Arial Black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androidx </a:t>
            </a:r>
            <a:r>
              <a:rPr dirty="0" sz="1200" spc="-125">
                <a:latin typeface="Arial Black"/>
                <a:cs typeface="Arial Black"/>
              </a:rPr>
              <a:t>library </a:t>
            </a:r>
            <a:r>
              <a:rPr dirty="0" sz="1200" spc="-130">
                <a:latin typeface="Arial Black"/>
                <a:cs typeface="Arial Black"/>
              </a:rPr>
              <a:t>provides </a:t>
            </a:r>
            <a:r>
              <a:rPr dirty="0" sz="1200" spc="-135">
                <a:latin typeface="Arial Black"/>
                <a:cs typeface="Arial Black"/>
              </a:rPr>
              <a:t>various </a:t>
            </a:r>
            <a:r>
              <a:rPr dirty="0" sz="1200" spc="-145">
                <a:latin typeface="Arial Black"/>
                <a:cs typeface="Arial Black"/>
              </a:rPr>
              <a:t>GUI components. </a:t>
            </a:r>
            <a:r>
              <a:rPr dirty="0" sz="1200" spc="-135">
                <a:latin typeface="Arial Black"/>
                <a:cs typeface="Arial Black"/>
              </a:rPr>
              <a:t>Here, </a:t>
            </a:r>
            <a:r>
              <a:rPr dirty="0" sz="1200" spc="-150">
                <a:latin typeface="Arial Black"/>
                <a:cs typeface="Arial Black"/>
              </a:rPr>
              <a:t>we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40">
                <a:latin typeface="Arial Black"/>
                <a:cs typeface="Arial Black"/>
              </a:rPr>
              <a:t>used the </a:t>
            </a:r>
            <a:r>
              <a:rPr dirty="0" sz="1200" spc="-130">
                <a:latin typeface="Arial Black"/>
                <a:cs typeface="Arial Black"/>
              </a:rPr>
              <a:t>spinner  </a:t>
            </a:r>
            <a:r>
              <a:rPr dirty="0" sz="1200" spc="-145">
                <a:latin typeface="Arial Black"/>
                <a:cs typeface="Arial Black"/>
              </a:rPr>
              <a:t>component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show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95">
                <a:latin typeface="Arial Black"/>
                <a:cs typeface="Arial Black"/>
              </a:rPr>
              <a:t>drop-down  </a:t>
            </a:r>
            <a:r>
              <a:rPr dirty="0" sz="1200" spc="-130">
                <a:latin typeface="Arial Black"/>
                <a:cs typeface="Arial Black"/>
              </a:rPr>
              <a:t>list. </a:t>
            </a:r>
            <a:r>
              <a:rPr dirty="0" sz="1200" spc="-125">
                <a:latin typeface="Arial Black"/>
                <a:cs typeface="Arial Black"/>
              </a:rPr>
              <a:t>Spinner </a:t>
            </a:r>
            <a:r>
              <a:rPr dirty="0" sz="1200" spc="-145">
                <a:latin typeface="Arial Black"/>
                <a:cs typeface="Arial Black"/>
              </a:rPr>
              <a:t>component </a:t>
            </a:r>
            <a:r>
              <a:rPr dirty="0" sz="1200" spc="-130">
                <a:latin typeface="Arial Black"/>
                <a:cs typeface="Arial Black"/>
              </a:rPr>
              <a:t>along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20">
                <a:latin typeface="Arial Black"/>
                <a:cs typeface="Arial Black"/>
              </a:rPr>
              <a:t>ArrayAdapter </a:t>
            </a:r>
            <a:r>
              <a:rPr dirty="0" sz="1200" spc="-165">
                <a:latin typeface="Arial Black"/>
                <a:cs typeface="Arial Black"/>
              </a:rPr>
              <a:t>class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androidx </a:t>
            </a:r>
            <a:r>
              <a:rPr dirty="0" sz="1200" spc="-145">
                <a:latin typeface="Arial Black"/>
                <a:cs typeface="Arial Black"/>
              </a:rPr>
              <a:t>stores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default </a:t>
            </a:r>
            <a:r>
              <a:rPr dirty="0" sz="1200" spc="-140">
                <a:latin typeface="Arial Black"/>
                <a:cs typeface="Arial Black"/>
              </a:rPr>
              <a:t>data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5">
                <a:latin typeface="Arial Black"/>
                <a:cs typeface="Arial Black"/>
              </a:rPr>
              <a:t>users. Users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65">
                <a:latin typeface="Arial Black"/>
                <a:cs typeface="Arial Black"/>
              </a:rPr>
              <a:t>select </a:t>
            </a:r>
            <a:r>
              <a:rPr dirty="0" sz="1200" spc="-145">
                <a:latin typeface="Arial Black"/>
                <a:cs typeface="Arial Black"/>
              </a:rPr>
              <a:t>one 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them.</a:t>
            </a:r>
            <a:endParaRPr sz="1200">
              <a:latin typeface="Arial Black"/>
              <a:cs typeface="Arial Black"/>
            </a:endParaRPr>
          </a:p>
          <a:p>
            <a:pPr algn="just" marL="12700" marR="12065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values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35">
                <a:latin typeface="Arial Black"/>
                <a:cs typeface="Arial Black"/>
              </a:rPr>
              <a:t>be stored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0">
                <a:latin typeface="Arial Black"/>
                <a:cs typeface="Arial Black"/>
              </a:rPr>
              <a:t>processing </a:t>
            </a:r>
            <a:r>
              <a:rPr dirty="0" sz="1200" spc="-130">
                <a:latin typeface="Arial Black"/>
                <a:cs typeface="Arial Black"/>
              </a:rPr>
              <a:t>purpose </a:t>
            </a:r>
            <a:r>
              <a:rPr dirty="0" sz="1200" spc="-120">
                <a:latin typeface="Arial Black"/>
                <a:cs typeface="Arial Black"/>
              </a:rPr>
              <a:t>but </a:t>
            </a:r>
            <a:r>
              <a:rPr dirty="0" sz="1200" spc="-130">
                <a:latin typeface="Arial Black"/>
                <a:cs typeface="Arial Black"/>
              </a:rPr>
              <a:t>before </a:t>
            </a:r>
            <a:r>
              <a:rPr dirty="0" sz="1200" spc="-135">
                <a:latin typeface="Arial Black"/>
                <a:cs typeface="Arial Black"/>
              </a:rPr>
              <a:t>that when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  </a:t>
            </a:r>
            <a:r>
              <a:rPr dirty="0" sz="1200" spc="-165">
                <a:latin typeface="Arial Black"/>
                <a:cs typeface="Arial Black"/>
              </a:rPr>
              <a:t>selects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an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option,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there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will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be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65">
                <a:latin typeface="Arial Black"/>
                <a:cs typeface="Arial Black"/>
              </a:rPr>
              <a:t>a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Toast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showing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which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option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has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selected.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43200" y="1762125"/>
            <a:ext cx="2419350" cy="3952875"/>
            <a:chOff x="2743200" y="1762125"/>
            <a:chExt cx="2419350" cy="3952875"/>
          </a:xfrm>
        </p:grpSpPr>
        <p:sp>
          <p:nvSpPr>
            <p:cNvPr id="4" name="object 4"/>
            <p:cNvSpPr/>
            <p:nvPr/>
          </p:nvSpPr>
          <p:spPr>
            <a:xfrm>
              <a:off x="2767012" y="1785937"/>
              <a:ext cx="2371725" cy="3905250"/>
            </a:xfrm>
            <a:custGeom>
              <a:avLst/>
              <a:gdLst/>
              <a:ahLst/>
              <a:cxnLst/>
              <a:rect l="l" t="t" r="r" b="b"/>
              <a:pathLst>
                <a:path w="2371725" h="3905250">
                  <a:moveTo>
                    <a:pt x="0" y="0"/>
                  </a:moveTo>
                  <a:lnTo>
                    <a:pt x="2371725" y="0"/>
                  </a:lnTo>
                  <a:lnTo>
                    <a:pt x="2371725" y="3905250"/>
                  </a:lnTo>
                  <a:lnTo>
                    <a:pt x="0" y="3905250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90825" y="1809750"/>
              <a:ext cx="2324100" cy="38576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39825"/>
            <a:ext cx="2019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50">
                <a:latin typeface="Arial Black"/>
                <a:cs typeface="Arial Black"/>
              </a:rPr>
              <a:t>look </a:t>
            </a:r>
            <a:r>
              <a:rPr dirty="0" sz="1200" spc="-140">
                <a:latin typeface="Arial Black"/>
                <a:cs typeface="Arial Black"/>
              </a:rPr>
              <a:t>something </a:t>
            </a:r>
            <a:r>
              <a:rPr dirty="0" sz="1200" spc="-155">
                <a:latin typeface="Arial Black"/>
                <a:cs typeface="Arial Black"/>
              </a:rPr>
              <a:t>like</a:t>
            </a:r>
            <a:r>
              <a:rPr dirty="0" sz="1200" spc="8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this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500" y="6330950"/>
            <a:ext cx="2383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Fig7 </a:t>
            </a:r>
            <a:r>
              <a:rPr dirty="0" sz="1200" spc="-30" b="1">
                <a:latin typeface="Arial"/>
                <a:cs typeface="Arial"/>
              </a:rPr>
              <a:t>Recommendation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Activity(b)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7950" y="1962150"/>
            <a:ext cx="2476500" cy="4210050"/>
            <a:chOff x="2647950" y="1962150"/>
            <a:chExt cx="2476500" cy="4210050"/>
          </a:xfrm>
        </p:grpSpPr>
        <p:sp>
          <p:nvSpPr>
            <p:cNvPr id="5" name="object 5"/>
            <p:cNvSpPr/>
            <p:nvPr/>
          </p:nvSpPr>
          <p:spPr>
            <a:xfrm>
              <a:off x="2671762" y="1985962"/>
              <a:ext cx="2428875" cy="4162425"/>
            </a:xfrm>
            <a:custGeom>
              <a:avLst/>
              <a:gdLst/>
              <a:ahLst/>
              <a:cxnLst/>
              <a:rect l="l" t="t" r="r" b="b"/>
              <a:pathLst>
                <a:path w="2428875" h="4162425">
                  <a:moveTo>
                    <a:pt x="0" y="0"/>
                  </a:moveTo>
                  <a:lnTo>
                    <a:pt x="2428875" y="0"/>
                  </a:lnTo>
                  <a:lnTo>
                    <a:pt x="2428875" y="4162425"/>
                  </a:lnTo>
                  <a:lnTo>
                    <a:pt x="0" y="4162425"/>
                  </a:lnTo>
                  <a:lnTo>
                    <a:pt x="0" y="0"/>
                  </a:lnTo>
                  <a:close/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95575" y="2009775"/>
              <a:ext cx="2381250" cy="411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5413"/>
            <a:ext cx="4112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 b="1">
                <a:latin typeface="Arial"/>
                <a:cs typeface="Arial"/>
              </a:rPr>
              <a:t>2.4 </a:t>
            </a:r>
            <a:r>
              <a:rPr dirty="0" sz="1400" spc="-20" b="1">
                <a:latin typeface="Arial"/>
                <a:cs typeface="Arial"/>
              </a:rPr>
              <a:t>Integration </a:t>
            </a:r>
            <a:r>
              <a:rPr dirty="0" sz="1400" spc="-15" b="1">
                <a:latin typeface="Arial"/>
                <a:cs typeface="Arial"/>
              </a:rPr>
              <a:t>of </a:t>
            </a:r>
            <a:r>
              <a:rPr dirty="0" sz="1400" spc="-25" b="1">
                <a:latin typeface="Arial"/>
                <a:cs typeface="Arial"/>
              </a:rPr>
              <a:t>app </a:t>
            </a:r>
            <a:r>
              <a:rPr dirty="0" sz="1400" spc="15" b="1">
                <a:latin typeface="Arial"/>
                <a:cs typeface="Arial"/>
              </a:rPr>
              <a:t>with </a:t>
            </a:r>
            <a:r>
              <a:rPr dirty="0" sz="1400" spc="-40" b="1">
                <a:latin typeface="Arial"/>
                <a:cs typeface="Arial"/>
              </a:rPr>
              <a:t>recommender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5" b="1"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616700"/>
            <a:ext cx="5902325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366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latin typeface="Arial"/>
                <a:cs typeface="Arial"/>
              </a:rPr>
              <a:t>Fig </a:t>
            </a:r>
            <a:r>
              <a:rPr dirty="0" sz="1200" spc="50" b="1">
                <a:latin typeface="Arial"/>
                <a:cs typeface="Arial"/>
              </a:rPr>
              <a:t>8 </a:t>
            </a:r>
            <a:r>
              <a:rPr dirty="0" sz="1200" spc="-30" b="1">
                <a:latin typeface="Arial"/>
                <a:cs typeface="Arial"/>
              </a:rPr>
              <a:t>Result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Activity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20">
                <a:latin typeface="Arial Black"/>
                <a:cs typeface="Arial Black"/>
              </a:rPr>
              <a:t>filter </a:t>
            </a:r>
            <a:r>
              <a:rPr dirty="0" sz="1200" spc="-130">
                <a:latin typeface="Arial Black"/>
                <a:cs typeface="Arial Black"/>
              </a:rPr>
              <a:t>out </a:t>
            </a:r>
            <a:r>
              <a:rPr dirty="0" sz="1200" spc="-85">
                <a:latin typeface="Arial Black"/>
                <a:cs typeface="Arial Black"/>
              </a:rPr>
              <a:t>15 </a:t>
            </a:r>
            <a:r>
              <a:rPr dirty="0" sz="1200" spc="-140">
                <a:latin typeface="Arial Black"/>
                <a:cs typeface="Arial Black"/>
              </a:rPr>
              <a:t>best results </a:t>
            </a:r>
            <a:r>
              <a:rPr dirty="0" sz="1200" spc="-145">
                <a:latin typeface="Arial Black"/>
                <a:cs typeface="Arial Black"/>
              </a:rPr>
              <a:t>according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0">
                <a:latin typeface="Arial Black"/>
                <a:cs typeface="Arial Black"/>
              </a:rPr>
              <a:t>input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 user. </a:t>
            </a:r>
            <a:r>
              <a:rPr dirty="0" sz="1200" spc="-110">
                <a:latin typeface="Arial Black"/>
                <a:cs typeface="Arial Black"/>
              </a:rPr>
              <a:t>Our </a:t>
            </a:r>
            <a:r>
              <a:rPr dirty="0" sz="1200" spc="-125">
                <a:latin typeface="Arial Black"/>
                <a:cs typeface="Arial Black"/>
              </a:rPr>
              <a:t>android app </a:t>
            </a:r>
            <a:r>
              <a:rPr dirty="0" sz="1200" spc="-145">
                <a:latin typeface="Arial Black"/>
                <a:cs typeface="Arial Black"/>
              </a:rPr>
              <a:t>needs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30">
                <a:latin typeface="Arial Black"/>
                <a:cs typeface="Arial Black"/>
              </a:rPr>
              <a:t>integrated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order 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5">
                <a:latin typeface="Arial Black"/>
                <a:cs typeface="Arial Black"/>
              </a:rPr>
              <a:t>fetch </a:t>
            </a:r>
            <a:r>
              <a:rPr dirty="0" sz="1200" spc="-140">
                <a:latin typeface="Arial Black"/>
                <a:cs typeface="Arial Black"/>
              </a:rPr>
              <a:t>results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users. </a:t>
            </a: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40">
                <a:latin typeface="Arial Black"/>
                <a:cs typeface="Arial Black"/>
              </a:rPr>
              <a:t>need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5">
                <a:latin typeface="Arial Black"/>
                <a:cs typeface="Arial Black"/>
              </a:rPr>
              <a:t>have an </a:t>
            </a:r>
            <a:r>
              <a:rPr dirty="0" sz="1200" spc="-105">
                <a:latin typeface="Arial Black"/>
                <a:cs typeface="Arial Black"/>
              </a:rPr>
              <a:t>API </a:t>
            </a:r>
            <a:r>
              <a:rPr dirty="0" sz="1200" spc="-135">
                <a:latin typeface="Arial Black"/>
                <a:cs typeface="Arial Black"/>
              </a:rPr>
              <a:t>ready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specific  </a:t>
            </a:r>
            <a:r>
              <a:rPr dirty="0" sz="1200" spc="-155">
                <a:latin typeface="Arial Black"/>
                <a:cs typeface="Arial Black"/>
              </a:rPr>
              <a:t>recommender </a:t>
            </a:r>
            <a:r>
              <a:rPr dirty="0" sz="1200" spc="-135">
                <a:latin typeface="Arial Black"/>
                <a:cs typeface="Arial Black"/>
              </a:rPr>
              <a:t>algorithms </a:t>
            </a:r>
            <a:r>
              <a:rPr dirty="0" sz="1200" spc="-145">
                <a:latin typeface="Arial Black"/>
                <a:cs typeface="Arial Black"/>
              </a:rPr>
              <a:t>implemented </a:t>
            </a:r>
            <a:r>
              <a:rPr dirty="0" sz="1200" spc="-130">
                <a:latin typeface="Arial Black"/>
                <a:cs typeface="Arial Black"/>
              </a:rPr>
              <a:t>on </a:t>
            </a:r>
            <a:r>
              <a:rPr dirty="0" sz="1200" spc="-125">
                <a:latin typeface="Arial Black"/>
                <a:cs typeface="Arial Black"/>
              </a:rPr>
              <a:t>it. </a:t>
            </a:r>
            <a:r>
              <a:rPr dirty="0" sz="1200" spc="-130">
                <a:latin typeface="Arial Black"/>
                <a:cs typeface="Arial Black"/>
              </a:rPr>
              <a:t>(the engine). </a:t>
            </a: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85">
                <a:latin typeface="Arial Black"/>
                <a:cs typeface="Arial Black"/>
              </a:rPr>
              <a:t>access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05">
                <a:latin typeface="Arial Black"/>
                <a:cs typeface="Arial Black"/>
              </a:rPr>
              <a:t>API </a:t>
            </a:r>
            <a:r>
              <a:rPr dirty="0" sz="1200" spc="-125">
                <a:latin typeface="Arial Black"/>
                <a:cs typeface="Arial Black"/>
              </a:rPr>
              <a:t>from  our android app. </a:t>
            </a: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20">
                <a:latin typeface="Arial Black"/>
                <a:cs typeface="Arial Black"/>
              </a:rPr>
              <a:t>do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30">
                <a:latin typeface="Arial Black"/>
                <a:cs typeface="Arial Black"/>
              </a:rPr>
              <a:t>sending and </a:t>
            </a:r>
            <a:r>
              <a:rPr dirty="0" sz="1200" spc="-140">
                <a:latin typeface="Arial Black"/>
                <a:cs typeface="Arial Black"/>
              </a:rPr>
              <a:t>receiving </a:t>
            </a:r>
            <a:r>
              <a:rPr dirty="0" sz="1200" spc="-125">
                <a:latin typeface="Arial Black"/>
                <a:cs typeface="Arial Black"/>
              </a:rPr>
              <a:t>HTTP </a:t>
            </a:r>
            <a:r>
              <a:rPr dirty="0" sz="1200" spc="-140">
                <a:latin typeface="Arial Black"/>
                <a:cs typeface="Arial Black"/>
              </a:rPr>
              <a:t>requests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25">
                <a:latin typeface="Arial Black"/>
                <a:cs typeface="Arial Black"/>
              </a:rPr>
              <a:t>endpoint.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2225" y="2028825"/>
            <a:ext cx="2514600" cy="427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5505"/>
            <a:ext cx="593534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1610">
              <a:lnSpc>
                <a:spcPct val="114599"/>
              </a:lnSpc>
              <a:spcBef>
                <a:spcPts val="100"/>
              </a:spcBef>
            </a:pPr>
            <a:r>
              <a:rPr dirty="0" sz="1200" spc="-145">
                <a:solidFill>
                  <a:srgbClr val="242629"/>
                </a:solidFill>
                <a:latin typeface="Arial Black"/>
                <a:cs typeface="Arial Black"/>
              </a:rPr>
              <a:t>There </a:t>
            </a:r>
            <a:r>
              <a:rPr dirty="0" sz="1200" spc="-150">
                <a:solidFill>
                  <a:srgbClr val="242629"/>
                </a:solidFill>
                <a:latin typeface="Arial Black"/>
                <a:cs typeface="Arial Black"/>
              </a:rPr>
              <a:t>are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two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ways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to get </a:t>
            </a:r>
            <a:r>
              <a:rPr dirty="0" sz="1200" spc="-185">
                <a:solidFill>
                  <a:srgbClr val="242629"/>
                </a:solidFill>
                <a:latin typeface="Arial Black"/>
                <a:cs typeface="Arial Black"/>
              </a:rPr>
              <a:t>access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to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the </a:t>
            </a:r>
            <a:r>
              <a:rPr dirty="0" sz="1200" spc="-145">
                <a:solidFill>
                  <a:srgbClr val="242629"/>
                </a:solidFill>
                <a:latin typeface="Arial Black"/>
                <a:cs typeface="Arial Black"/>
              </a:rPr>
              <a:t>implemented </a:t>
            </a:r>
            <a:r>
              <a:rPr dirty="0" sz="1200" spc="-155">
                <a:solidFill>
                  <a:srgbClr val="242629"/>
                </a:solidFill>
                <a:latin typeface="Arial Black"/>
                <a:cs typeface="Arial Black"/>
              </a:rPr>
              <a:t>recommender </a:t>
            </a:r>
            <a:r>
              <a:rPr dirty="0" sz="1200" spc="-135">
                <a:solidFill>
                  <a:srgbClr val="242629"/>
                </a:solidFill>
                <a:latin typeface="Arial Black"/>
                <a:cs typeface="Arial Black"/>
              </a:rPr>
              <a:t>engine </a:t>
            </a:r>
            <a:r>
              <a:rPr dirty="0" sz="1200" spc="-110">
                <a:solidFill>
                  <a:srgbClr val="242629"/>
                </a:solidFill>
                <a:latin typeface="Arial Black"/>
                <a:cs typeface="Arial Black"/>
              </a:rPr>
              <a:t>by </a:t>
            </a:r>
            <a:r>
              <a:rPr dirty="0" sz="1200" spc="-125">
                <a:solidFill>
                  <a:srgbClr val="242629"/>
                </a:solidFill>
                <a:latin typeface="Arial Black"/>
                <a:cs typeface="Arial Black"/>
              </a:rPr>
              <a:t>using  HTTP</a:t>
            </a:r>
            <a:r>
              <a:rPr dirty="0" sz="1200" spc="-100">
                <a:solidFill>
                  <a:srgbClr val="242629"/>
                </a:solidFill>
                <a:latin typeface="Arial Black"/>
                <a:cs typeface="Arial Black"/>
              </a:rPr>
              <a:t>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requests:</a:t>
            </a:r>
            <a:endParaRPr sz="1200">
              <a:latin typeface="Arial Black"/>
              <a:cs typeface="Arial Black"/>
            </a:endParaRPr>
          </a:p>
          <a:p>
            <a:pPr marL="469900" marR="201295" indent="-228600">
              <a:lnSpc>
                <a:spcPct val="114599"/>
              </a:lnSpc>
              <a:buAutoNum type="arabicPeriod"/>
              <a:tabLst>
                <a:tab pos="469900" algn="l"/>
              </a:tabLst>
            </a:pPr>
            <a:r>
              <a:rPr dirty="0" sz="1200" spc="-25">
                <a:solidFill>
                  <a:srgbClr val="242629"/>
                </a:solidFill>
                <a:latin typeface="Arial Black"/>
                <a:cs typeface="Arial Black"/>
              </a:rPr>
              <a:t>We </a:t>
            </a:r>
            <a:r>
              <a:rPr dirty="0" sz="1200" spc="-170">
                <a:solidFill>
                  <a:srgbClr val="242629"/>
                </a:solidFill>
                <a:latin typeface="Arial Black"/>
                <a:cs typeface="Arial Black"/>
              </a:rPr>
              <a:t>can </a:t>
            </a:r>
            <a:r>
              <a:rPr dirty="0" sz="1200" spc="-114">
                <a:solidFill>
                  <a:srgbClr val="242629"/>
                </a:solidFill>
                <a:latin typeface="Arial Black"/>
                <a:cs typeface="Arial Black"/>
              </a:rPr>
              <a:t>build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the </a:t>
            </a:r>
            <a:r>
              <a:rPr dirty="0" sz="1200" spc="-155">
                <a:solidFill>
                  <a:srgbClr val="242629"/>
                </a:solidFill>
                <a:latin typeface="Arial Black"/>
                <a:cs typeface="Arial Black"/>
              </a:rPr>
              <a:t>recommender system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ourselves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and thereby </a:t>
            </a:r>
            <a:r>
              <a:rPr dirty="0" sz="1200" spc="-145">
                <a:solidFill>
                  <a:srgbClr val="242629"/>
                </a:solidFill>
                <a:latin typeface="Arial Black"/>
                <a:cs typeface="Arial Black"/>
              </a:rPr>
              <a:t>implement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and  </a:t>
            </a:r>
            <a:r>
              <a:rPr dirty="0" sz="1200" spc="-135">
                <a:solidFill>
                  <a:srgbClr val="242629"/>
                </a:solidFill>
                <a:latin typeface="Arial Black"/>
                <a:cs typeface="Arial Black"/>
              </a:rPr>
              <a:t>host </a:t>
            </a:r>
            <a:r>
              <a:rPr dirty="0" sz="1200" spc="-125">
                <a:solidFill>
                  <a:srgbClr val="242629"/>
                </a:solidFill>
                <a:latin typeface="Arial Black"/>
                <a:cs typeface="Arial Black"/>
              </a:rPr>
              <a:t>our</a:t>
            </a:r>
            <a:r>
              <a:rPr dirty="0" sz="1200" spc="-60">
                <a:solidFill>
                  <a:srgbClr val="242629"/>
                </a:solidFill>
                <a:latin typeface="Arial Black"/>
                <a:cs typeface="Arial Black"/>
              </a:rPr>
              <a:t> </a:t>
            </a:r>
            <a:r>
              <a:rPr dirty="0" sz="1200" spc="-135">
                <a:solidFill>
                  <a:srgbClr val="242629"/>
                </a:solidFill>
                <a:latin typeface="Arial Black"/>
                <a:cs typeface="Arial Black"/>
              </a:rPr>
              <a:t>engine.</a:t>
            </a:r>
            <a:endParaRPr sz="1200">
              <a:latin typeface="Arial Black"/>
              <a:cs typeface="Arial Black"/>
            </a:endParaRPr>
          </a:p>
          <a:p>
            <a:pPr marL="469900" marR="5080" indent="-228600">
              <a:lnSpc>
                <a:spcPct val="114599"/>
              </a:lnSpc>
              <a:buAutoNum type="arabicPeriod"/>
              <a:tabLst>
                <a:tab pos="469900" algn="l"/>
              </a:tabLst>
            </a:pPr>
            <a:r>
              <a:rPr dirty="0" sz="1200" spc="-25">
                <a:solidFill>
                  <a:srgbClr val="242629"/>
                </a:solidFill>
                <a:latin typeface="Arial Black"/>
                <a:cs typeface="Arial Black"/>
              </a:rPr>
              <a:t>We </a:t>
            </a:r>
            <a:r>
              <a:rPr dirty="0" sz="1200" spc="-170">
                <a:solidFill>
                  <a:srgbClr val="242629"/>
                </a:solidFill>
                <a:latin typeface="Arial Black"/>
                <a:cs typeface="Arial Black"/>
              </a:rPr>
              <a:t>can </a:t>
            </a:r>
            <a:r>
              <a:rPr dirty="0" sz="1200" spc="-155">
                <a:solidFill>
                  <a:srgbClr val="242629"/>
                </a:solidFill>
                <a:latin typeface="Arial Black"/>
                <a:cs typeface="Arial Black"/>
              </a:rPr>
              <a:t>use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the </a:t>
            </a:r>
            <a:r>
              <a:rPr dirty="0" sz="1200" spc="-135">
                <a:solidFill>
                  <a:srgbClr val="242629"/>
                </a:solidFill>
                <a:latin typeface="Arial Black"/>
                <a:cs typeface="Arial Black"/>
              </a:rPr>
              <a:t>Abracadabra </a:t>
            </a:r>
            <a:r>
              <a:rPr dirty="0" sz="1200" spc="-155">
                <a:solidFill>
                  <a:srgbClr val="242629"/>
                </a:solidFill>
                <a:latin typeface="Arial Black"/>
                <a:cs typeface="Arial Black"/>
              </a:rPr>
              <a:t>Recommender </a:t>
            </a:r>
            <a:r>
              <a:rPr dirty="0" sz="1200" spc="-110">
                <a:solidFill>
                  <a:srgbClr val="242629"/>
                </a:solidFill>
                <a:latin typeface="Arial Black"/>
                <a:cs typeface="Arial Black"/>
              </a:rPr>
              <a:t>API. </a:t>
            </a:r>
            <a:r>
              <a:rPr dirty="0" sz="1200" spc="-150">
                <a:solidFill>
                  <a:srgbClr val="242629"/>
                </a:solidFill>
                <a:latin typeface="Arial Black"/>
                <a:cs typeface="Arial Black"/>
              </a:rPr>
              <a:t>we </a:t>
            </a:r>
            <a:r>
              <a:rPr dirty="0" sz="1200" spc="-125">
                <a:solidFill>
                  <a:srgbClr val="242629"/>
                </a:solidFill>
                <a:latin typeface="Arial Black"/>
                <a:cs typeface="Arial Black"/>
              </a:rPr>
              <a:t>only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need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to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send </a:t>
            </a:r>
            <a:r>
              <a:rPr dirty="0" sz="1200" spc="-125">
                <a:solidFill>
                  <a:srgbClr val="242629"/>
                </a:solidFill>
                <a:latin typeface="Arial Black"/>
                <a:cs typeface="Arial Black"/>
              </a:rPr>
              <a:t>HTTP  </a:t>
            </a:r>
            <a:r>
              <a:rPr dirty="0" sz="1200" spc="-160">
                <a:solidFill>
                  <a:srgbClr val="242629"/>
                </a:solidFill>
                <a:latin typeface="Arial Black"/>
                <a:cs typeface="Arial Black"/>
              </a:rPr>
              <a:t>calls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to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the </a:t>
            </a:r>
            <a:r>
              <a:rPr dirty="0" sz="1200" spc="-110">
                <a:solidFill>
                  <a:srgbClr val="242629"/>
                </a:solidFill>
                <a:latin typeface="Arial Black"/>
                <a:cs typeface="Arial Black"/>
              </a:rPr>
              <a:t>API.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This </a:t>
            </a:r>
            <a:r>
              <a:rPr dirty="0" sz="1200" spc="-125">
                <a:solidFill>
                  <a:srgbClr val="242629"/>
                </a:solidFill>
                <a:latin typeface="Arial Black"/>
                <a:cs typeface="Arial Black"/>
              </a:rPr>
              <a:t>will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train </a:t>
            </a:r>
            <a:r>
              <a:rPr dirty="0" sz="1200" spc="-125">
                <a:solidFill>
                  <a:srgbClr val="242629"/>
                </a:solidFill>
                <a:latin typeface="Arial Black"/>
                <a:cs typeface="Arial Black"/>
              </a:rPr>
              <a:t>our </a:t>
            </a:r>
            <a:r>
              <a:rPr dirty="0" sz="1200" spc="-145">
                <a:solidFill>
                  <a:srgbClr val="242629"/>
                </a:solidFill>
                <a:latin typeface="Arial Black"/>
                <a:cs typeface="Arial Black"/>
              </a:rPr>
              <a:t>models </a:t>
            </a:r>
            <a:r>
              <a:rPr dirty="0" sz="1200" spc="-130">
                <a:solidFill>
                  <a:srgbClr val="242629"/>
                </a:solidFill>
                <a:latin typeface="Arial Black"/>
                <a:cs typeface="Arial Black"/>
              </a:rPr>
              <a:t>and </a:t>
            </a:r>
            <a:r>
              <a:rPr dirty="0" sz="1200" spc="-165">
                <a:solidFill>
                  <a:srgbClr val="242629"/>
                </a:solidFill>
                <a:latin typeface="Arial Black"/>
                <a:cs typeface="Arial Black"/>
              </a:rPr>
              <a:t>as a </a:t>
            </a:r>
            <a:r>
              <a:rPr dirty="0" sz="1200" spc="-135">
                <a:solidFill>
                  <a:srgbClr val="242629"/>
                </a:solidFill>
                <a:latin typeface="Arial Black"/>
                <a:cs typeface="Arial Black"/>
              </a:rPr>
              <a:t>result </a:t>
            </a:r>
            <a:r>
              <a:rPr dirty="0" sz="1200" spc="-105">
                <a:solidFill>
                  <a:srgbClr val="242629"/>
                </a:solidFill>
                <a:latin typeface="Arial Black"/>
                <a:cs typeface="Arial Black"/>
              </a:rPr>
              <a:t>of </a:t>
            </a:r>
            <a:r>
              <a:rPr dirty="0" sz="1200" spc="-135">
                <a:solidFill>
                  <a:srgbClr val="242629"/>
                </a:solidFill>
                <a:latin typeface="Arial Black"/>
                <a:cs typeface="Arial Black"/>
              </a:rPr>
              <a:t>that, </a:t>
            </a:r>
            <a:r>
              <a:rPr dirty="0" sz="1200" spc="-125">
                <a:solidFill>
                  <a:srgbClr val="242629"/>
                </a:solidFill>
                <a:latin typeface="Arial Black"/>
                <a:cs typeface="Arial Black"/>
              </a:rPr>
              <a:t>will </a:t>
            </a:r>
            <a:r>
              <a:rPr dirty="0" sz="1200" spc="-145">
                <a:solidFill>
                  <a:srgbClr val="242629"/>
                </a:solidFill>
                <a:latin typeface="Arial Black"/>
                <a:cs typeface="Arial Black"/>
              </a:rPr>
              <a:t>fetch us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the  </a:t>
            </a:r>
            <a:r>
              <a:rPr dirty="0" sz="1200" spc="-135">
                <a:solidFill>
                  <a:srgbClr val="242629"/>
                </a:solidFill>
                <a:latin typeface="Arial Black"/>
                <a:cs typeface="Arial Black"/>
              </a:rPr>
              <a:t>desired</a:t>
            </a:r>
            <a:r>
              <a:rPr dirty="0" sz="1200" spc="-100">
                <a:solidFill>
                  <a:srgbClr val="242629"/>
                </a:solidFill>
                <a:latin typeface="Arial Black"/>
                <a:cs typeface="Arial Black"/>
              </a:rPr>
              <a:t> </a:t>
            </a:r>
            <a:r>
              <a:rPr dirty="0" sz="1200" spc="-140">
                <a:solidFill>
                  <a:srgbClr val="242629"/>
                </a:solidFill>
                <a:latin typeface="Arial Black"/>
                <a:cs typeface="Arial Black"/>
              </a:rPr>
              <a:t>results.</a:t>
            </a:r>
            <a:endParaRPr sz="1200">
              <a:latin typeface="Arial Black"/>
              <a:cs typeface="Arial Black"/>
            </a:endParaRPr>
          </a:p>
          <a:p>
            <a:pPr marL="12700" marR="85090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GUI </a:t>
            </a:r>
            <a:r>
              <a:rPr dirty="0" sz="1200" spc="-120">
                <a:latin typeface="Arial Black"/>
                <a:cs typeface="Arial Black"/>
              </a:rPr>
              <a:t>input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25">
                <a:latin typeface="Arial Black"/>
                <a:cs typeface="Arial Black"/>
              </a:rPr>
              <a:t>android app </a:t>
            </a:r>
            <a:r>
              <a:rPr dirty="0" sz="1200" spc="-145">
                <a:latin typeface="Arial Black"/>
                <a:cs typeface="Arial Black"/>
              </a:rPr>
              <a:t>needs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45">
                <a:latin typeface="Arial Black"/>
                <a:cs typeface="Arial Black"/>
              </a:rPr>
              <a:t>converted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85">
                <a:latin typeface="Arial Black"/>
                <a:cs typeface="Arial Black"/>
              </a:rPr>
              <a:t>JSON </a:t>
            </a:r>
            <a:r>
              <a:rPr dirty="0" sz="1200" spc="-125">
                <a:latin typeface="Arial Black"/>
                <a:cs typeface="Arial Black"/>
              </a:rPr>
              <a:t>file. Upon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85">
                <a:latin typeface="Arial Black"/>
                <a:cs typeface="Arial Black"/>
              </a:rPr>
              <a:t>JSON  </a:t>
            </a:r>
            <a:r>
              <a:rPr dirty="0" sz="1200" spc="-125">
                <a:latin typeface="Arial Black"/>
                <a:cs typeface="Arial Black"/>
              </a:rPr>
              <a:t>file, </a:t>
            </a:r>
            <a:r>
              <a:rPr dirty="0" sz="1200" spc="-150">
                <a:latin typeface="Arial Black"/>
                <a:cs typeface="Arial Black"/>
              </a:rPr>
              <a:t>we </a:t>
            </a:r>
            <a:r>
              <a:rPr dirty="0" sz="1200" spc="-120">
                <a:latin typeface="Arial Black"/>
                <a:cs typeface="Arial Black"/>
              </a:rPr>
              <a:t>run </a:t>
            </a:r>
            <a:r>
              <a:rPr dirty="0" sz="1200" spc="-125">
                <a:latin typeface="Arial Black"/>
                <a:cs typeface="Arial Black"/>
              </a:rPr>
              <a:t>our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45">
                <a:latin typeface="Arial Black"/>
                <a:cs typeface="Arial Black"/>
              </a:rPr>
              <a:t>model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5">
                <a:latin typeface="Arial Black"/>
                <a:cs typeface="Arial Black"/>
              </a:rPr>
              <a:t>save </a:t>
            </a:r>
            <a:r>
              <a:rPr dirty="0" sz="1200" spc="-140">
                <a:latin typeface="Arial Black"/>
                <a:cs typeface="Arial Black"/>
              </a:rPr>
              <a:t>the results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85">
                <a:latin typeface="Arial Black"/>
                <a:cs typeface="Arial Black"/>
              </a:rPr>
              <a:t>JSON </a:t>
            </a:r>
            <a:r>
              <a:rPr dirty="0" sz="1200" spc="-125">
                <a:latin typeface="Arial Black"/>
                <a:cs typeface="Arial Black"/>
              </a:rPr>
              <a:t>file </a:t>
            </a:r>
            <a:r>
              <a:rPr dirty="0" sz="1200" spc="-165">
                <a:latin typeface="Arial Black"/>
                <a:cs typeface="Arial Black"/>
              </a:rPr>
              <a:t>as  </a:t>
            </a:r>
            <a:r>
              <a:rPr dirty="0" sz="1200" spc="-135">
                <a:latin typeface="Arial Black"/>
                <a:cs typeface="Arial Black"/>
              </a:rPr>
              <a:t>well.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result </a:t>
            </a:r>
            <a:r>
              <a:rPr dirty="0" sz="1200" spc="-185">
                <a:latin typeface="Arial Black"/>
                <a:cs typeface="Arial Black"/>
              </a:rPr>
              <a:t>JSON </a:t>
            </a:r>
            <a:r>
              <a:rPr dirty="0" sz="1200" spc="-125">
                <a:latin typeface="Arial Black"/>
                <a:cs typeface="Arial Black"/>
              </a:rPr>
              <a:t>file </a:t>
            </a:r>
            <a:r>
              <a:rPr dirty="0" sz="1200" spc="-145">
                <a:latin typeface="Arial Black"/>
                <a:cs typeface="Arial Black"/>
              </a:rPr>
              <a:t>needs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45">
                <a:latin typeface="Arial Black"/>
                <a:cs typeface="Arial Black"/>
              </a:rPr>
              <a:t>converted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5">
                <a:latin typeface="Arial Black"/>
                <a:cs typeface="Arial Black"/>
              </a:rPr>
              <a:t>android </a:t>
            </a:r>
            <a:r>
              <a:rPr dirty="0" sz="1200" spc="-145">
                <a:latin typeface="Arial Black"/>
                <a:cs typeface="Arial Black"/>
              </a:rPr>
              <a:t>GUI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0">
                <a:latin typeface="Arial Black"/>
                <a:cs typeface="Arial Black"/>
              </a:rPr>
              <a:t>further </a:t>
            </a:r>
            <a:r>
              <a:rPr dirty="0" sz="1200" spc="-130">
                <a:latin typeface="Arial Black"/>
                <a:cs typeface="Arial Black"/>
              </a:rPr>
              <a:t>display </a:t>
            </a:r>
            <a:r>
              <a:rPr dirty="0" sz="1200" spc="-140">
                <a:latin typeface="Arial Black"/>
                <a:cs typeface="Arial Black"/>
              </a:rPr>
              <a:t>the  results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2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user.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90713"/>
            <a:ext cx="5968365" cy="761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18135" indent="-30607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18770" algn="l"/>
              </a:tabLst>
            </a:pPr>
            <a:r>
              <a:rPr dirty="0" sz="1400" spc="-45" b="1">
                <a:latin typeface="Arial"/>
                <a:cs typeface="Arial"/>
              </a:rPr>
              <a:t>Recommender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AutoNum type="arabicPeriod" startAt="5"/>
            </a:pPr>
            <a:endParaRPr sz="1700">
              <a:latin typeface="Arial"/>
              <a:cs typeface="Arial"/>
            </a:endParaRPr>
          </a:p>
          <a:p>
            <a:pPr algn="just" marL="12700" marR="11430">
              <a:lnSpc>
                <a:spcPct val="114599"/>
              </a:lnSpc>
              <a:spcBef>
                <a:spcPts val="5"/>
              </a:spcBef>
            </a:pP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50">
                <a:latin typeface="Arial Black"/>
                <a:cs typeface="Arial Black"/>
              </a:rPr>
              <a:t>are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great </a:t>
            </a:r>
            <a:r>
              <a:rPr dirty="0" sz="1200" spc="-130">
                <a:latin typeface="Arial Black"/>
                <a:cs typeface="Arial Black"/>
              </a:rPr>
              <a:t>toot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today’s </a:t>
            </a:r>
            <a:r>
              <a:rPr dirty="0" sz="1200" spc="-150">
                <a:latin typeface="Arial Black"/>
                <a:cs typeface="Arial Black"/>
              </a:rPr>
              <a:t>era </a:t>
            </a:r>
            <a:r>
              <a:rPr dirty="0" sz="1200" spc="-140">
                <a:latin typeface="Arial Black"/>
                <a:cs typeface="Arial Black"/>
              </a:rPr>
              <a:t>where </a:t>
            </a:r>
            <a:r>
              <a:rPr dirty="0" sz="1200" spc="-160">
                <a:latin typeface="Arial Black"/>
                <a:cs typeface="Arial Black"/>
              </a:rPr>
              <a:t>such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vast </a:t>
            </a:r>
            <a:r>
              <a:rPr dirty="0" sz="1200" spc="-130">
                <a:latin typeface="Arial Black"/>
                <a:cs typeface="Arial Black"/>
              </a:rPr>
              <a:t>information  </a:t>
            </a:r>
            <a:r>
              <a:rPr dirty="0" sz="1200" spc="-135">
                <a:latin typeface="Arial Black"/>
                <a:cs typeface="Arial Black"/>
              </a:rPr>
              <a:t>overload </a:t>
            </a:r>
            <a:r>
              <a:rPr dirty="0" sz="1200" spc="-140">
                <a:latin typeface="Arial Black"/>
                <a:cs typeface="Arial Black"/>
              </a:rPr>
              <a:t>is there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0">
                <a:latin typeface="Arial Black"/>
                <a:cs typeface="Arial Black"/>
              </a:rPr>
              <a:t>it’s </a:t>
            </a:r>
            <a:r>
              <a:rPr dirty="0" sz="1200" spc="-145">
                <a:latin typeface="Arial Black"/>
                <a:cs typeface="Arial Black"/>
              </a:rPr>
              <a:t>increasing </a:t>
            </a:r>
            <a:r>
              <a:rPr dirty="0" sz="1200" spc="-140">
                <a:latin typeface="Arial Black"/>
                <a:cs typeface="Arial Black"/>
              </a:rPr>
              <a:t>every </a:t>
            </a:r>
            <a:r>
              <a:rPr dirty="0" sz="1200" spc="-135">
                <a:latin typeface="Arial Black"/>
                <a:cs typeface="Arial Black"/>
              </a:rPr>
              <a:t>single </a:t>
            </a:r>
            <a:r>
              <a:rPr dirty="0" sz="1200" spc="-130">
                <a:latin typeface="Arial Black"/>
                <a:cs typeface="Arial Black"/>
              </a:rPr>
              <a:t>day. </a:t>
            </a: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30">
                <a:latin typeface="Arial Black"/>
                <a:cs typeface="Arial Black"/>
              </a:rPr>
              <a:t>provides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25">
                <a:latin typeface="Arial Black"/>
                <a:cs typeface="Arial Black"/>
              </a:rPr>
              <a:t>preferred </a:t>
            </a:r>
            <a:r>
              <a:rPr dirty="0" sz="1200" spc="-130">
                <a:latin typeface="Arial Black"/>
                <a:cs typeface="Arial Black"/>
              </a:rPr>
              <a:t>and  </a:t>
            </a:r>
            <a:r>
              <a:rPr dirty="0" sz="1200" spc="-165">
                <a:latin typeface="Arial Black"/>
                <a:cs typeface="Arial Black"/>
              </a:rPr>
              <a:t>accurate </a:t>
            </a:r>
            <a:r>
              <a:rPr dirty="0" sz="1200" spc="-135">
                <a:latin typeface="Arial Black"/>
                <a:cs typeface="Arial Black"/>
              </a:rPr>
              <a:t>suggestions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5">
                <a:latin typeface="Arial Black"/>
                <a:cs typeface="Arial Black"/>
              </a:rPr>
              <a:t>users. </a:t>
            </a:r>
            <a:r>
              <a:rPr dirty="0" sz="1200" spc="-140">
                <a:latin typeface="Arial Black"/>
                <a:cs typeface="Arial Black"/>
              </a:rPr>
              <a:t>They </a:t>
            </a:r>
            <a:r>
              <a:rPr dirty="0" sz="1200" spc="-170">
                <a:latin typeface="Arial Black"/>
                <a:cs typeface="Arial Black"/>
              </a:rPr>
              <a:t>tackle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problem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information </a:t>
            </a:r>
            <a:r>
              <a:rPr dirty="0" sz="1200" spc="-135">
                <a:latin typeface="Arial Black"/>
                <a:cs typeface="Arial Black"/>
              </a:rPr>
              <a:t>overload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35">
                <a:latin typeface="Arial Black"/>
                <a:cs typeface="Arial Black"/>
              </a:rPr>
              <a:t>efficient</a:t>
            </a:r>
            <a:r>
              <a:rPr dirty="0" sz="1200" spc="-4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way.</a:t>
            </a:r>
            <a:endParaRPr sz="1200">
              <a:latin typeface="Arial Black"/>
              <a:cs typeface="Arial Black"/>
            </a:endParaRPr>
          </a:p>
          <a:p>
            <a:pPr algn="just" marL="12700" marR="10795">
              <a:lnSpc>
                <a:spcPct val="114599"/>
              </a:lnSpc>
            </a:pPr>
            <a:r>
              <a:rPr dirty="0" sz="1200" spc="-135">
                <a:latin typeface="Arial Black"/>
                <a:cs typeface="Arial Black"/>
              </a:rPr>
              <a:t>Many </a:t>
            </a:r>
            <a:r>
              <a:rPr dirty="0" sz="1200" spc="-145">
                <a:latin typeface="Arial Black"/>
                <a:cs typeface="Arial Black"/>
              </a:rPr>
              <a:t>e-commerce </a:t>
            </a:r>
            <a:r>
              <a:rPr dirty="0" sz="1200" spc="-125">
                <a:latin typeface="Arial Black"/>
                <a:cs typeface="Arial Black"/>
              </a:rPr>
              <a:t>giants’ </a:t>
            </a:r>
            <a:r>
              <a:rPr dirty="0" sz="1200" spc="-140">
                <a:latin typeface="Arial Black"/>
                <a:cs typeface="Arial Black"/>
              </a:rPr>
              <a:t>revenue is </a:t>
            </a:r>
            <a:r>
              <a:rPr dirty="0" sz="1200" spc="-130">
                <a:latin typeface="Arial Black"/>
                <a:cs typeface="Arial Black"/>
              </a:rPr>
              <a:t>largely </a:t>
            </a:r>
            <a:r>
              <a:rPr dirty="0" sz="1200" spc="-140">
                <a:latin typeface="Arial Black"/>
                <a:cs typeface="Arial Black"/>
              </a:rPr>
              <a:t>affected </a:t>
            </a:r>
            <a:r>
              <a:rPr dirty="0" sz="1200" spc="-135">
                <a:latin typeface="Arial Black"/>
                <a:cs typeface="Arial Black"/>
              </a:rPr>
              <a:t>due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quality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their  </a:t>
            </a:r>
            <a:r>
              <a:rPr dirty="0" sz="1200" spc="-155">
                <a:latin typeface="Arial Black"/>
                <a:cs typeface="Arial Black"/>
              </a:rPr>
              <a:t>recommender </a:t>
            </a:r>
            <a:r>
              <a:rPr dirty="0" sz="1200" spc="-150">
                <a:latin typeface="Arial Black"/>
                <a:cs typeface="Arial Black"/>
              </a:rPr>
              <a:t>systems. </a:t>
            </a:r>
            <a:r>
              <a:rPr dirty="0" sz="1200" spc="-140">
                <a:latin typeface="Arial Black"/>
                <a:cs typeface="Arial Black"/>
              </a:rPr>
              <a:t>They </a:t>
            </a:r>
            <a:r>
              <a:rPr dirty="0" sz="1200" spc="-145">
                <a:latin typeface="Arial Black"/>
                <a:cs typeface="Arial Black"/>
              </a:rPr>
              <a:t>interact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0">
                <a:latin typeface="Arial Black"/>
                <a:cs typeface="Arial Black"/>
              </a:rPr>
              <a:t>largely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55">
                <a:latin typeface="Arial Black"/>
                <a:cs typeface="Arial Black"/>
              </a:rPr>
              <a:t>recommender system  </a:t>
            </a:r>
            <a:r>
              <a:rPr dirty="0" sz="1200" spc="-135">
                <a:latin typeface="Arial Black"/>
                <a:cs typeface="Arial Black"/>
              </a:rPr>
              <a:t>programs. </a:t>
            </a:r>
            <a:r>
              <a:rPr dirty="0" sz="1200" spc="-155">
                <a:latin typeface="Arial Black"/>
                <a:cs typeface="Arial Black"/>
              </a:rPr>
              <a:t>These </a:t>
            </a:r>
            <a:r>
              <a:rPr dirty="0" sz="1200" spc="-145">
                <a:latin typeface="Arial Black"/>
                <a:cs typeface="Arial Black"/>
              </a:rPr>
              <a:t>e-commerce </a:t>
            </a:r>
            <a:r>
              <a:rPr dirty="0" sz="1200" spc="-125">
                <a:latin typeface="Arial Black"/>
                <a:cs typeface="Arial Black"/>
              </a:rPr>
              <a:t>giants’ </a:t>
            </a:r>
            <a:r>
              <a:rPr dirty="0" sz="1200" spc="-150">
                <a:latin typeface="Arial Black"/>
                <a:cs typeface="Arial Black"/>
              </a:rPr>
              <a:t>are</a:t>
            </a:r>
            <a:r>
              <a:rPr dirty="0" sz="1200" spc="-4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Amazon, </a:t>
            </a:r>
            <a:r>
              <a:rPr dirty="0" sz="1200" spc="-130">
                <a:latin typeface="Arial Black"/>
                <a:cs typeface="Arial Black"/>
              </a:rPr>
              <a:t>Netflix, </a:t>
            </a:r>
            <a:r>
              <a:rPr dirty="0" sz="1200" spc="-135">
                <a:latin typeface="Arial Black"/>
                <a:cs typeface="Arial Black"/>
              </a:rPr>
              <a:t>Flipkart, </a:t>
            </a:r>
            <a:r>
              <a:rPr dirty="0" sz="1200" spc="-165">
                <a:latin typeface="Arial Black"/>
                <a:cs typeface="Arial Black"/>
              </a:rPr>
              <a:t>etc.</a:t>
            </a:r>
            <a:endParaRPr sz="1200">
              <a:latin typeface="Arial Black"/>
              <a:cs typeface="Arial Black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1200" spc="-140">
                <a:latin typeface="Arial Black"/>
                <a:cs typeface="Arial Black"/>
              </a:rPr>
              <a:t>This </a:t>
            </a:r>
            <a:r>
              <a:rPr dirty="0" sz="1200" spc="-135">
                <a:latin typeface="Arial Black"/>
                <a:cs typeface="Arial Black"/>
              </a:rPr>
              <a:t>prediction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50">
                <a:latin typeface="Arial Black"/>
                <a:cs typeface="Arial Black"/>
              </a:rPr>
              <a:t>computed </a:t>
            </a:r>
            <a:r>
              <a:rPr dirty="0" sz="1200" spc="-125">
                <a:latin typeface="Arial Black"/>
                <a:cs typeface="Arial Black"/>
              </a:rPr>
              <a:t>using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number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predictive </a:t>
            </a:r>
            <a:r>
              <a:rPr dirty="0" sz="1200" spc="-145">
                <a:latin typeface="Arial Black"/>
                <a:cs typeface="Arial Black"/>
              </a:rPr>
              <a:t>models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65">
                <a:latin typeface="Arial Black"/>
                <a:cs typeface="Arial Black"/>
              </a:rPr>
              <a:t>a common  </a:t>
            </a:r>
            <a:r>
              <a:rPr dirty="0" sz="1200" spc="-155">
                <a:latin typeface="Arial Black"/>
                <a:cs typeface="Arial Black"/>
              </a:rPr>
              <a:t>characteristic. </a:t>
            </a:r>
            <a:r>
              <a:rPr dirty="0" sz="1200" spc="-130">
                <a:latin typeface="Arial Black"/>
                <a:cs typeface="Arial Black"/>
              </a:rPr>
              <a:t>For </a:t>
            </a:r>
            <a:r>
              <a:rPr dirty="0" sz="1200" spc="-155">
                <a:latin typeface="Arial Black"/>
                <a:cs typeface="Arial Black"/>
              </a:rPr>
              <a:t>example, </a:t>
            </a:r>
            <a:r>
              <a:rPr dirty="0" sz="1200" spc="-135">
                <a:latin typeface="Arial Black"/>
                <a:cs typeface="Arial Black"/>
              </a:rPr>
              <a:t>they </a:t>
            </a:r>
            <a:r>
              <a:rPr dirty="0" sz="1200" spc="-180">
                <a:latin typeface="Arial Black"/>
                <a:cs typeface="Arial Black"/>
              </a:rPr>
              <a:t>make </a:t>
            </a:r>
            <a:r>
              <a:rPr dirty="0" sz="1200" spc="-155">
                <a:latin typeface="Arial Black"/>
                <a:cs typeface="Arial Black"/>
              </a:rPr>
              <a:t>use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ratings </a:t>
            </a:r>
            <a:r>
              <a:rPr dirty="0" sz="1200" spc="-120">
                <a:latin typeface="Arial Black"/>
                <a:cs typeface="Arial Black"/>
              </a:rPr>
              <a:t>provided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user's </a:t>
            </a:r>
            <a:r>
              <a:rPr dirty="0" sz="1200" spc="-130">
                <a:latin typeface="Arial Black"/>
                <a:cs typeface="Arial Black"/>
              </a:rPr>
              <a:t>previously  </a:t>
            </a:r>
            <a:r>
              <a:rPr dirty="0" sz="1200" spc="-135">
                <a:latin typeface="Arial Black"/>
                <a:cs typeface="Arial Black"/>
              </a:rPr>
              <a:t>viewed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45">
                <a:latin typeface="Arial Black"/>
                <a:cs typeface="Arial Black"/>
              </a:rPr>
              <a:t>purchased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80">
                <a:latin typeface="Arial Black"/>
                <a:cs typeface="Arial Black"/>
              </a:rPr>
              <a:t>case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movie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50">
                <a:latin typeface="Arial Black"/>
                <a:cs typeface="Arial Black"/>
              </a:rPr>
              <a:t>item </a:t>
            </a:r>
            <a:r>
              <a:rPr dirty="0" sz="1200" spc="-155">
                <a:latin typeface="Arial Black"/>
                <a:cs typeface="Arial Black"/>
              </a:rPr>
              <a:t>recommender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amazon. 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10">
                <a:latin typeface="Arial Black"/>
                <a:cs typeface="Arial Black"/>
              </a:rPr>
              <a:t>differ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70">
                <a:latin typeface="Arial Black"/>
                <a:cs typeface="Arial Black"/>
              </a:rPr>
              <a:t>each </a:t>
            </a:r>
            <a:r>
              <a:rPr dirty="0" sz="1200" spc="-135">
                <a:latin typeface="Arial Black"/>
                <a:cs typeface="Arial Black"/>
              </a:rPr>
              <a:t>other </a:t>
            </a:r>
            <a:r>
              <a:rPr dirty="0" sz="1200" spc="-130">
                <a:latin typeface="Arial Black"/>
                <a:cs typeface="Arial Black"/>
              </a:rPr>
              <a:t>on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basis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5">
                <a:latin typeface="Arial Black"/>
                <a:cs typeface="Arial Black"/>
              </a:rPr>
              <a:t>techniques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algorithms  they </a:t>
            </a:r>
            <a:r>
              <a:rPr dirty="0" sz="1200" spc="-155">
                <a:latin typeface="Arial Black"/>
                <a:cs typeface="Arial Black"/>
              </a:rPr>
              <a:t>use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recommendations.</a:t>
            </a:r>
            <a:endParaRPr sz="1200">
              <a:latin typeface="Arial Black"/>
              <a:cs typeface="Arial Black"/>
            </a:endParaRPr>
          </a:p>
          <a:p>
            <a:pPr algn="just" marL="12700" marR="8255">
              <a:lnSpc>
                <a:spcPct val="114599"/>
              </a:lnSpc>
            </a:pPr>
            <a:r>
              <a:rPr dirty="0" sz="1200" spc="-155">
                <a:latin typeface="Arial Black"/>
                <a:cs typeface="Arial Black"/>
              </a:rPr>
              <a:t>Recommender </a:t>
            </a:r>
            <a:r>
              <a:rPr dirty="0" sz="1200" spc="-150">
                <a:latin typeface="Arial Black"/>
                <a:cs typeface="Arial Black"/>
              </a:rPr>
              <a:t>systems, </a:t>
            </a:r>
            <a:r>
              <a:rPr dirty="0" sz="1200" spc="-125">
                <a:latin typeface="Arial Black"/>
                <a:cs typeface="Arial Black"/>
              </a:rPr>
              <a:t>depending </a:t>
            </a:r>
            <a:r>
              <a:rPr dirty="0" sz="1200" spc="-130">
                <a:latin typeface="Arial Black"/>
                <a:cs typeface="Arial Black"/>
              </a:rPr>
              <a:t>on </a:t>
            </a:r>
            <a:r>
              <a:rPr dirty="0" sz="1200" spc="-140">
                <a:latin typeface="Arial Black"/>
                <a:cs typeface="Arial Black"/>
              </a:rPr>
              <a:t>the method </a:t>
            </a:r>
            <a:r>
              <a:rPr dirty="0" sz="1200" spc="-135">
                <a:latin typeface="Arial Black"/>
                <a:cs typeface="Arial Black"/>
              </a:rPr>
              <a:t>they employ,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45">
                <a:latin typeface="Arial Black"/>
                <a:cs typeface="Arial Black"/>
              </a:rPr>
              <a:t>classified </a:t>
            </a:r>
            <a:r>
              <a:rPr dirty="0" sz="1200" spc="-165">
                <a:latin typeface="Arial Black"/>
                <a:cs typeface="Arial Black"/>
              </a:rPr>
              <a:t>as  </a:t>
            </a:r>
            <a:r>
              <a:rPr dirty="0" sz="1200" spc="-114">
                <a:latin typeface="Arial Black"/>
                <a:cs typeface="Arial Black"/>
              </a:rPr>
              <a:t>follows[5].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Black"/>
              <a:cs typeface="Arial Black"/>
            </a:endParaRPr>
          </a:p>
          <a:p>
            <a:pPr lvl="2" marL="469900" marR="80010" indent="-228600">
              <a:lnSpc>
                <a:spcPct val="114599"/>
              </a:lnSpc>
              <a:buFont typeface="Arial Black"/>
              <a:buAutoNum type="arabicPeriod"/>
              <a:tabLst>
                <a:tab pos="469900" algn="l"/>
              </a:tabLst>
            </a:pPr>
            <a:r>
              <a:rPr dirty="0" sz="1200" spc="-15" b="1">
                <a:latin typeface="Arial"/>
                <a:cs typeface="Arial"/>
              </a:rPr>
              <a:t>Content-based </a:t>
            </a:r>
            <a:r>
              <a:rPr dirty="0" sz="1200" spc="-40" b="1">
                <a:latin typeface="Arial"/>
                <a:cs typeface="Arial"/>
              </a:rPr>
              <a:t>Recommendations: </a:t>
            </a:r>
            <a:r>
              <a:rPr dirty="0" sz="1200" spc="-140">
                <a:latin typeface="Arial Black"/>
                <a:cs typeface="Arial Black"/>
              </a:rPr>
              <a:t>This </a:t>
            </a:r>
            <a:r>
              <a:rPr dirty="0" sz="1200" spc="-145">
                <a:latin typeface="Arial Black"/>
                <a:cs typeface="Arial Black"/>
              </a:rPr>
              <a:t>technique </a:t>
            </a:r>
            <a:r>
              <a:rPr dirty="0" sz="1200" spc="-155">
                <a:latin typeface="Arial Black"/>
                <a:cs typeface="Arial Black"/>
              </a:rPr>
              <a:t>uses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0">
                <a:latin typeface="Arial Black"/>
                <a:cs typeface="Arial Black"/>
              </a:rPr>
              <a:t>method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20">
                <a:latin typeface="Arial Black"/>
                <a:cs typeface="Arial Black"/>
              </a:rPr>
              <a:t>first  </a:t>
            </a:r>
            <a:r>
              <a:rPr dirty="0" sz="1200" spc="-145">
                <a:latin typeface="Arial Black"/>
                <a:cs typeface="Arial Black"/>
              </a:rPr>
              <a:t>precomputes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item’s description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5">
                <a:latin typeface="Arial Black"/>
                <a:cs typeface="Arial Black"/>
              </a:rPr>
              <a:t>characteristics. </a:t>
            </a:r>
            <a:r>
              <a:rPr dirty="0" sz="1200" spc="-130">
                <a:latin typeface="Arial Black"/>
                <a:cs typeface="Arial Black"/>
              </a:rPr>
              <a:t>For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movie  </a:t>
            </a:r>
            <a:r>
              <a:rPr dirty="0" sz="1200" spc="-155">
                <a:latin typeface="Arial Black"/>
                <a:cs typeface="Arial Black"/>
              </a:rPr>
              <a:t>recommender </a:t>
            </a:r>
            <a:r>
              <a:rPr dirty="0" sz="1200" spc="-150">
                <a:latin typeface="Arial Black"/>
                <a:cs typeface="Arial Black"/>
              </a:rPr>
              <a:t>system,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40">
                <a:latin typeface="Arial Black"/>
                <a:cs typeface="Arial Black"/>
              </a:rPr>
              <a:t>method </a:t>
            </a:r>
            <a:r>
              <a:rPr dirty="0" sz="1200" spc="-120">
                <a:latin typeface="Arial Black"/>
                <a:cs typeface="Arial Black"/>
              </a:rPr>
              <a:t>first </a:t>
            </a:r>
            <a:r>
              <a:rPr dirty="0" sz="1200" spc="-145">
                <a:latin typeface="Arial Black"/>
                <a:cs typeface="Arial Black"/>
              </a:rPr>
              <a:t>precomputes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feature </a:t>
            </a:r>
            <a:r>
              <a:rPr dirty="0" sz="1200" spc="-150">
                <a:latin typeface="Arial Black"/>
                <a:cs typeface="Arial Black"/>
              </a:rPr>
              <a:t>vector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70">
                <a:latin typeface="Arial Black"/>
                <a:cs typeface="Arial Black"/>
              </a:rPr>
              <a:t>each  </a:t>
            </a:r>
            <a:r>
              <a:rPr dirty="0" sz="1200" spc="-145">
                <a:latin typeface="Arial Black"/>
                <a:cs typeface="Arial Black"/>
              </a:rPr>
              <a:t>movie which </a:t>
            </a:r>
            <a:r>
              <a:rPr dirty="0" sz="1200" spc="-140">
                <a:latin typeface="Arial Black"/>
                <a:cs typeface="Arial Black"/>
              </a:rPr>
              <a:t>shows </a:t>
            </a:r>
            <a:r>
              <a:rPr dirty="0" sz="1200" spc="-114">
                <a:latin typeface="Arial Black"/>
                <a:cs typeface="Arial Black"/>
              </a:rPr>
              <a:t>up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what </a:t>
            </a:r>
            <a:r>
              <a:rPr dirty="0" sz="1200" spc="-150">
                <a:latin typeface="Arial Black"/>
                <a:cs typeface="Arial Black"/>
              </a:rPr>
              <a:t>extent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movie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45">
                <a:latin typeface="Arial Black"/>
                <a:cs typeface="Arial Black"/>
              </a:rPr>
              <a:t>romantic, action, drama, </a:t>
            </a:r>
            <a:r>
              <a:rPr dirty="0" sz="1200" spc="-165">
                <a:latin typeface="Arial Black"/>
                <a:cs typeface="Arial Black"/>
              </a:rPr>
              <a:t>etc. </a:t>
            </a:r>
            <a:r>
              <a:rPr dirty="0" sz="1200" spc="-65">
                <a:latin typeface="Arial Black"/>
                <a:cs typeface="Arial Black"/>
              </a:rPr>
              <a:t>A  </a:t>
            </a:r>
            <a:r>
              <a:rPr dirty="0" sz="1200" spc="-135">
                <a:latin typeface="Arial Black"/>
                <a:cs typeface="Arial Black"/>
              </a:rPr>
              <a:t>number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features equals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5">
                <a:latin typeface="Arial Black"/>
                <a:cs typeface="Arial Black"/>
              </a:rPr>
              <a:t>number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genres </a:t>
            </a:r>
            <a:r>
              <a:rPr dirty="0" sz="1200" spc="-155">
                <a:latin typeface="Arial Black"/>
                <a:cs typeface="Arial Black"/>
              </a:rPr>
              <a:t>like romance, </a:t>
            </a:r>
            <a:r>
              <a:rPr dirty="0" sz="1200" spc="-145">
                <a:latin typeface="Arial Black"/>
                <a:cs typeface="Arial Black"/>
              </a:rPr>
              <a:t>action, drama, </a:t>
            </a:r>
            <a:r>
              <a:rPr dirty="0" sz="1200" spc="-165">
                <a:latin typeface="Arial Black"/>
                <a:cs typeface="Arial Black"/>
              </a:rPr>
              <a:t>etc.  </a:t>
            </a:r>
            <a:r>
              <a:rPr dirty="0" sz="1200" spc="-135">
                <a:latin typeface="Arial Black"/>
                <a:cs typeface="Arial Black"/>
              </a:rPr>
              <a:t>Formally,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algorithms </a:t>
            </a:r>
            <a:r>
              <a:rPr dirty="0" sz="1200" spc="-140">
                <a:latin typeface="Arial Black"/>
                <a:cs typeface="Arial Black"/>
              </a:rPr>
              <a:t>used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55">
                <a:latin typeface="Arial Black"/>
                <a:cs typeface="Arial Black"/>
              </a:rPr>
              <a:t>recommender system recommends </a:t>
            </a:r>
            <a:r>
              <a:rPr dirty="0" sz="1200" spc="-145">
                <a:latin typeface="Arial Black"/>
                <a:cs typeface="Arial Black"/>
              </a:rPr>
              <a:t>those 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50">
                <a:latin typeface="Arial Black"/>
                <a:cs typeface="Arial Black"/>
              </a:rPr>
              <a:t>are </a:t>
            </a:r>
            <a:r>
              <a:rPr dirty="0" sz="1200" spc="-140">
                <a:latin typeface="Arial Black"/>
                <a:cs typeface="Arial Black"/>
              </a:rPr>
              <a:t>similar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items, </a:t>
            </a:r>
            <a:r>
              <a:rPr dirty="0" sz="1200" spc="-145">
                <a:latin typeface="Arial Black"/>
                <a:cs typeface="Arial Black"/>
              </a:rPr>
              <a:t>which have </a:t>
            </a:r>
            <a:r>
              <a:rPr dirty="0" sz="1200" spc="-140">
                <a:latin typeface="Arial Black"/>
                <a:cs typeface="Arial Black"/>
              </a:rPr>
              <a:t>been </a:t>
            </a:r>
            <a:r>
              <a:rPr dirty="0" sz="1200" spc="-130">
                <a:latin typeface="Arial Black"/>
                <a:cs typeface="Arial Black"/>
              </a:rPr>
              <a:t>previously </a:t>
            </a:r>
            <a:r>
              <a:rPr dirty="0" sz="1200" spc="-135">
                <a:latin typeface="Arial Black"/>
                <a:cs typeface="Arial Black"/>
              </a:rPr>
              <a:t>viewed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20">
                <a:latin typeface="Arial Black"/>
                <a:cs typeface="Arial Black"/>
              </a:rPr>
              <a:t>user[5]. </a:t>
            </a:r>
            <a:r>
              <a:rPr dirty="0" sz="1200" spc="-130">
                <a:latin typeface="Arial Black"/>
                <a:cs typeface="Arial Black"/>
              </a:rPr>
              <a:t>However,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30">
                <a:latin typeface="Arial Black"/>
                <a:cs typeface="Arial Black"/>
              </a:rPr>
              <a:t>algorithm </a:t>
            </a:r>
            <a:r>
              <a:rPr dirty="0" sz="1200" spc="-125">
                <a:latin typeface="Arial Black"/>
                <a:cs typeface="Arial Black"/>
              </a:rPr>
              <a:t>will fail </a:t>
            </a:r>
            <a:r>
              <a:rPr dirty="0" sz="1200" spc="-100">
                <a:latin typeface="Arial Black"/>
                <a:cs typeface="Arial Black"/>
              </a:rPr>
              <a:t>if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40">
                <a:latin typeface="Arial Black"/>
                <a:cs typeface="Arial Black"/>
              </a:rPr>
              <a:t>is new,i.e the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25">
                <a:latin typeface="Arial Black"/>
                <a:cs typeface="Arial Black"/>
              </a:rPr>
              <a:t>hasn’t  </a:t>
            </a:r>
            <a:r>
              <a:rPr dirty="0" sz="1200" spc="-135">
                <a:latin typeface="Arial Black"/>
                <a:cs typeface="Arial Black"/>
              </a:rPr>
              <a:t>viewed any </a:t>
            </a:r>
            <a:r>
              <a:rPr dirty="0" sz="1200" spc="-150">
                <a:latin typeface="Arial Black"/>
                <a:cs typeface="Arial Black"/>
              </a:rPr>
              <a:t>items</a:t>
            </a:r>
            <a:r>
              <a:rPr dirty="0" sz="1200" spc="-2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yet.</a:t>
            </a:r>
            <a:endParaRPr sz="1200">
              <a:latin typeface="Arial Black"/>
              <a:cs typeface="Arial Black"/>
            </a:endParaRPr>
          </a:p>
          <a:p>
            <a:pPr lvl="2" marL="469900" marR="16510" indent="-228600">
              <a:lnSpc>
                <a:spcPct val="114599"/>
              </a:lnSpc>
              <a:buAutoNum type="arabicPeriod"/>
              <a:tabLst>
                <a:tab pos="469900" algn="l"/>
              </a:tabLst>
            </a:pPr>
            <a:r>
              <a:rPr dirty="0" sz="1200" spc="-25" b="1">
                <a:latin typeface="Arial"/>
                <a:cs typeface="Arial"/>
              </a:rPr>
              <a:t>Collaborative </a:t>
            </a:r>
            <a:r>
              <a:rPr dirty="0" sz="1200" spc="-20" b="1">
                <a:latin typeface="Arial"/>
                <a:cs typeface="Arial"/>
              </a:rPr>
              <a:t>filtering: </a:t>
            </a:r>
            <a:r>
              <a:rPr dirty="0" sz="1200" spc="-140">
                <a:latin typeface="Arial Black"/>
                <a:cs typeface="Arial Black"/>
              </a:rPr>
              <a:t>This </a:t>
            </a:r>
            <a:r>
              <a:rPr dirty="0" sz="1200" spc="-145">
                <a:latin typeface="Arial Black"/>
                <a:cs typeface="Arial Black"/>
              </a:rPr>
              <a:t>technique </a:t>
            </a:r>
            <a:r>
              <a:rPr dirty="0" sz="1200" spc="-120">
                <a:latin typeface="Arial Black"/>
                <a:cs typeface="Arial Black"/>
              </a:rPr>
              <a:t>first </a:t>
            </a:r>
            <a:r>
              <a:rPr dirty="0" sz="1200" spc="-160">
                <a:latin typeface="Arial Black"/>
                <a:cs typeface="Arial Black"/>
              </a:rPr>
              <a:t>collects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0">
                <a:latin typeface="Arial Black"/>
                <a:cs typeface="Arial Black"/>
              </a:rPr>
              <a:t>user’s </a:t>
            </a:r>
            <a:r>
              <a:rPr dirty="0" sz="1200" spc="-145">
                <a:latin typeface="Arial Black"/>
                <a:cs typeface="Arial Black"/>
              </a:rPr>
              <a:t>preferences. </a:t>
            </a:r>
            <a:r>
              <a:rPr dirty="0" sz="1200" spc="-140">
                <a:latin typeface="Arial Black"/>
                <a:cs typeface="Arial Black"/>
              </a:rPr>
              <a:t>They  </a:t>
            </a:r>
            <a:r>
              <a:rPr dirty="0" sz="1200" spc="-165">
                <a:latin typeface="Arial Black"/>
                <a:cs typeface="Arial Black"/>
              </a:rPr>
              <a:t>collect </a:t>
            </a:r>
            <a:r>
              <a:rPr dirty="0" sz="1200" spc="-140">
                <a:latin typeface="Arial Black"/>
                <a:cs typeface="Arial Black"/>
              </a:rPr>
              <a:t>the data </a:t>
            </a:r>
            <a:r>
              <a:rPr dirty="0" sz="1200" spc="-125">
                <a:latin typeface="Arial Black"/>
                <a:cs typeface="Arial Black"/>
              </a:rPr>
              <a:t>regarding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user’s </a:t>
            </a:r>
            <a:r>
              <a:rPr dirty="0" sz="1200" spc="-155">
                <a:latin typeface="Arial Black"/>
                <a:cs typeface="Arial Black"/>
              </a:rPr>
              <a:t>feedback </a:t>
            </a:r>
            <a:r>
              <a:rPr dirty="0" sz="1200" spc="-130">
                <a:latin typeface="Arial Black"/>
                <a:cs typeface="Arial Black"/>
              </a:rPr>
              <a:t>before </a:t>
            </a:r>
            <a:r>
              <a:rPr dirty="0" sz="1200" spc="-145">
                <a:latin typeface="Arial Black"/>
                <a:cs typeface="Arial Black"/>
              </a:rPr>
              <a:t>recommending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30">
                <a:latin typeface="Arial Black"/>
                <a:cs typeface="Arial Black"/>
              </a:rPr>
              <a:t>to  </a:t>
            </a:r>
            <a:r>
              <a:rPr dirty="0" sz="1200" spc="-145">
                <a:latin typeface="Arial Black"/>
                <a:cs typeface="Arial Black"/>
              </a:rPr>
              <a:t>them. </a:t>
            </a:r>
            <a:r>
              <a:rPr dirty="0" sz="1200" spc="-135">
                <a:latin typeface="Arial Black"/>
                <a:cs typeface="Arial Black"/>
              </a:rPr>
              <a:t>More </a:t>
            </a:r>
            <a:r>
              <a:rPr dirty="0" sz="1200" spc="-130">
                <a:latin typeface="Arial Black"/>
                <a:cs typeface="Arial Black"/>
              </a:rPr>
              <a:t>formally,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30">
                <a:latin typeface="Arial Black"/>
                <a:cs typeface="Arial Black"/>
              </a:rPr>
              <a:t>algorithm </a:t>
            </a:r>
            <a:r>
              <a:rPr dirty="0" sz="1200" spc="-155">
                <a:latin typeface="Arial Black"/>
                <a:cs typeface="Arial Black"/>
              </a:rPr>
              <a:t>recommends </a:t>
            </a:r>
            <a:r>
              <a:rPr dirty="0" sz="1200" spc="-145">
                <a:latin typeface="Arial Black"/>
                <a:cs typeface="Arial Black"/>
              </a:rPr>
              <a:t>those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45">
                <a:latin typeface="Arial Black"/>
                <a:cs typeface="Arial Black"/>
              </a:rPr>
              <a:t>which have </a:t>
            </a:r>
            <a:r>
              <a:rPr dirty="0" sz="1200" spc="-140">
                <a:latin typeface="Arial Black"/>
                <a:cs typeface="Arial Black"/>
              </a:rPr>
              <a:t>been  </a:t>
            </a:r>
            <a:r>
              <a:rPr dirty="0" sz="1200" spc="-125">
                <a:latin typeface="Arial Black"/>
                <a:cs typeface="Arial Black"/>
              </a:rPr>
              <a:t>approved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0">
                <a:latin typeface="Arial Black"/>
                <a:cs typeface="Arial Black"/>
              </a:rPr>
              <a:t>who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40">
                <a:latin typeface="Arial Black"/>
                <a:cs typeface="Arial Black"/>
              </a:rPr>
              <a:t>similar </a:t>
            </a:r>
            <a:r>
              <a:rPr dirty="0" sz="1200" spc="-145">
                <a:latin typeface="Arial Black"/>
                <a:cs typeface="Arial Black"/>
              </a:rPr>
              <a:t>taste. </a:t>
            </a:r>
            <a:r>
              <a:rPr dirty="0" sz="1200" spc="-150">
                <a:latin typeface="Arial Black"/>
                <a:cs typeface="Arial Black"/>
              </a:rPr>
              <a:t>The movies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highest  </a:t>
            </a:r>
            <a:r>
              <a:rPr dirty="0" sz="1200" spc="-140">
                <a:latin typeface="Arial Black"/>
                <a:cs typeface="Arial Black"/>
              </a:rPr>
              <a:t>predicted </a:t>
            </a:r>
            <a:r>
              <a:rPr dirty="0" sz="1200" spc="-130">
                <a:latin typeface="Arial Black"/>
                <a:cs typeface="Arial Black"/>
              </a:rPr>
              <a:t>ratings and </a:t>
            </a:r>
            <a:r>
              <a:rPr dirty="0" sz="1200" spc="-145">
                <a:latin typeface="Arial Black"/>
                <a:cs typeface="Arial Black"/>
              </a:rPr>
              <a:t>which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130">
                <a:latin typeface="Arial Black"/>
                <a:cs typeface="Arial Black"/>
              </a:rPr>
              <a:t>not </a:t>
            </a:r>
            <a:r>
              <a:rPr dirty="0" sz="1200" spc="-140">
                <a:latin typeface="Arial Black"/>
                <a:cs typeface="Arial Black"/>
              </a:rPr>
              <a:t>yet </a:t>
            </a:r>
            <a:r>
              <a:rPr dirty="0" sz="1200" spc="-155">
                <a:latin typeface="Arial Black"/>
                <a:cs typeface="Arial Black"/>
              </a:rPr>
              <a:t>seen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35">
                <a:latin typeface="Arial Black"/>
                <a:cs typeface="Arial Black"/>
              </a:rPr>
              <a:t>rated </a:t>
            </a:r>
            <a:r>
              <a:rPr dirty="0" sz="1200" spc="-140">
                <a:latin typeface="Arial Black"/>
                <a:cs typeface="Arial Black"/>
              </a:rPr>
              <a:t>yet </a:t>
            </a:r>
            <a:r>
              <a:rPr dirty="0" sz="1200" spc="-125">
                <a:latin typeface="Arial Black"/>
                <a:cs typeface="Arial Black"/>
              </a:rPr>
              <a:t>would </a:t>
            </a:r>
            <a:r>
              <a:rPr dirty="0" sz="1200" spc="-135">
                <a:latin typeface="Arial Black"/>
                <a:cs typeface="Arial Black"/>
              </a:rPr>
              <a:t>then be  </a:t>
            </a:r>
            <a:r>
              <a:rPr dirty="0" sz="1200" spc="-155">
                <a:latin typeface="Arial Black"/>
                <a:cs typeface="Arial Black"/>
              </a:rPr>
              <a:t>recommended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users. </a:t>
            </a:r>
            <a:r>
              <a:rPr dirty="0" sz="1200" spc="-140">
                <a:latin typeface="Arial Black"/>
                <a:cs typeface="Arial Black"/>
              </a:rPr>
              <a:t>This </a:t>
            </a:r>
            <a:r>
              <a:rPr dirty="0" sz="1200" spc="-130">
                <a:latin typeface="Arial Black"/>
                <a:cs typeface="Arial Black"/>
              </a:rPr>
              <a:t>algorithm </a:t>
            </a:r>
            <a:r>
              <a:rPr dirty="0" sz="1200" spc="-125">
                <a:latin typeface="Arial Black"/>
                <a:cs typeface="Arial Black"/>
              </a:rPr>
              <a:t>suffers from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0">
                <a:latin typeface="Arial Black"/>
                <a:cs typeface="Arial Black"/>
              </a:rPr>
              <a:t>new </a:t>
            </a:r>
            <a:r>
              <a:rPr dirty="0" sz="1200" spc="-150">
                <a:latin typeface="Arial Black"/>
                <a:cs typeface="Arial Black"/>
              </a:rPr>
              <a:t>item </a:t>
            </a:r>
            <a:r>
              <a:rPr dirty="0" sz="1200" spc="-135">
                <a:latin typeface="Arial Black"/>
                <a:cs typeface="Arial Black"/>
              </a:rPr>
              <a:t>problem that  </a:t>
            </a:r>
            <a:r>
              <a:rPr dirty="0" sz="1200" spc="-170">
                <a:latin typeface="Arial Black"/>
                <a:cs typeface="Arial Black"/>
              </a:rPr>
              <a:t>causes </a:t>
            </a:r>
            <a:r>
              <a:rPr dirty="0" sz="1200" spc="-140">
                <a:latin typeface="Arial Black"/>
                <a:cs typeface="Arial Black"/>
              </a:rPr>
              <a:t>new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25">
                <a:latin typeface="Arial Black"/>
                <a:cs typeface="Arial Black"/>
              </a:rPr>
              <a:t>ignored. </a:t>
            </a:r>
            <a:r>
              <a:rPr dirty="0" sz="1200" spc="-140">
                <a:latin typeface="Arial Black"/>
                <a:cs typeface="Arial Black"/>
              </a:rPr>
              <a:t>They </a:t>
            </a:r>
            <a:r>
              <a:rPr dirty="0" sz="1200" spc="-150">
                <a:latin typeface="Arial Black"/>
                <a:cs typeface="Arial Black"/>
              </a:rPr>
              <a:t>are </a:t>
            </a:r>
            <a:r>
              <a:rPr dirty="0" sz="1200" spc="-130">
                <a:latin typeface="Arial Black"/>
                <a:cs typeface="Arial Black"/>
              </a:rPr>
              <a:t>not </a:t>
            </a:r>
            <a:r>
              <a:rPr dirty="0" sz="1200" spc="-155">
                <a:latin typeface="Arial Black"/>
                <a:cs typeface="Arial Black"/>
              </a:rPr>
              <a:t>recommended </a:t>
            </a:r>
            <a:r>
              <a:rPr dirty="0" sz="1200" spc="-125">
                <a:latin typeface="Arial Black"/>
                <a:cs typeface="Arial Black"/>
              </a:rPr>
              <a:t>until </a:t>
            </a:r>
            <a:r>
              <a:rPr dirty="0" sz="1200" spc="-135">
                <a:latin typeface="Arial Black"/>
                <a:cs typeface="Arial Black"/>
              </a:rPr>
              <a:t>they </a:t>
            </a:r>
            <a:r>
              <a:rPr dirty="0" sz="1200" spc="-155">
                <a:latin typeface="Arial Black"/>
                <a:cs typeface="Arial Black"/>
              </a:rPr>
              <a:t>receive  </a:t>
            </a:r>
            <a:r>
              <a:rPr dirty="0" sz="1200" spc="-160">
                <a:latin typeface="Arial Black"/>
                <a:cs typeface="Arial Black"/>
              </a:rPr>
              <a:t>some </a:t>
            </a:r>
            <a:r>
              <a:rPr dirty="0" sz="1200" spc="-130">
                <a:latin typeface="Arial Black"/>
                <a:cs typeface="Arial Black"/>
              </a:rPr>
              <a:t>ratings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3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user.</a:t>
            </a:r>
            <a:endParaRPr sz="1200">
              <a:latin typeface="Arial Black"/>
              <a:cs typeface="Arial Black"/>
            </a:endParaRPr>
          </a:p>
          <a:p>
            <a:pPr lvl="2" marL="469900" marR="146685" indent="-228600">
              <a:lnSpc>
                <a:spcPct val="114599"/>
              </a:lnSpc>
              <a:buFont typeface="Arial Black"/>
              <a:buAutoNum type="arabicPeriod"/>
              <a:tabLst>
                <a:tab pos="469900" algn="l"/>
              </a:tabLst>
            </a:pPr>
            <a:r>
              <a:rPr dirty="0" sz="1200" spc="-15" b="1">
                <a:latin typeface="Arial"/>
                <a:cs typeface="Arial"/>
              </a:rPr>
              <a:t>Knowledge-based. </a:t>
            </a:r>
            <a:r>
              <a:rPr dirty="0" sz="1200" spc="-155">
                <a:latin typeface="Arial Black"/>
                <a:cs typeface="Arial Black"/>
              </a:rPr>
              <a:t>These recommenders use </a:t>
            </a:r>
            <a:r>
              <a:rPr dirty="0" sz="1200" spc="-145">
                <a:latin typeface="Arial Black"/>
                <a:cs typeface="Arial Black"/>
              </a:rPr>
              <a:t>techniques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30">
                <a:latin typeface="Arial Black"/>
                <a:cs typeface="Arial Black"/>
              </a:rPr>
              <a:t>help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system 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suggest </a:t>
            </a:r>
            <a:r>
              <a:rPr dirty="0" sz="1200" spc="-150">
                <a:latin typeface="Arial Black"/>
                <a:cs typeface="Arial Black"/>
              </a:rPr>
              <a:t>items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25">
                <a:latin typeface="Arial Black"/>
                <a:cs typeface="Arial Black"/>
              </a:rPr>
              <a:t>using </a:t>
            </a:r>
            <a:r>
              <a:rPr dirty="0" sz="1200" spc="-130">
                <a:latin typeface="Arial Black"/>
                <a:cs typeface="Arial Black"/>
              </a:rPr>
              <a:t>two</a:t>
            </a:r>
            <a:r>
              <a:rPr dirty="0" sz="1200" spc="-125">
                <a:latin typeface="Arial Black"/>
                <a:cs typeface="Arial Black"/>
              </a:rPr>
              <a:t> things: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65505"/>
            <a:ext cx="5690235" cy="14922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737235" indent="-267970">
              <a:lnSpc>
                <a:spcPct val="100000"/>
              </a:lnSpc>
              <a:spcBef>
                <a:spcPts val="310"/>
              </a:spcBef>
              <a:buFont typeface="Arial"/>
              <a:buChar char="○"/>
              <a:tabLst>
                <a:tab pos="737235" algn="l"/>
                <a:tab pos="737870" algn="l"/>
              </a:tabLst>
            </a:pPr>
            <a:r>
              <a:rPr dirty="0" sz="1200" spc="-150">
                <a:latin typeface="Arial Black"/>
                <a:cs typeface="Arial Black"/>
              </a:rPr>
              <a:t>Inferences </a:t>
            </a:r>
            <a:r>
              <a:rPr dirty="0" sz="1200" spc="-135">
                <a:latin typeface="Arial Black"/>
                <a:cs typeface="Arial Black"/>
              </a:rPr>
              <a:t>about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preferences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users</a:t>
            </a:r>
            <a:endParaRPr sz="1200">
              <a:latin typeface="Arial Black"/>
              <a:cs typeface="Arial Black"/>
            </a:endParaRPr>
          </a:p>
          <a:p>
            <a:pPr marL="737235" indent="-267970">
              <a:lnSpc>
                <a:spcPct val="100000"/>
              </a:lnSpc>
              <a:spcBef>
                <a:spcPts val="210"/>
              </a:spcBef>
              <a:buFont typeface="Arial"/>
              <a:buChar char="○"/>
              <a:tabLst>
                <a:tab pos="737235" algn="l"/>
                <a:tab pos="737870" algn="l"/>
              </a:tabLst>
            </a:pPr>
            <a:r>
              <a:rPr dirty="0" sz="1200" spc="-114">
                <a:latin typeface="Arial Black"/>
                <a:cs typeface="Arial Black"/>
              </a:rPr>
              <a:t>Utilizing </a:t>
            </a:r>
            <a:r>
              <a:rPr dirty="0" sz="1200" spc="-150">
                <a:latin typeface="Arial Black"/>
                <a:cs typeface="Arial Black"/>
              </a:rPr>
              <a:t>specific </a:t>
            </a:r>
            <a:r>
              <a:rPr dirty="0" sz="1200" spc="-140">
                <a:latin typeface="Arial Black"/>
                <a:cs typeface="Arial Black"/>
              </a:rPr>
              <a:t>domain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knowledge.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Black"/>
              <a:cs typeface="Arial Black"/>
            </a:endParaRPr>
          </a:p>
          <a:p>
            <a:pPr marL="241300" marR="5080" indent="-228600">
              <a:lnSpc>
                <a:spcPct val="114599"/>
              </a:lnSpc>
            </a:pPr>
            <a:r>
              <a:rPr dirty="0" sz="1200" spc="5" b="1">
                <a:latin typeface="Arial"/>
                <a:cs typeface="Arial"/>
              </a:rPr>
              <a:t>4.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Hybrid: </a:t>
            </a:r>
            <a:r>
              <a:rPr dirty="0" sz="1200" spc="-130">
                <a:latin typeface="Arial Black"/>
                <a:cs typeface="Arial Black"/>
              </a:rPr>
              <a:t>Both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above-mentioned </a:t>
            </a:r>
            <a:r>
              <a:rPr dirty="0" sz="1200" spc="-135">
                <a:latin typeface="Arial Black"/>
                <a:cs typeface="Arial Black"/>
              </a:rPr>
              <a:t>algorithms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60">
                <a:latin typeface="Arial Black"/>
                <a:cs typeface="Arial Black"/>
              </a:rPr>
              <a:t>some </a:t>
            </a:r>
            <a:r>
              <a:rPr dirty="0" sz="1200" spc="-150">
                <a:latin typeface="Arial Black"/>
                <a:cs typeface="Arial Black"/>
              </a:rPr>
              <a:t>drawbacks. </a:t>
            </a:r>
            <a:r>
              <a:rPr dirty="0" sz="1200" spc="-125">
                <a:latin typeface="Arial Black"/>
                <a:cs typeface="Arial Black"/>
              </a:rPr>
              <a:t>One  suffers from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0">
                <a:latin typeface="Arial Black"/>
                <a:cs typeface="Arial Black"/>
              </a:rPr>
              <a:t>new </a:t>
            </a:r>
            <a:r>
              <a:rPr dirty="0" sz="1200" spc="-150">
                <a:latin typeface="Arial Black"/>
                <a:cs typeface="Arial Black"/>
              </a:rPr>
              <a:t>item </a:t>
            </a:r>
            <a:r>
              <a:rPr dirty="0" sz="1200" spc="-135">
                <a:latin typeface="Arial Black"/>
                <a:cs typeface="Arial Black"/>
              </a:rPr>
              <a:t>problem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other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0">
                <a:latin typeface="Arial Black"/>
                <a:cs typeface="Arial Black"/>
              </a:rPr>
              <a:t>new user. </a:t>
            </a:r>
            <a:r>
              <a:rPr dirty="0" sz="1200" spc="-130">
                <a:latin typeface="Arial Black"/>
                <a:cs typeface="Arial Black"/>
              </a:rPr>
              <a:t>So, </a:t>
            </a:r>
            <a:r>
              <a:rPr dirty="0" sz="1200" spc="-110">
                <a:latin typeface="Arial Black"/>
                <a:cs typeface="Arial Black"/>
              </a:rPr>
              <a:t>Hybrid  </a:t>
            </a:r>
            <a:r>
              <a:rPr dirty="0" sz="1200" spc="-145">
                <a:latin typeface="Arial Black"/>
                <a:cs typeface="Arial Black"/>
              </a:rPr>
              <a:t>techniques merge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functionalities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20">
                <a:latin typeface="Arial Black"/>
                <a:cs typeface="Arial Black"/>
              </a:rPr>
              <a:t>both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problems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predict </a:t>
            </a:r>
            <a:r>
              <a:rPr dirty="0" sz="1200" spc="-114">
                <a:latin typeface="Arial Black"/>
                <a:cs typeface="Arial Black"/>
              </a:rPr>
              <a:t>stuff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 user.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2996" y="7048563"/>
            <a:ext cx="39046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latin typeface="Arial"/>
                <a:cs typeface="Arial"/>
              </a:rPr>
              <a:t>Fig. </a:t>
            </a:r>
            <a:r>
              <a:rPr dirty="0" sz="1200" spc="-30" b="1">
                <a:latin typeface="Arial"/>
                <a:cs typeface="Arial"/>
              </a:rPr>
              <a:t>Recommendation </a:t>
            </a:r>
            <a:r>
              <a:rPr dirty="0" sz="1200" spc="-50" b="1">
                <a:latin typeface="Arial"/>
                <a:cs typeface="Arial"/>
              </a:rPr>
              <a:t>process </a:t>
            </a:r>
            <a:r>
              <a:rPr dirty="0" sz="1200" spc="-30" b="1">
                <a:latin typeface="Arial"/>
                <a:cs typeface="Arial"/>
              </a:rPr>
              <a:t>in mobile</a:t>
            </a:r>
            <a:r>
              <a:rPr dirty="0" sz="1200" spc="95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7507" y="2609850"/>
            <a:ext cx="3148768" cy="415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90713"/>
            <a:ext cx="24047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latin typeface="Arial"/>
                <a:cs typeface="Arial"/>
              </a:rPr>
              <a:t>3. </a:t>
            </a:r>
            <a:r>
              <a:rPr dirty="0" sz="1400" spc="-60" b="1">
                <a:latin typeface="Arial"/>
                <a:cs typeface="Arial"/>
              </a:rPr>
              <a:t>Conclusion </a:t>
            </a:r>
            <a:r>
              <a:rPr dirty="0" sz="1400" spc="-30" b="1">
                <a:latin typeface="Arial"/>
                <a:cs typeface="Arial"/>
              </a:rPr>
              <a:t>and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60" b="1">
                <a:latin typeface="Arial"/>
                <a:cs typeface="Arial"/>
              </a:rPr>
              <a:t>Discussion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03754"/>
            <a:ext cx="5968365" cy="484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910">
              <a:lnSpc>
                <a:spcPct val="114599"/>
              </a:lnSpc>
              <a:spcBef>
                <a:spcPts val="100"/>
              </a:spcBef>
            </a:pPr>
            <a:r>
              <a:rPr dirty="0" sz="1200" spc="-150">
                <a:latin typeface="Arial Black"/>
                <a:cs typeface="Arial Black"/>
              </a:rPr>
              <a:t>The main </a:t>
            </a:r>
            <a:r>
              <a:rPr dirty="0" sz="1200" spc="-145">
                <a:latin typeface="Arial Black"/>
                <a:cs typeface="Arial Black"/>
              </a:rPr>
              <a:t>work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5">
                <a:latin typeface="Arial Black"/>
                <a:cs typeface="Arial Black"/>
              </a:rPr>
              <a:t>aim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45">
                <a:latin typeface="Arial Black"/>
                <a:cs typeface="Arial Black"/>
              </a:rPr>
              <a:t>project were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14">
                <a:latin typeface="Arial Black"/>
                <a:cs typeface="Arial Black"/>
              </a:rPr>
              <a:t>build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0">
                <a:latin typeface="Arial Black"/>
                <a:cs typeface="Arial Black"/>
              </a:rPr>
              <a:t>mobile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30">
                <a:latin typeface="Arial Black"/>
                <a:cs typeface="Arial Black"/>
              </a:rPr>
              <a:t>and  </a:t>
            </a:r>
            <a:r>
              <a:rPr dirty="0" sz="1200" spc="-155">
                <a:latin typeface="Arial Black"/>
                <a:cs typeface="Arial Black"/>
              </a:rPr>
              <a:t>conclude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40">
                <a:latin typeface="Arial Black"/>
                <a:cs typeface="Arial Black"/>
              </a:rPr>
              <a:t>there </a:t>
            </a:r>
            <a:r>
              <a:rPr dirty="0" sz="1200" spc="-130">
                <a:latin typeface="Arial Black"/>
                <a:cs typeface="Arial Black"/>
              </a:rPr>
              <a:t>still </a:t>
            </a:r>
            <a:r>
              <a:rPr dirty="0" sz="1200" spc="-155">
                <a:latin typeface="Arial Black"/>
                <a:cs typeface="Arial Black"/>
              </a:rPr>
              <a:t>exists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0">
                <a:latin typeface="Arial Black"/>
                <a:cs typeface="Arial Black"/>
              </a:rPr>
              <a:t>wide </a:t>
            </a:r>
            <a:r>
              <a:rPr dirty="0" sz="1200" spc="-125">
                <a:latin typeface="Arial Black"/>
                <a:cs typeface="Arial Black"/>
              </a:rPr>
              <a:t>gap </a:t>
            </a:r>
            <a:r>
              <a:rPr dirty="0" sz="1200" spc="-140">
                <a:latin typeface="Arial Black"/>
                <a:cs typeface="Arial Black"/>
              </a:rPr>
              <a:t>between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0">
                <a:latin typeface="Arial Black"/>
                <a:cs typeface="Arial Black"/>
              </a:rPr>
              <a:t>mobile  </a:t>
            </a:r>
            <a:r>
              <a:rPr dirty="0" sz="1200" spc="-145">
                <a:latin typeface="Arial Black"/>
                <a:cs typeface="Arial Black"/>
              </a:rPr>
              <a:t>computations </a:t>
            </a:r>
            <a:r>
              <a:rPr dirty="0" sz="1200" spc="-135">
                <a:latin typeface="Arial Black"/>
                <a:cs typeface="Arial Black"/>
              </a:rPr>
              <a:t>whether </a:t>
            </a:r>
            <a:r>
              <a:rPr dirty="0" sz="1200" spc="-125">
                <a:latin typeface="Arial Black"/>
                <a:cs typeface="Arial Black"/>
              </a:rPr>
              <a:t>it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25">
                <a:latin typeface="Arial Black"/>
                <a:cs typeface="Arial Black"/>
              </a:rPr>
              <a:t>android or </a:t>
            </a:r>
            <a:r>
              <a:rPr dirty="0" sz="1200" spc="-114">
                <a:latin typeface="Arial Black"/>
                <a:cs typeface="Arial Black"/>
              </a:rPr>
              <a:t>iOS </a:t>
            </a:r>
            <a:r>
              <a:rPr dirty="0" sz="1200" spc="-145">
                <a:latin typeface="Arial Black"/>
                <a:cs typeface="Arial Black"/>
              </a:rPr>
              <a:t>which needs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be </a:t>
            </a:r>
            <a:r>
              <a:rPr dirty="0" sz="1200" spc="-120">
                <a:latin typeface="Arial Black"/>
                <a:cs typeface="Arial Black"/>
              </a:rPr>
              <a:t>filled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5">
                <a:latin typeface="Arial Black"/>
                <a:cs typeface="Arial Black"/>
              </a:rPr>
              <a:t>provide </a:t>
            </a:r>
            <a:r>
              <a:rPr dirty="0" sz="1200" spc="-165">
                <a:latin typeface="Arial Black"/>
                <a:cs typeface="Arial Black"/>
              </a:rPr>
              <a:t>much  </a:t>
            </a:r>
            <a:r>
              <a:rPr dirty="0" sz="1200" spc="-150">
                <a:latin typeface="Arial Black"/>
                <a:cs typeface="Arial Black"/>
              </a:rPr>
              <a:t>more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convenient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way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filter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information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and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avoid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information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overload.</a:t>
            </a:r>
            <a:endParaRPr sz="1200">
              <a:latin typeface="Arial Black"/>
              <a:cs typeface="Arial Black"/>
            </a:endParaRPr>
          </a:p>
          <a:p>
            <a:pPr marL="12700" marR="211454">
              <a:lnSpc>
                <a:spcPct val="114599"/>
              </a:lnSpc>
            </a:pPr>
            <a:r>
              <a:rPr dirty="0" sz="1200" spc="-25">
                <a:latin typeface="Arial Black"/>
                <a:cs typeface="Arial Black"/>
              </a:rPr>
              <a:t>We </a:t>
            </a:r>
            <a:r>
              <a:rPr dirty="0" sz="1200" spc="-120">
                <a:latin typeface="Arial Black"/>
                <a:cs typeface="Arial Black"/>
              </a:rPr>
              <a:t>first built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25">
                <a:latin typeface="Arial Black"/>
                <a:cs typeface="Arial Black"/>
              </a:rPr>
              <a:t>android </a:t>
            </a:r>
            <a:r>
              <a:rPr dirty="0" sz="1200" spc="-145">
                <a:latin typeface="Arial Black"/>
                <a:cs typeface="Arial Black"/>
              </a:rPr>
              <a:t>GUI which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20">
                <a:latin typeface="Arial Black"/>
                <a:cs typeface="Arial Black"/>
              </a:rPr>
              <a:t>friendly </a:t>
            </a:r>
            <a:r>
              <a:rPr dirty="0" sz="1200" spc="-130">
                <a:latin typeface="Arial Black"/>
                <a:cs typeface="Arial Black"/>
              </a:rPr>
              <a:t>and helped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5">
                <a:latin typeface="Arial Black"/>
                <a:cs typeface="Arial Black"/>
              </a:rPr>
              <a:t>fetch </a:t>
            </a:r>
            <a:r>
              <a:rPr dirty="0" sz="1200" spc="-165">
                <a:latin typeface="Arial Black"/>
                <a:cs typeface="Arial Black"/>
              </a:rPr>
              <a:t>as  much </a:t>
            </a:r>
            <a:r>
              <a:rPr dirty="0" sz="1200" spc="-130">
                <a:latin typeface="Arial Black"/>
                <a:cs typeface="Arial Black"/>
              </a:rPr>
              <a:t>information </a:t>
            </a:r>
            <a:r>
              <a:rPr dirty="0" sz="1200" spc="-165">
                <a:latin typeface="Arial Black"/>
                <a:cs typeface="Arial Black"/>
              </a:rPr>
              <a:t>as </a:t>
            </a:r>
            <a:r>
              <a:rPr dirty="0" sz="1200" spc="-135">
                <a:latin typeface="Arial Black"/>
                <a:cs typeface="Arial Black"/>
              </a:rPr>
              <a:t>possible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55">
                <a:latin typeface="Arial Black"/>
                <a:cs typeface="Arial Black"/>
              </a:rPr>
              <a:t>use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30">
                <a:latin typeface="Arial Black"/>
                <a:cs typeface="Arial Black"/>
              </a:rPr>
              <a:t>information to  </a:t>
            </a:r>
            <a:r>
              <a:rPr dirty="0" sz="1200" spc="-140">
                <a:latin typeface="Arial Black"/>
                <a:cs typeface="Arial Black"/>
              </a:rPr>
              <a:t>predict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things.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Black"/>
              <a:cs typeface="Arial Black"/>
            </a:endParaRPr>
          </a:p>
          <a:p>
            <a:pPr marL="12700" marR="344170">
              <a:lnSpc>
                <a:spcPct val="114599"/>
              </a:lnSpc>
            </a:pPr>
            <a:r>
              <a:rPr dirty="0" sz="1200" spc="-110">
                <a:latin typeface="Arial Black"/>
                <a:cs typeface="Arial Black"/>
              </a:rPr>
              <a:t>Android </a:t>
            </a:r>
            <a:r>
              <a:rPr dirty="0" sz="1200" spc="-145">
                <a:latin typeface="Arial Black"/>
                <a:cs typeface="Arial Black"/>
              </a:rPr>
              <a:t>GUI </a:t>
            </a:r>
            <a:r>
              <a:rPr dirty="0" sz="1200" spc="-140">
                <a:latin typeface="Arial Black"/>
                <a:cs typeface="Arial Black"/>
              </a:rPr>
              <a:t>worked </a:t>
            </a:r>
            <a:r>
              <a:rPr dirty="0" sz="1200" spc="-165">
                <a:latin typeface="Arial Black"/>
                <a:cs typeface="Arial Black"/>
              </a:rPr>
              <a:t>as a </a:t>
            </a:r>
            <a:r>
              <a:rPr dirty="0" sz="1200" spc="-135">
                <a:latin typeface="Arial Black"/>
                <a:cs typeface="Arial Black"/>
              </a:rPr>
              <a:t>way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65">
                <a:latin typeface="Arial Black"/>
                <a:cs typeface="Arial Black"/>
              </a:rPr>
              <a:t>collect </a:t>
            </a:r>
            <a:r>
              <a:rPr dirty="0" sz="1200" spc="-130">
                <a:latin typeface="Arial Black"/>
                <a:cs typeface="Arial Black"/>
              </a:rPr>
              <a:t>information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users.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connected  backend recommender system </a:t>
            </a:r>
            <a:r>
              <a:rPr dirty="0" sz="1200" spc="-135">
                <a:latin typeface="Arial Black"/>
                <a:cs typeface="Arial Black"/>
              </a:rPr>
              <a:t>then applies various algorithms </a:t>
            </a:r>
            <a:r>
              <a:rPr dirty="0" sz="1200" spc="-155">
                <a:latin typeface="Arial Black"/>
                <a:cs typeface="Arial Black"/>
              </a:rPr>
              <a:t>like </a:t>
            </a:r>
            <a:r>
              <a:rPr dirty="0" sz="1200" spc="-125">
                <a:latin typeface="Arial Black"/>
                <a:cs typeface="Arial Black"/>
              </a:rPr>
              <a:t>content-based  </a:t>
            </a:r>
            <a:r>
              <a:rPr dirty="0" sz="1200" spc="-120">
                <a:latin typeface="Arial Black"/>
                <a:cs typeface="Arial Black"/>
              </a:rPr>
              <a:t>filtering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collaborative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filtering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suggest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most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preferred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choices.</a:t>
            </a:r>
            <a:endParaRPr sz="1200">
              <a:latin typeface="Arial Black"/>
              <a:cs typeface="Arial Black"/>
            </a:endParaRPr>
          </a:p>
          <a:p>
            <a:pPr algn="just" marL="12700" marR="254000">
              <a:lnSpc>
                <a:spcPct val="114599"/>
              </a:lnSpc>
            </a:pPr>
            <a:r>
              <a:rPr dirty="0" sz="1200" spc="-125">
                <a:latin typeface="Arial Black"/>
                <a:cs typeface="Arial Black"/>
              </a:rPr>
              <a:t>One future </a:t>
            </a:r>
            <a:r>
              <a:rPr dirty="0" sz="1200" spc="-155">
                <a:latin typeface="Arial Black"/>
                <a:cs typeface="Arial Black"/>
              </a:rPr>
              <a:t>research </a:t>
            </a:r>
            <a:r>
              <a:rPr dirty="0" sz="1200" spc="-140">
                <a:latin typeface="Arial Black"/>
                <a:cs typeface="Arial Black"/>
              </a:rPr>
              <a:t>direction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20">
                <a:latin typeface="Arial Black"/>
                <a:cs typeface="Arial Black"/>
              </a:rPr>
              <a:t>field </a:t>
            </a:r>
            <a:r>
              <a:rPr dirty="0" sz="1200" spc="-140">
                <a:latin typeface="Arial Black"/>
                <a:cs typeface="Arial Black"/>
              </a:rPr>
              <a:t>is the </a:t>
            </a:r>
            <a:r>
              <a:rPr dirty="0" sz="1200" spc="-130">
                <a:latin typeface="Arial Black"/>
                <a:cs typeface="Arial Black"/>
              </a:rPr>
              <a:t>delivery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55">
                <a:latin typeface="Arial Black"/>
                <a:cs typeface="Arial Black"/>
              </a:rPr>
              <a:t>complete </a:t>
            </a:r>
            <a:r>
              <a:rPr dirty="0" sz="1200" spc="-140">
                <a:latin typeface="Arial Black"/>
                <a:cs typeface="Arial Black"/>
              </a:rPr>
              <a:t>framework </a:t>
            </a:r>
            <a:r>
              <a:rPr dirty="0" sz="1200" spc="-110">
                <a:latin typeface="Arial Black"/>
                <a:cs typeface="Arial Black"/>
              </a:rPr>
              <a:t>for  </a:t>
            </a:r>
            <a:r>
              <a:rPr dirty="0" sz="1200" spc="-140">
                <a:latin typeface="Arial Black"/>
                <a:cs typeface="Arial Black"/>
              </a:rPr>
              <a:t>mobile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45">
                <a:latin typeface="Arial Black"/>
                <a:cs typeface="Arial Black"/>
              </a:rPr>
              <a:t>which </a:t>
            </a:r>
            <a:r>
              <a:rPr dirty="0" sz="1200" spc="-160">
                <a:latin typeface="Arial Black"/>
                <a:cs typeface="Arial Black"/>
              </a:rPr>
              <a:t>aims </a:t>
            </a:r>
            <a:r>
              <a:rPr dirty="0" sz="1200" spc="-145">
                <a:latin typeface="Arial Black"/>
                <a:cs typeface="Arial Black"/>
              </a:rPr>
              <a:t>at </a:t>
            </a:r>
            <a:r>
              <a:rPr dirty="0" sz="1200" spc="-110">
                <a:latin typeface="Arial Black"/>
                <a:cs typeface="Arial Black"/>
              </a:rPr>
              <a:t>bridging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gap </a:t>
            </a:r>
            <a:r>
              <a:rPr dirty="0" sz="1200" spc="-140">
                <a:latin typeface="Arial Black"/>
                <a:cs typeface="Arial Black"/>
              </a:rPr>
              <a:t>between </a:t>
            </a:r>
            <a:r>
              <a:rPr dirty="0" sz="1200" spc="-125">
                <a:latin typeface="Arial Black"/>
                <a:cs typeface="Arial Black"/>
              </a:rPr>
              <a:t>android </a:t>
            </a:r>
            <a:r>
              <a:rPr dirty="0" sz="1200" spc="-90">
                <a:latin typeface="Arial Black"/>
                <a:cs typeface="Arial Black"/>
              </a:rPr>
              <a:t>/iOs  </a:t>
            </a:r>
            <a:r>
              <a:rPr dirty="0" sz="1200" spc="-140">
                <a:latin typeface="Arial Black"/>
                <a:cs typeface="Arial Black"/>
              </a:rPr>
              <a:t>computing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1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systems.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 Black"/>
              <a:cs typeface="Arial Black"/>
            </a:endParaRPr>
          </a:p>
          <a:p>
            <a:pPr algn="just" marL="12700" marR="243204">
              <a:lnSpc>
                <a:spcPct val="114599"/>
              </a:lnSpc>
            </a:pPr>
            <a:r>
              <a:rPr dirty="0" sz="1200" spc="-130">
                <a:latin typeface="Arial Black"/>
                <a:cs typeface="Arial Black"/>
              </a:rPr>
              <a:t>However, </a:t>
            </a:r>
            <a:r>
              <a:rPr dirty="0" sz="1200" spc="-140">
                <a:latin typeface="Arial Black"/>
                <a:cs typeface="Arial Black"/>
              </a:rPr>
              <a:t>the mobile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20">
                <a:latin typeface="Arial Black"/>
                <a:cs typeface="Arial Black"/>
              </a:rPr>
              <a:t>do suffer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60">
                <a:latin typeface="Arial Black"/>
                <a:cs typeface="Arial Black"/>
              </a:rPr>
              <a:t>some </a:t>
            </a:r>
            <a:r>
              <a:rPr dirty="0" sz="1200" spc="-140">
                <a:latin typeface="Arial Black"/>
                <a:cs typeface="Arial Black"/>
              </a:rPr>
              <a:t>serious </a:t>
            </a:r>
            <a:r>
              <a:rPr dirty="0" sz="1200" spc="-150">
                <a:latin typeface="Arial Black"/>
                <a:cs typeface="Arial Black"/>
              </a:rPr>
              <a:t>drawbacks  </a:t>
            </a:r>
            <a:r>
              <a:rPr dirty="0" sz="1200" spc="-125">
                <a:latin typeface="Arial Black"/>
                <a:cs typeface="Arial Black"/>
              </a:rPr>
              <a:t>One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</a:t>
            </a:r>
            <a:r>
              <a:rPr dirty="0" sz="1200" spc="-4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important </a:t>
            </a:r>
            <a:r>
              <a:rPr dirty="0" sz="1200" spc="-145">
                <a:latin typeface="Arial Black"/>
                <a:cs typeface="Arial Black"/>
              </a:rPr>
              <a:t>ones </a:t>
            </a:r>
            <a:r>
              <a:rPr dirty="0" sz="1200" spc="-140">
                <a:latin typeface="Arial Black"/>
                <a:cs typeface="Arial Black"/>
              </a:rPr>
              <a:t>is the </a:t>
            </a:r>
            <a:r>
              <a:rPr dirty="0" sz="1200" spc="-135">
                <a:latin typeface="Arial Black"/>
                <a:cs typeface="Arial Black"/>
              </a:rPr>
              <a:t>user's privacy.</a:t>
            </a:r>
            <a:endParaRPr sz="1200">
              <a:latin typeface="Arial Black"/>
              <a:cs typeface="Arial Black"/>
            </a:endParaRPr>
          </a:p>
          <a:p>
            <a:pPr algn="just" marL="12700" marR="7620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Sometimes, </a:t>
            </a:r>
            <a:r>
              <a:rPr dirty="0" sz="1200" spc="-165">
                <a:latin typeface="Arial Black"/>
                <a:cs typeface="Arial Black"/>
              </a:rPr>
              <a:t>excessive </a:t>
            </a:r>
            <a:r>
              <a:rPr dirty="0" sz="1200" spc="-130">
                <a:latin typeface="Arial Black"/>
                <a:cs typeface="Arial Black"/>
              </a:rPr>
              <a:t>personalization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40">
                <a:latin typeface="Arial Black"/>
                <a:cs typeface="Arial Black"/>
              </a:rPr>
              <a:t>continuous </a:t>
            </a:r>
            <a:r>
              <a:rPr dirty="0" sz="1200" spc="-130">
                <a:latin typeface="Arial Black"/>
                <a:cs typeface="Arial Black"/>
              </a:rPr>
              <a:t>monitoring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50">
                <a:latin typeface="Arial Black"/>
                <a:cs typeface="Arial Black"/>
              </a:rPr>
              <a:t>actions </a:t>
            </a:r>
            <a:r>
              <a:rPr dirty="0" sz="1200" spc="-170">
                <a:latin typeface="Arial Black"/>
                <a:cs typeface="Arial Black"/>
              </a:rPr>
              <a:t>can  cause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25">
                <a:latin typeface="Arial Black"/>
                <a:cs typeface="Arial Black"/>
              </a:rPr>
              <a:t>feeling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60">
                <a:latin typeface="Arial Black"/>
                <a:cs typeface="Arial Black"/>
              </a:rPr>
              <a:t>concern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40">
                <a:latin typeface="Arial Black"/>
                <a:cs typeface="Arial Black"/>
              </a:rPr>
              <a:t>discomfort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users even </a:t>
            </a:r>
            <a:r>
              <a:rPr dirty="0" sz="1200" spc="-125">
                <a:latin typeface="Arial Black"/>
                <a:cs typeface="Arial Black"/>
              </a:rPr>
              <a:t>though </a:t>
            </a:r>
            <a:r>
              <a:rPr dirty="0" sz="1200" spc="-130">
                <a:latin typeface="Arial Black"/>
                <a:cs typeface="Arial Black"/>
              </a:rPr>
              <a:t>personalization </a:t>
            </a:r>
            <a:r>
              <a:rPr dirty="0" sz="1200" spc="-105">
                <a:latin typeface="Arial Black"/>
                <a:cs typeface="Arial Black"/>
              </a:rPr>
              <a:t>of  </a:t>
            </a:r>
            <a:r>
              <a:rPr dirty="0" sz="1200" spc="-140">
                <a:latin typeface="Arial Black"/>
                <a:cs typeface="Arial Black"/>
              </a:rPr>
              <a:t>the application </a:t>
            </a:r>
            <a:r>
              <a:rPr dirty="0" sz="1200" spc="-130">
                <a:latin typeface="Arial Black"/>
                <a:cs typeface="Arial Black"/>
              </a:rPr>
              <a:t>might </a:t>
            </a:r>
            <a:r>
              <a:rPr dirty="0" sz="1200" spc="-170">
                <a:latin typeface="Arial Black"/>
                <a:cs typeface="Arial Black"/>
              </a:rPr>
              <a:t>seem </a:t>
            </a:r>
            <a:r>
              <a:rPr dirty="0" sz="1200" spc="-130">
                <a:latin typeface="Arial Black"/>
                <a:cs typeface="Arial Black"/>
              </a:rPr>
              <a:t>useful to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8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users.</a:t>
            </a:r>
            <a:endParaRPr sz="1200">
              <a:latin typeface="Arial Black"/>
              <a:cs typeface="Arial Black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30">
                <a:latin typeface="Arial Black"/>
                <a:cs typeface="Arial Black"/>
              </a:rPr>
              <a:t>still </a:t>
            </a:r>
            <a:r>
              <a:rPr dirty="0" sz="1200" spc="-135">
                <a:latin typeface="Arial Black"/>
                <a:cs typeface="Arial Black"/>
              </a:rPr>
              <a:t>possible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5">
                <a:latin typeface="Arial Black"/>
                <a:cs typeface="Arial Black"/>
              </a:rPr>
              <a:t>thoroughly </a:t>
            </a:r>
            <a:r>
              <a:rPr dirty="0" sz="1200" spc="-135">
                <a:latin typeface="Arial Black"/>
                <a:cs typeface="Arial Black"/>
              </a:rPr>
              <a:t>gather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contextual </a:t>
            </a:r>
            <a:r>
              <a:rPr dirty="0" sz="1200" spc="-130">
                <a:latin typeface="Arial Black"/>
                <a:cs typeface="Arial Black"/>
              </a:rPr>
              <a:t>information and </a:t>
            </a:r>
            <a:r>
              <a:rPr dirty="0" sz="1200" spc="-120">
                <a:latin typeface="Arial Black"/>
                <a:cs typeface="Arial Black"/>
              </a:rPr>
              <a:t>further  </a:t>
            </a:r>
            <a:r>
              <a:rPr dirty="0" sz="1200" spc="-150">
                <a:latin typeface="Arial Black"/>
                <a:cs typeface="Arial Black"/>
              </a:rPr>
              <a:t>recommendations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65">
                <a:latin typeface="Arial Black"/>
                <a:cs typeface="Arial Black"/>
              </a:rPr>
              <a:t>take </a:t>
            </a:r>
            <a:r>
              <a:rPr dirty="0" sz="1200" spc="-125">
                <a:latin typeface="Arial Black"/>
                <a:cs typeface="Arial Black"/>
              </a:rPr>
              <a:t>into </a:t>
            </a:r>
            <a:r>
              <a:rPr dirty="0" sz="1200" spc="-140">
                <a:latin typeface="Arial Black"/>
                <a:cs typeface="Arial Black"/>
              </a:rPr>
              <a:t>consideration </a:t>
            </a:r>
            <a:r>
              <a:rPr dirty="0" sz="1200" spc="-135">
                <a:latin typeface="Arial Black"/>
                <a:cs typeface="Arial Black"/>
              </a:rPr>
              <a:t>other </a:t>
            </a:r>
            <a:r>
              <a:rPr dirty="0" sz="1200" spc="-155">
                <a:latin typeface="Arial Black"/>
                <a:cs typeface="Arial Black"/>
              </a:rPr>
              <a:t>contexts like </a:t>
            </a:r>
            <a:r>
              <a:rPr dirty="0" sz="1200" spc="-130">
                <a:latin typeface="Arial Black"/>
                <a:cs typeface="Arial Black"/>
              </a:rPr>
              <a:t>users’ battery </a:t>
            </a:r>
            <a:r>
              <a:rPr dirty="0" sz="1200" spc="-140">
                <a:latin typeface="Arial Black"/>
                <a:cs typeface="Arial Black"/>
              </a:rPr>
              <a:t>level,  mobile </a:t>
            </a:r>
            <a:r>
              <a:rPr dirty="0" sz="1200" spc="-135">
                <a:latin typeface="Arial Black"/>
                <a:cs typeface="Arial Black"/>
              </a:rPr>
              <a:t>compatibility,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users’ </a:t>
            </a:r>
            <a:r>
              <a:rPr dirty="0" sz="1200" spc="-140">
                <a:latin typeface="Arial Black"/>
                <a:cs typeface="Arial Black"/>
              </a:rPr>
              <a:t>network</a:t>
            </a:r>
            <a:r>
              <a:rPr dirty="0" sz="1200" spc="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signal.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628963"/>
            <a:ext cx="5661660" cy="321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latin typeface="Arial"/>
                <a:cs typeface="Arial"/>
              </a:rPr>
              <a:t>Bibliography: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318135" marR="341630" indent="-318135">
              <a:lnSpc>
                <a:spcPct val="114599"/>
              </a:lnSpc>
              <a:spcBef>
                <a:spcPts val="5"/>
              </a:spcBef>
              <a:buAutoNum type="arabicPlain"/>
              <a:tabLst>
                <a:tab pos="318135" algn="l"/>
              </a:tabLst>
            </a:pPr>
            <a:r>
              <a:rPr dirty="0" sz="1200" spc="-155">
                <a:latin typeface="Arial Black"/>
                <a:cs typeface="Arial Black"/>
              </a:rPr>
              <a:t>(Kato </a:t>
            </a:r>
            <a:r>
              <a:rPr dirty="0" sz="1200" spc="-150">
                <a:latin typeface="Arial Black"/>
                <a:cs typeface="Arial Black"/>
              </a:rPr>
              <a:t>et </a:t>
            </a:r>
            <a:r>
              <a:rPr dirty="0" sz="1200" spc="-135">
                <a:latin typeface="Arial Black"/>
                <a:cs typeface="Arial Black"/>
              </a:rPr>
              <a:t>al., </a:t>
            </a:r>
            <a:r>
              <a:rPr dirty="0" sz="1200" spc="-90">
                <a:latin typeface="Arial Black"/>
                <a:cs typeface="Arial Black"/>
              </a:rPr>
              <a:t>2012; </a:t>
            </a:r>
            <a:r>
              <a:rPr dirty="0" sz="1200" spc="-150">
                <a:latin typeface="Arial Black"/>
                <a:cs typeface="Arial Black"/>
              </a:rPr>
              <a:t>Kido, Yanagisawa, </a:t>
            </a:r>
            <a:r>
              <a:rPr dirty="0" sz="1200" spc="-275">
                <a:latin typeface="Arial Black"/>
                <a:cs typeface="Arial Black"/>
              </a:rPr>
              <a:t>&amp; </a:t>
            </a:r>
            <a:r>
              <a:rPr dirty="0" sz="1200" spc="-135">
                <a:latin typeface="Arial Black"/>
                <a:cs typeface="Arial Black"/>
              </a:rPr>
              <a:t>Satoh, </a:t>
            </a:r>
            <a:r>
              <a:rPr dirty="0" sz="1200" spc="-90">
                <a:latin typeface="Arial Black"/>
                <a:cs typeface="Arial Black"/>
              </a:rPr>
              <a:t>2005; </a:t>
            </a:r>
            <a:r>
              <a:rPr dirty="0" sz="1200" spc="-130">
                <a:latin typeface="Arial Black"/>
                <a:cs typeface="Arial Black"/>
              </a:rPr>
              <a:t>Polatidis, Georgiadis,  </a:t>
            </a:r>
            <a:r>
              <a:rPr dirty="0" sz="1200" spc="-145">
                <a:latin typeface="Arial Black"/>
                <a:cs typeface="Arial Black"/>
              </a:rPr>
              <a:t>Pimenidis,&amp; </a:t>
            </a:r>
            <a:r>
              <a:rPr dirty="0" sz="1200" spc="-155">
                <a:latin typeface="Arial Black"/>
                <a:cs typeface="Arial Black"/>
              </a:rPr>
              <a:t>Stiakakis,</a:t>
            </a:r>
            <a:r>
              <a:rPr dirty="0" sz="1200" spc="-50">
                <a:latin typeface="Arial Black"/>
                <a:cs typeface="Arial Black"/>
              </a:rPr>
              <a:t> </a:t>
            </a:r>
            <a:r>
              <a:rPr dirty="0" sz="1200" spc="-90">
                <a:latin typeface="Arial Black"/>
                <a:cs typeface="Arial Black"/>
              </a:rPr>
              <a:t>2017).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AutoNum type="arabicPlain"/>
            </a:pPr>
            <a:endParaRPr sz="1300">
              <a:latin typeface="Arial Black"/>
              <a:cs typeface="Arial Black"/>
            </a:endParaRPr>
          </a:p>
          <a:p>
            <a:pPr marL="317500" indent="-305435">
              <a:lnSpc>
                <a:spcPct val="100000"/>
              </a:lnSpc>
              <a:buAutoNum type="arabicPlain"/>
              <a:tabLst>
                <a:tab pos="318135" algn="l"/>
              </a:tabLst>
            </a:pPr>
            <a:r>
              <a:rPr dirty="0" sz="1200" spc="-145">
                <a:latin typeface="Arial Black"/>
                <a:cs typeface="Arial Black"/>
              </a:rPr>
              <a:t>(Košir, </a:t>
            </a:r>
            <a:r>
              <a:rPr dirty="0" sz="1200" spc="-105">
                <a:latin typeface="Arial Black"/>
                <a:cs typeface="Arial Black"/>
              </a:rPr>
              <a:t>A., </a:t>
            </a:r>
            <a:r>
              <a:rPr dirty="0" sz="1200" spc="-135">
                <a:latin typeface="Arial Black"/>
                <a:cs typeface="Arial Black"/>
              </a:rPr>
              <a:t>Odic, </a:t>
            </a:r>
            <a:r>
              <a:rPr dirty="0" sz="1200" spc="-105">
                <a:latin typeface="Arial Black"/>
                <a:cs typeface="Arial Black"/>
              </a:rPr>
              <a:t>A., </a:t>
            </a:r>
            <a:r>
              <a:rPr dirty="0" sz="1200" spc="-150">
                <a:latin typeface="Arial Black"/>
                <a:cs typeface="Arial Black"/>
              </a:rPr>
              <a:t>Kunaver, </a:t>
            </a:r>
            <a:r>
              <a:rPr dirty="0" sz="1200" spc="-125">
                <a:latin typeface="Arial Black"/>
                <a:cs typeface="Arial Black"/>
              </a:rPr>
              <a:t>M., </a:t>
            </a:r>
            <a:r>
              <a:rPr dirty="0" sz="1200" spc="-170">
                <a:latin typeface="Arial Black"/>
                <a:cs typeface="Arial Black"/>
              </a:rPr>
              <a:t>Tkalcic, </a:t>
            </a:r>
            <a:r>
              <a:rPr dirty="0" sz="1200" spc="-125">
                <a:latin typeface="Arial Black"/>
                <a:cs typeface="Arial Black"/>
              </a:rPr>
              <a:t>M., </a:t>
            </a:r>
            <a:r>
              <a:rPr dirty="0" sz="1200" spc="-275">
                <a:latin typeface="Arial Black"/>
                <a:cs typeface="Arial Black"/>
              </a:rPr>
              <a:t>&amp; </a:t>
            </a:r>
            <a:r>
              <a:rPr dirty="0" sz="1200" spc="-160">
                <a:latin typeface="Arial Black"/>
                <a:cs typeface="Arial Black"/>
              </a:rPr>
              <a:t>Tasic,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85">
                <a:latin typeface="Arial Black"/>
                <a:cs typeface="Arial Black"/>
              </a:rPr>
              <a:t>2011)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AutoNum type="arabicPlain"/>
            </a:pPr>
            <a:endParaRPr sz="1150">
              <a:latin typeface="Arial Black"/>
              <a:cs typeface="Arial Black"/>
            </a:endParaRPr>
          </a:p>
          <a:p>
            <a:pPr marL="327025" marR="5080" indent="-314960">
              <a:lnSpc>
                <a:spcPct val="114599"/>
              </a:lnSpc>
              <a:spcBef>
                <a:spcPts val="5"/>
              </a:spcBef>
              <a:buAutoNum type="arabicPlain"/>
              <a:tabLst>
                <a:tab pos="318135" algn="l"/>
              </a:tabLst>
            </a:pPr>
            <a:r>
              <a:rPr dirty="0" sz="1200" spc="-165">
                <a:latin typeface="Arial Black"/>
                <a:cs typeface="Arial Black"/>
              </a:rPr>
              <a:t>Ricci </a:t>
            </a:r>
            <a:r>
              <a:rPr dirty="0" sz="1200" spc="-130">
                <a:latin typeface="Arial Black"/>
                <a:cs typeface="Arial Black"/>
              </a:rPr>
              <a:t>F., </a:t>
            </a:r>
            <a:r>
              <a:rPr dirty="0" sz="1200" spc="-160">
                <a:latin typeface="Arial Black"/>
                <a:cs typeface="Arial Black"/>
              </a:rPr>
              <a:t>Rokach </a:t>
            </a:r>
            <a:r>
              <a:rPr dirty="0" sz="1200" spc="-135">
                <a:latin typeface="Arial Black"/>
                <a:cs typeface="Arial Black"/>
              </a:rPr>
              <a:t>L., </a:t>
            </a:r>
            <a:r>
              <a:rPr dirty="0" sz="1200" spc="-130">
                <a:latin typeface="Arial Black"/>
                <a:cs typeface="Arial Black"/>
              </a:rPr>
              <a:t>Shapira </a:t>
            </a:r>
            <a:r>
              <a:rPr dirty="0" sz="1200" spc="-125">
                <a:latin typeface="Arial Black"/>
                <a:cs typeface="Arial Black"/>
              </a:rPr>
              <a:t>B., </a:t>
            </a:r>
            <a:r>
              <a:rPr dirty="0" sz="1200" spc="-150">
                <a:latin typeface="Arial Black"/>
                <a:cs typeface="Arial Black"/>
              </a:rPr>
              <a:t>Kantor </a:t>
            </a:r>
            <a:r>
              <a:rPr dirty="0" sz="1200" spc="-110">
                <a:latin typeface="Arial Black"/>
                <a:cs typeface="Arial Black"/>
              </a:rPr>
              <a:t>P. </a:t>
            </a:r>
            <a:r>
              <a:rPr dirty="0" sz="1200" spc="-125">
                <a:latin typeface="Arial Black"/>
                <a:cs typeface="Arial Black"/>
              </a:rPr>
              <a:t>B., </a:t>
            </a:r>
            <a:r>
              <a:rPr dirty="0" sz="1200" spc="-155">
                <a:latin typeface="Arial Black"/>
                <a:cs typeface="Arial Black"/>
              </a:rPr>
              <a:t>Recommender </a:t>
            </a:r>
            <a:r>
              <a:rPr dirty="0" sz="1200" spc="-150">
                <a:latin typeface="Arial Black"/>
                <a:cs typeface="Arial Black"/>
              </a:rPr>
              <a:t>Systems </a:t>
            </a:r>
            <a:r>
              <a:rPr dirty="0" sz="1200" spc="-135">
                <a:latin typeface="Arial Black"/>
                <a:cs typeface="Arial Black"/>
              </a:rPr>
              <a:t>Handbook,  </a:t>
            </a:r>
            <a:r>
              <a:rPr dirty="0" sz="1200" spc="-110">
                <a:latin typeface="Arial Black"/>
                <a:cs typeface="Arial Black"/>
              </a:rPr>
              <a:t>Springer-Verlag </a:t>
            </a:r>
            <a:r>
              <a:rPr dirty="0" sz="1200" spc="-135">
                <a:latin typeface="Arial Black"/>
                <a:cs typeface="Arial Black"/>
              </a:rPr>
              <a:t>New </a:t>
            </a:r>
            <a:r>
              <a:rPr dirty="0" sz="1200" spc="-160">
                <a:latin typeface="Arial Black"/>
                <a:cs typeface="Arial Black"/>
              </a:rPr>
              <a:t>York, </a:t>
            </a:r>
            <a:r>
              <a:rPr dirty="0" sz="1200" spc="-125">
                <a:latin typeface="Arial Black"/>
                <a:cs typeface="Arial Black"/>
              </a:rPr>
              <a:t>1st </a:t>
            </a:r>
            <a:r>
              <a:rPr dirty="0" sz="1200" spc="-130">
                <a:latin typeface="Arial Black"/>
                <a:cs typeface="Arial Black"/>
              </a:rPr>
              <a:t>edition,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90">
                <a:latin typeface="Arial Black"/>
                <a:cs typeface="Arial Black"/>
              </a:rPr>
              <a:t>2010.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AutoNum type="arabicPlain"/>
            </a:pPr>
            <a:endParaRPr sz="1150">
              <a:latin typeface="Arial Black"/>
              <a:cs typeface="Arial Black"/>
            </a:endParaRPr>
          </a:p>
          <a:p>
            <a:pPr marL="327025" marR="287020" indent="-314960">
              <a:lnSpc>
                <a:spcPct val="114599"/>
              </a:lnSpc>
              <a:buAutoNum type="arabicPlain"/>
              <a:tabLst>
                <a:tab pos="318135" algn="l"/>
              </a:tabLst>
            </a:pPr>
            <a:r>
              <a:rPr dirty="0" sz="1200" spc="-165">
                <a:latin typeface="Arial Black"/>
                <a:cs typeface="Arial Black"/>
              </a:rPr>
              <a:t>Ricci </a:t>
            </a:r>
            <a:r>
              <a:rPr dirty="0" sz="1200" spc="-130">
                <a:latin typeface="Arial Black"/>
                <a:cs typeface="Arial Black"/>
              </a:rPr>
              <a:t>F., Mobile </a:t>
            </a:r>
            <a:r>
              <a:rPr dirty="0" sz="1200" spc="-155">
                <a:latin typeface="Arial Black"/>
                <a:cs typeface="Arial Black"/>
              </a:rPr>
              <a:t>Recommender </a:t>
            </a:r>
            <a:r>
              <a:rPr dirty="0" sz="1200" spc="-145">
                <a:latin typeface="Arial Black"/>
                <a:cs typeface="Arial Black"/>
              </a:rPr>
              <a:t>Systems, Faculty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Computer </a:t>
            </a:r>
            <a:r>
              <a:rPr dirty="0" sz="1200" spc="-160">
                <a:latin typeface="Arial Black"/>
                <a:cs typeface="Arial Black"/>
              </a:rPr>
              <a:t>Science, </a:t>
            </a:r>
            <a:r>
              <a:rPr dirty="0" sz="1200" spc="-145">
                <a:latin typeface="Arial Black"/>
                <a:cs typeface="Arial Black"/>
              </a:rPr>
              <a:t>Free  </a:t>
            </a:r>
            <a:r>
              <a:rPr dirty="0" sz="1200" spc="-130">
                <a:latin typeface="Arial Black"/>
                <a:cs typeface="Arial Black"/>
              </a:rPr>
              <a:t>University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25">
                <a:latin typeface="Arial Black"/>
                <a:cs typeface="Arial Black"/>
              </a:rPr>
              <a:t>Bolzano, </a:t>
            </a:r>
            <a:r>
              <a:rPr dirty="0" sz="1200" spc="-140">
                <a:latin typeface="Arial Black"/>
                <a:cs typeface="Arial Black"/>
              </a:rPr>
              <a:t>Italy,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95">
                <a:latin typeface="Arial Black"/>
                <a:cs typeface="Arial Black"/>
              </a:rPr>
              <a:t>11.1.2010.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Black"/>
              <a:buAutoNum type="arabicPlain"/>
            </a:pPr>
            <a:endParaRPr sz="1150">
              <a:latin typeface="Arial Black"/>
              <a:cs typeface="Arial Black"/>
            </a:endParaRPr>
          </a:p>
          <a:p>
            <a:pPr marL="287655" marR="55880" indent="-275590">
              <a:lnSpc>
                <a:spcPct val="114599"/>
              </a:lnSpc>
              <a:buAutoNum type="arabicPlain"/>
              <a:tabLst>
                <a:tab pos="278765" algn="l"/>
              </a:tabLst>
            </a:pPr>
            <a:r>
              <a:rPr dirty="0" sz="1200" spc="-125">
                <a:latin typeface="Arial Black"/>
                <a:cs typeface="Arial Black"/>
              </a:rPr>
              <a:t>(Bobadilla </a:t>
            </a:r>
            <a:r>
              <a:rPr dirty="0" sz="1200" spc="-150">
                <a:latin typeface="Arial Black"/>
                <a:cs typeface="Arial Black"/>
              </a:rPr>
              <a:t>et </a:t>
            </a:r>
            <a:r>
              <a:rPr dirty="0" sz="1200" spc="-135">
                <a:latin typeface="Arial Black"/>
                <a:cs typeface="Arial Black"/>
              </a:rPr>
              <a:t>al., </a:t>
            </a:r>
            <a:r>
              <a:rPr dirty="0" sz="1200" spc="-90">
                <a:latin typeface="Arial Black"/>
                <a:cs typeface="Arial Black"/>
              </a:rPr>
              <a:t>2013; </a:t>
            </a:r>
            <a:r>
              <a:rPr dirty="0" sz="1200" spc="-190">
                <a:latin typeface="Arial Black"/>
                <a:cs typeface="Arial Black"/>
              </a:rPr>
              <a:t>Jannach </a:t>
            </a:r>
            <a:r>
              <a:rPr dirty="0" sz="1200" spc="-150">
                <a:latin typeface="Arial Black"/>
                <a:cs typeface="Arial Black"/>
              </a:rPr>
              <a:t>et </a:t>
            </a:r>
            <a:r>
              <a:rPr dirty="0" sz="1200" spc="-135">
                <a:latin typeface="Arial Black"/>
                <a:cs typeface="Arial Black"/>
              </a:rPr>
              <a:t>al., </a:t>
            </a:r>
            <a:r>
              <a:rPr dirty="0" sz="1200" spc="-90">
                <a:latin typeface="Arial Black"/>
                <a:cs typeface="Arial Black"/>
              </a:rPr>
              <a:t>2010; </a:t>
            </a:r>
            <a:r>
              <a:rPr dirty="0" sz="1200" spc="-125">
                <a:latin typeface="Arial Black"/>
                <a:cs typeface="Arial Black"/>
              </a:rPr>
              <a:t>Shi, </a:t>
            </a:r>
            <a:r>
              <a:rPr dirty="0" sz="1200" spc="-140">
                <a:latin typeface="Arial Black"/>
                <a:cs typeface="Arial Black"/>
              </a:rPr>
              <a:t>Larson, </a:t>
            </a:r>
            <a:r>
              <a:rPr dirty="0" sz="1200" spc="-275">
                <a:latin typeface="Arial Black"/>
                <a:cs typeface="Arial Black"/>
              </a:rPr>
              <a:t>&amp; </a:t>
            </a:r>
            <a:r>
              <a:rPr dirty="0" sz="1200" spc="-140">
                <a:latin typeface="Arial Black"/>
                <a:cs typeface="Arial Black"/>
              </a:rPr>
              <a:t>Hanjalic, </a:t>
            </a:r>
            <a:r>
              <a:rPr dirty="0" sz="1200" spc="-90">
                <a:latin typeface="Arial Black"/>
                <a:cs typeface="Arial Black"/>
              </a:rPr>
              <a:t>2014; </a:t>
            </a:r>
            <a:r>
              <a:rPr dirty="0" sz="1200" spc="-130">
                <a:latin typeface="Arial Black"/>
                <a:cs typeface="Arial Black"/>
              </a:rPr>
              <a:t>Su </a:t>
            </a:r>
            <a:r>
              <a:rPr dirty="0" sz="1200" spc="-275">
                <a:latin typeface="Arial Black"/>
                <a:cs typeface="Arial Black"/>
              </a:rPr>
              <a:t>&amp;  </a:t>
            </a:r>
            <a:r>
              <a:rPr dirty="0" sz="1200" spc="-140">
                <a:latin typeface="Arial Black"/>
                <a:cs typeface="Arial Black"/>
              </a:rPr>
              <a:t>Khoshgoftaar,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90">
                <a:latin typeface="Arial Black"/>
                <a:cs typeface="Arial Black"/>
              </a:rPr>
              <a:t>2009):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0" y="2149475"/>
            <a:ext cx="1231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5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18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800" spc="-1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18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8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800" spc="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8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8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751454"/>
            <a:ext cx="5938520" cy="27495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200" spc="-160">
                <a:latin typeface="Arial Black"/>
                <a:cs typeface="Arial Black"/>
              </a:rPr>
              <a:t>I </a:t>
            </a:r>
            <a:r>
              <a:rPr dirty="0" sz="1200" spc="-135">
                <a:latin typeface="Arial Black"/>
                <a:cs typeface="Arial Black"/>
              </a:rPr>
              <a:t>certify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that</a:t>
            </a:r>
            <a:endParaRPr sz="1200">
              <a:latin typeface="Arial Black"/>
              <a:cs typeface="Arial Black"/>
            </a:endParaRPr>
          </a:p>
          <a:p>
            <a:pPr marL="12700" marR="201295" indent="38735">
              <a:lnSpc>
                <a:spcPct val="114599"/>
              </a:lnSpc>
              <a:buAutoNum type="arabicPeriod"/>
              <a:tabLst>
                <a:tab pos="217804" algn="l"/>
              </a:tabLst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work contained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25">
                <a:latin typeface="Arial Black"/>
                <a:cs typeface="Arial Black"/>
              </a:rPr>
              <a:t>report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25">
                <a:latin typeface="Arial Black"/>
                <a:cs typeface="Arial Black"/>
              </a:rPr>
              <a:t>original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140">
                <a:latin typeface="Arial Black"/>
                <a:cs typeface="Arial Black"/>
              </a:rPr>
              <a:t>been </a:t>
            </a:r>
            <a:r>
              <a:rPr dirty="0" sz="1200" spc="-135">
                <a:latin typeface="Arial Black"/>
                <a:cs typeface="Arial Black"/>
              </a:rPr>
              <a:t>done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40">
                <a:latin typeface="Arial Black"/>
                <a:cs typeface="Arial Black"/>
              </a:rPr>
              <a:t>myself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0">
                <a:latin typeface="Arial Black"/>
                <a:cs typeface="Arial Black"/>
              </a:rPr>
              <a:t>the  general </a:t>
            </a:r>
            <a:r>
              <a:rPr dirty="0" sz="1200" spc="-135">
                <a:latin typeface="Arial Black"/>
                <a:cs typeface="Arial Black"/>
              </a:rPr>
              <a:t>supervision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50">
                <a:latin typeface="Arial Black"/>
                <a:cs typeface="Arial Black"/>
              </a:rPr>
              <a:t>my</a:t>
            </a:r>
            <a:r>
              <a:rPr dirty="0" sz="120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supervisor.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AutoNum type="arabicPeriod"/>
            </a:pPr>
            <a:endParaRPr sz="1300">
              <a:latin typeface="Arial Black"/>
              <a:cs typeface="Arial Black"/>
            </a:endParaRPr>
          </a:p>
          <a:p>
            <a:pPr marL="217170" indent="-166370">
              <a:lnSpc>
                <a:spcPct val="100000"/>
              </a:lnSpc>
              <a:buAutoNum type="arabicPeriod"/>
              <a:tabLst>
                <a:tab pos="217804" algn="l"/>
              </a:tabLst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work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130">
                <a:latin typeface="Arial Black"/>
                <a:cs typeface="Arial Black"/>
              </a:rPr>
              <a:t>not </a:t>
            </a:r>
            <a:r>
              <a:rPr dirty="0" sz="1200" spc="-140">
                <a:latin typeface="Arial Black"/>
                <a:cs typeface="Arial Black"/>
              </a:rPr>
              <a:t>been </a:t>
            </a:r>
            <a:r>
              <a:rPr dirty="0" sz="1200" spc="-135">
                <a:latin typeface="Arial Black"/>
                <a:cs typeface="Arial Black"/>
              </a:rPr>
              <a:t>submitted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35">
                <a:latin typeface="Arial Black"/>
                <a:cs typeface="Arial Black"/>
              </a:rPr>
              <a:t>any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project.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AutoNum type="arabicPeriod"/>
            </a:pPr>
            <a:endParaRPr sz="1150">
              <a:latin typeface="Arial Black"/>
              <a:cs typeface="Arial Black"/>
            </a:endParaRPr>
          </a:p>
          <a:p>
            <a:pPr marL="12700" marR="333375" indent="38735">
              <a:lnSpc>
                <a:spcPct val="114599"/>
              </a:lnSpc>
              <a:spcBef>
                <a:spcPts val="5"/>
              </a:spcBef>
              <a:buAutoNum type="arabicPeriod"/>
              <a:tabLst>
                <a:tab pos="217804" algn="l"/>
              </a:tabLst>
            </a:pPr>
            <a:r>
              <a:rPr dirty="0" sz="1200" spc="-110">
                <a:latin typeface="Arial Black"/>
                <a:cs typeface="Arial Black"/>
              </a:rPr>
              <a:t>Whenever </a:t>
            </a:r>
            <a:r>
              <a:rPr dirty="0" sz="1200" spc="-160">
                <a:latin typeface="Arial Black"/>
                <a:cs typeface="Arial Black"/>
              </a:rPr>
              <a:t>I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40">
                <a:latin typeface="Arial Black"/>
                <a:cs typeface="Arial Black"/>
              </a:rPr>
              <a:t>used </a:t>
            </a:r>
            <a:r>
              <a:rPr dirty="0" sz="1200" spc="-150">
                <a:latin typeface="Arial Black"/>
                <a:cs typeface="Arial Black"/>
              </a:rPr>
              <a:t>materials </a:t>
            </a:r>
            <a:r>
              <a:rPr dirty="0" sz="1200" spc="-130">
                <a:latin typeface="Arial Black"/>
                <a:cs typeface="Arial Black"/>
              </a:rPr>
              <a:t>(data, </a:t>
            </a:r>
            <a:r>
              <a:rPr dirty="0" sz="1200" spc="-145">
                <a:latin typeface="Arial Black"/>
                <a:cs typeface="Arial Black"/>
              </a:rPr>
              <a:t>theoretical </a:t>
            </a:r>
            <a:r>
              <a:rPr dirty="0" sz="1200" spc="-140">
                <a:latin typeface="Arial Black"/>
                <a:cs typeface="Arial Black"/>
              </a:rPr>
              <a:t>analysis, </a:t>
            </a:r>
            <a:r>
              <a:rPr dirty="0" sz="1200" spc="-135">
                <a:latin typeface="Arial Black"/>
                <a:cs typeface="Arial Black"/>
              </a:rPr>
              <a:t>results)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35">
                <a:latin typeface="Arial Black"/>
                <a:cs typeface="Arial Black"/>
              </a:rPr>
              <a:t>other  </a:t>
            </a:r>
            <a:r>
              <a:rPr dirty="0" sz="1200" spc="-155">
                <a:latin typeface="Arial Black"/>
                <a:cs typeface="Arial Black"/>
              </a:rPr>
              <a:t>sources, </a:t>
            </a:r>
            <a:r>
              <a:rPr dirty="0" sz="1200" spc="-160">
                <a:latin typeface="Arial Black"/>
                <a:cs typeface="Arial Black"/>
              </a:rPr>
              <a:t>I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25">
                <a:latin typeface="Arial Black"/>
                <a:cs typeface="Arial Black"/>
              </a:rPr>
              <a:t>given </a:t>
            </a:r>
            <a:r>
              <a:rPr dirty="0" sz="1200" spc="-135">
                <a:latin typeface="Arial Black"/>
                <a:cs typeface="Arial Black"/>
              </a:rPr>
              <a:t>due </a:t>
            </a:r>
            <a:r>
              <a:rPr dirty="0" sz="1200" spc="-145">
                <a:latin typeface="Arial Black"/>
                <a:cs typeface="Arial Black"/>
              </a:rPr>
              <a:t>credit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50">
                <a:latin typeface="Arial Black"/>
                <a:cs typeface="Arial Black"/>
              </a:rPr>
              <a:t>them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35">
                <a:latin typeface="Arial Black"/>
                <a:cs typeface="Arial Black"/>
              </a:rPr>
              <a:t>citing </a:t>
            </a:r>
            <a:r>
              <a:rPr dirty="0" sz="1200" spc="-150">
                <a:latin typeface="Arial Black"/>
                <a:cs typeface="Arial Black"/>
              </a:rPr>
              <a:t>them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text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thesis </a:t>
            </a:r>
            <a:r>
              <a:rPr dirty="0" sz="1200" spc="-130">
                <a:latin typeface="Arial Black"/>
                <a:cs typeface="Arial Black"/>
              </a:rPr>
              <a:t>and  </a:t>
            </a:r>
            <a:r>
              <a:rPr dirty="0" sz="1200" spc="-114">
                <a:latin typeface="Arial Black"/>
                <a:cs typeface="Arial Black"/>
              </a:rPr>
              <a:t>giving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40">
                <a:latin typeface="Arial Black"/>
                <a:cs typeface="Arial Black"/>
              </a:rPr>
              <a:t>details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2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references.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Black"/>
              <a:buAutoNum type="arabicPeriod"/>
            </a:pPr>
            <a:endParaRPr sz="115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buAutoNum type="arabicPeriod"/>
              <a:tabLst>
                <a:tab pos="178435" algn="l"/>
              </a:tabLst>
            </a:pPr>
            <a:r>
              <a:rPr dirty="0" sz="1200" spc="-110">
                <a:latin typeface="Arial Black"/>
                <a:cs typeface="Arial Black"/>
              </a:rPr>
              <a:t>Whenever </a:t>
            </a:r>
            <a:r>
              <a:rPr dirty="0" sz="1200" spc="-160">
                <a:latin typeface="Arial Black"/>
                <a:cs typeface="Arial Black"/>
              </a:rPr>
              <a:t>I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30">
                <a:latin typeface="Arial Black"/>
                <a:cs typeface="Arial Black"/>
              </a:rPr>
              <a:t>quoted written </a:t>
            </a:r>
            <a:r>
              <a:rPr dirty="0" sz="1200" spc="-150">
                <a:latin typeface="Arial Black"/>
                <a:cs typeface="Arial Black"/>
              </a:rPr>
              <a:t>materials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35">
                <a:latin typeface="Arial Black"/>
                <a:cs typeface="Arial Black"/>
              </a:rPr>
              <a:t>other </a:t>
            </a:r>
            <a:r>
              <a:rPr dirty="0" sz="1200" spc="-155">
                <a:latin typeface="Arial Black"/>
                <a:cs typeface="Arial Black"/>
              </a:rPr>
              <a:t>sources, </a:t>
            </a:r>
            <a:r>
              <a:rPr dirty="0" sz="1200" spc="-160">
                <a:latin typeface="Arial Black"/>
                <a:cs typeface="Arial Black"/>
              </a:rPr>
              <a:t>I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20">
                <a:latin typeface="Arial Black"/>
                <a:cs typeface="Arial Black"/>
              </a:rPr>
              <a:t>put </a:t>
            </a:r>
            <a:r>
              <a:rPr dirty="0" sz="1200" spc="-150">
                <a:latin typeface="Arial Black"/>
                <a:cs typeface="Arial Black"/>
              </a:rPr>
              <a:t>them </a:t>
            </a:r>
            <a:r>
              <a:rPr dirty="0" sz="1200" spc="-125">
                <a:latin typeface="Arial Black"/>
                <a:cs typeface="Arial Black"/>
              </a:rPr>
              <a:t>under  </a:t>
            </a:r>
            <a:r>
              <a:rPr dirty="0" sz="1200" spc="-130">
                <a:latin typeface="Arial Black"/>
                <a:cs typeface="Arial Black"/>
              </a:rPr>
              <a:t>quotation </a:t>
            </a:r>
            <a:r>
              <a:rPr dirty="0" sz="1200" spc="-165">
                <a:latin typeface="Arial Black"/>
                <a:cs typeface="Arial Black"/>
              </a:rPr>
              <a:t>marks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5">
                <a:latin typeface="Arial Black"/>
                <a:cs typeface="Arial Black"/>
              </a:rPr>
              <a:t>given </a:t>
            </a:r>
            <a:r>
              <a:rPr dirty="0" sz="1200" spc="-135">
                <a:latin typeface="Arial Black"/>
                <a:cs typeface="Arial Black"/>
              </a:rPr>
              <a:t>due </a:t>
            </a:r>
            <a:r>
              <a:rPr dirty="0" sz="1200" spc="-145">
                <a:latin typeface="Arial Black"/>
                <a:cs typeface="Arial Black"/>
              </a:rPr>
              <a:t>credit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sources </a:t>
            </a:r>
            <a:r>
              <a:rPr dirty="0" sz="1200" spc="-110">
                <a:latin typeface="Arial Black"/>
                <a:cs typeface="Arial Black"/>
              </a:rPr>
              <a:t>by </a:t>
            </a:r>
            <a:r>
              <a:rPr dirty="0" sz="1200" spc="-135">
                <a:latin typeface="Arial Black"/>
                <a:cs typeface="Arial Black"/>
              </a:rPr>
              <a:t>citing </a:t>
            </a:r>
            <a:r>
              <a:rPr dirty="0" sz="1200" spc="-150">
                <a:latin typeface="Arial Black"/>
                <a:cs typeface="Arial Black"/>
              </a:rPr>
              <a:t>them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14">
                <a:latin typeface="Arial Black"/>
                <a:cs typeface="Arial Black"/>
              </a:rPr>
              <a:t>giving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30">
                <a:latin typeface="Arial Black"/>
                <a:cs typeface="Arial Black"/>
              </a:rPr>
              <a:t>required </a:t>
            </a:r>
            <a:r>
              <a:rPr dirty="0" sz="1200" spc="-140">
                <a:latin typeface="Arial Black"/>
                <a:cs typeface="Arial Black"/>
              </a:rPr>
              <a:t>details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references.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85154"/>
            <a:ext cx="1736089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50">
                <a:latin typeface="Arial Black"/>
                <a:cs typeface="Arial Black"/>
              </a:rPr>
              <a:t>Place: </a:t>
            </a:r>
            <a:r>
              <a:rPr dirty="0" sz="1200" spc="-160">
                <a:latin typeface="Arial Black"/>
                <a:cs typeface="Arial Black"/>
              </a:rPr>
              <a:t>IIT </a:t>
            </a:r>
            <a:r>
              <a:rPr dirty="0" sz="1200" spc="-110">
                <a:latin typeface="Arial Black"/>
                <a:cs typeface="Arial Black"/>
              </a:rPr>
              <a:t>(BHU) </a:t>
            </a:r>
            <a:r>
              <a:rPr dirty="0" sz="1200" spc="-140">
                <a:latin typeface="Arial Black"/>
                <a:cs typeface="Arial Black"/>
              </a:rPr>
              <a:t>Varanasi  </a:t>
            </a:r>
            <a:r>
              <a:rPr dirty="0" sz="1200" spc="-90">
                <a:latin typeface="Arial Black"/>
                <a:cs typeface="Arial Black"/>
              </a:rPr>
              <a:t>Date:-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45">
                <a:latin typeface="Arial Black"/>
                <a:cs typeface="Arial Black"/>
              </a:rPr>
              <a:t>05-06-2018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2218" y="5685154"/>
            <a:ext cx="347662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8030" marR="636270" indent="1270">
              <a:lnSpc>
                <a:spcPct val="114599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1.Kumar </a:t>
            </a:r>
            <a:r>
              <a:rPr dirty="0" sz="1200" spc="-30" b="1">
                <a:latin typeface="Arial"/>
                <a:cs typeface="Arial"/>
              </a:rPr>
              <a:t>Shivam Ranjan  </a:t>
            </a:r>
            <a:r>
              <a:rPr dirty="0" sz="1200" spc="-10" b="1">
                <a:latin typeface="Arial"/>
                <a:cs typeface="Arial"/>
              </a:rPr>
              <a:t>2.Ashta </a:t>
            </a:r>
            <a:r>
              <a:rPr dirty="0" sz="1200" spc="-30" b="1">
                <a:latin typeface="Arial"/>
                <a:cs typeface="Arial"/>
              </a:rPr>
              <a:t>bhuja Prasad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Rastogi</a:t>
            </a:r>
            <a:endParaRPr sz="1200">
              <a:latin typeface="Arial"/>
              <a:cs typeface="Arial"/>
            </a:endParaRPr>
          </a:p>
          <a:p>
            <a:pPr marL="932180">
              <a:lnSpc>
                <a:spcPct val="100000"/>
              </a:lnSpc>
              <a:spcBef>
                <a:spcPts val="434"/>
              </a:spcBef>
            </a:pPr>
            <a:r>
              <a:rPr dirty="0" sz="1200" spc="-114">
                <a:latin typeface="Arial Black"/>
                <a:cs typeface="Arial Black"/>
              </a:rPr>
              <a:t>(B. </a:t>
            </a:r>
            <a:r>
              <a:rPr dirty="0" sz="1200" spc="-170">
                <a:latin typeface="Arial Black"/>
                <a:cs typeface="Arial Black"/>
              </a:rPr>
              <a:t>Tech</a:t>
            </a:r>
            <a:r>
              <a:rPr dirty="0" sz="1200" spc="-8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Students)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75"/>
              </a:spcBef>
            </a:pPr>
            <a:r>
              <a:rPr dirty="0" sz="1200" spc="-135">
                <a:latin typeface="Arial Black"/>
                <a:cs typeface="Arial Black"/>
              </a:rPr>
              <a:t>Department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Computer </a:t>
            </a:r>
            <a:r>
              <a:rPr dirty="0" sz="1200" spc="-165">
                <a:latin typeface="Arial Black"/>
                <a:cs typeface="Arial Black"/>
              </a:rPr>
              <a:t>Science </a:t>
            </a:r>
            <a:r>
              <a:rPr dirty="0" sz="1200" spc="-130">
                <a:latin typeface="Arial Black"/>
                <a:cs typeface="Arial Black"/>
              </a:rPr>
              <a:t>and Engineering,  </a:t>
            </a:r>
            <a:r>
              <a:rPr dirty="0" sz="1200" spc="-135">
                <a:latin typeface="Arial Black"/>
                <a:cs typeface="Arial Black"/>
              </a:rPr>
              <a:t>Indian </a:t>
            </a:r>
            <a:r>
              <a:rPr dirty="0" sz="1200" spc="-140">
                <a:latin typeface="Arial Black"/>
                <a:cs typeface="Arial Black"/>
              </a:rPr>
              <a:t>Institute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Technology </a:t>
            </a:r>
            <a:r>
              <a:rPr dirty="0" sz="1200" spc="-110">
                <a:latin typeface="Arial Black"/>
                <a:cs typeface="Arial Black"/>
              </a:rPr>
              <a:t>(BHU) </a:t>
            </a:r>
            <a:r>
              <a:rPr dirty="0" sz="1200" spc="-140">
                <a:latin typeface="Arial Black"/>
                <a:cs typeface="Arial Black"/>
              </a:rPr>
              <a:t>Varanasi,  Varanasi, </a:t>
            </a:r>
            <a:r>
              <a:rPr dirty="0" sz="1200" spc="-110">
                <a:latin typeface="Arial Black"/>
                <a:cs typeface="Arial Black"/>
              </a:rPr>
              <a:t>INDIA</a:t>
            </a:r>
            <a:r>
              <a:rPr dirty="0" sz="1200" spc="-55">
                <a:latin typeface="Arial Black"/>
                <a:cs typeface="Arial Black"/>
              </a:rPr>
              <a:t> </a:t>
            </a:r>
            <a:r>
              <a:rPr dirty="0" sz="1200" spc="-90">
                <a:latin typeface="Arial Black"/>
                <a:cs typeface="Arial Black"/>
              </a:rPr>
              <a:t>221005.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5" y="1206500"/>
            <a:ext cx="14751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C</a:t>
            </a:r>
            <a:r>
              <a:rPr dirty="0" spc="-65"/>
              <a:t>e</a:t>
            </a:r>
            <a:r>
              <a:rPr dirty="0" spc="-15"/>
              <a:t>r</a:t>
            </a:r>
            <a:r>
              <a:rPr dirty="0" spc="85"/>
              <a:t>t</a:t>
            </a:r>
            <a:r>
              <a:rPr dirty="0" spc="-60"/>
              <a:t>i</a:t>
            </a:r>
            <a:r>
              <a:rPr dirty="0"/>
              <a:t>ﬁ</a:t>
            </a:r>
            <a:r>
              <a:rPr dirty="0" spc="-165"/>
              <a:t>c</a:t>
            </a:r>
            <a:r>
              <a:rPr dirty="0" spc="-40"/>
              <a:t>a</a:t>
            </a:r>
            <a:r>
              <a:rPr dirty="0" spc="85"/>
              <a:t>t</a:t>
            </a:r>
            <a:r>
              <a:rPr dirty="0" spc="-6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5794" y="2018029"/>
            <a:ext cx="5713095" cy="190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44855" marR="781685">
              <a:lnSpc>
                <a:spcPct val="114599"/>
              </a:lnSpc>
              <a:spcBef>
                <a:spcPts val="100"/>
              </a:spcBef>
            </a:pPr>
            <a:r>
              <a:rPr dirty="0" sz="1200" spc="-140">
                <a:latin typeface="Arial Black"/>
                <a:cs typeface="Arial Black"/>
              </a:rPr>
              <a:t>This is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certify that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work contained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25">
                <a:latin typeface="Arial Black"/>
                <a:cs typeface="Arial Black"/>
              </a:rPr>
              <a:t>report </a:t>
            </a:r>
            <a:r>
              <a:rPr dirty="0" sz="1200" spc="-135">
                <a:latin typeface="Arial Black"/>
                <a:cs typeface="Arial Black"/>
              </a:rPr>
              <a:t>entitled  </a:t>
            </a:r>
            <a:r>
              <a:rPr dirty="0" sz="1200" spc="-150">
                <a:latin typeface="Arial Black"/>
                <a:cs typeface="Arial Black"/>
              </a:rPr>
              <a:t>“Academia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4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System”</a:t>
            </a:r>
            <a:endParaRPr sz="1200">
              <a:latin typeface="Arial Black"/>
              <a:cs typeface="Arial Black"/>
            </a:endParaRPr>
          </a:p>
          <a:p>
            <a:pPr algn="ctr" marR="27305">
              <a:lnSpc>
                <a:spcPct val="100000"/>
              </a:lnSpc>
              <a:spcBef>
                <a:spcPts val="209"/>
              </a:spcBef>
            </a:pPr>
            <a:r>
              <a:rPr dirty="0" sz="1200" spc="-125">
                <a:latin typeface="Arial Black"/>
                <a:cs typeface="Arial Black"/>
              </a:rPr>
              <a:t>being </a:t>
            </a:r>
            <a:r>
              <a:rPr dirty="0" sz="1200" spc="-135">
                <a:latin typeface="Arial Black"/>
                <a:cs typeface="Arial Black"/>
              </a:rPr>
              <a:t>submitted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by</a:t>
            </a:r>
            <a:endParaRPr sz="1200">
              <a:latin typeface="Arial Black"/>
              <a:cs typeface="Arial Black"/>
            </a:endParaRPr>
          </a:p>
          <a:p>
            <a:pPr algn="ctr" marL="1449705" marR="1490345" indent="11430">
              <a:lnSpc>
                <a:spcPct val="114599"/>
              </a:lnSpc>
            </a:pPr>
            <a:r>
              <a:rPr dirty="0" sz="1200" spc="-35" b="1">
                <a:latin typeface="Arial"/>
                <a:cs typeface="Arial"/>
              </a:rPr>
              <a:t>Kumar </a:t>
            </a:r>
            <a:r>
              <a:rPr dirty="0" sz="1200" spc="-30" b="1">
                <a:latin typeface="Arial"/>
                <a:cs typeface="Arial"/>
              </a:rPr>
              <a:t>Shivam Ranjan </a:t>
            </a:r>
            <a:r>
              <a:rPr dirty="0" sz="1200" spc="45" b="1">
                <a:latin typeface="Arial"/>
                <a:cs typeface="Arial"/>
              </a:rPr>
              <a:t>(18075031)  </a:t>
            </a:r>
            <a:r>
              <a:rPr dirty="0" sz="1200" spc="-15" b="1">
                <a:latin typeface="Arial"/>
                <a:cs typeface="Arial"/>
              </a:rPr>
              <a:t>Asht </a:t>
            </a:r>
            <a:r>
              <a:rPr dirty="0" sz="1200" spc="-35" b="1">
                <a:latin typeface="Arial"/>
                <a:cs typeface="Arial"/>
              </a:rPr>
              <a:t>Bhuja </a:t>
            </a:r>
            <a:r>
              <a:rPr dirty="0" sz="1200" spc="-30" b="1">
                <a:latin typeface="Arial"/>
                <a:cs typeface="Arial"/>
              </a:rPr>
              <a:t>Prasad </a:t>
            </a:r>
            <a:r>
              <a:rPr dirty="0" sz="1200" spc="-25" b="1">
                <a:latin typeface="Arial"/>
                <a:cs typeface="Arial"/>
              </a:rPr>
              <a:t>Rastogi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45" b="1">
                <a:latin typeface="Arial"/>
                <a:cs typeface="Arial"/>
              </a:rPr>
              <a:t>(18075013)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14599"/>
              </a:lnSpc>
            </a:pPr>
            <a:r>
              <a:rPr dirty="0" sz="1200" spc="-145">
                <a:latin typeface="Arial Black"/>
                <a:cs typeface="Arial Black"/>
              </a:rPr>
              <a:t>carried </a:t>
            </a:r>
            <a:r>
              <a:rPr dirty="0" sz="1200" spc="-130">
                <a:latin typeface="Arial Black"/>
                <a:cs typeface="Arial Black"/>
              </a:rPr>
              <a:t>out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Department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Computer </a:t>
            </a:r>
            <a:r>
              <a:rPr dirty="0" sz="1200" spc="-165">
                <a:latin typeface="Arial Black"/>
                <a:cs typeface="Arial Black"/>
              </a:rPr>
              <a:t>Science </a:t>
            </a:r>
            <a:r>
              <a:rPr dirty="0" sz="1200" spc="-130">
                <a:latin typeface="Arial Black"/>
                <a:cs typeface="Arial Black"/>
              </a:rPr>
              <a:t>and Engineering, </a:t>
            </a:r>
            <a:r>
              <a:rPr dirty="0" sz="1200" spc="-135">
                <a:latin typeface="Arial Black"/>
                <a:cs typeface="Arial Black"/>
              </a:rPr>
              <a:t>Indian </a:t>
            </a:r>
            <a:r>
              <a:rPr dirty="0" sz="1200" spc="-140">
                <a:latin typeface="Arial Black"/>
                <a:cs typeface="Arial Black"/>
              </a:rPr>
              <a:t>Institute 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Technology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(BHU)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Varanasi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is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65">
                <a:latin typeface="Arial Black"/>
                <a:cs typeface="Arial Black"/>
              </a:rPr>
              <a:t>a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bona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ﬁde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work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our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supervision</a:t>
            </a:r>
            <a:endParaRPr sz="1200">
              <a:latin typeface="Arial Black"/>
              <a:cs typeface="Arial Black"/>
            </a:endParaRPr>
          </a:p>
          <a:p>
            <a:pPr algn="ctr" marR="27305">
              <a:lnSpc>
                <a:spcPct val="100000"/>
              </a:lnSpc>
              <a:spcBef>
                <a:spcPts val="209"/>
              </a:spcBef>
            </a:pPr>
            <a:r>
              <a:rPr dirty="0" sz="1200" spc="-125">
                <a:latin typeface="Arial Black"/>
                <a:cs typeface="Arial Black"/>
              </a:rPr>
              <a:t>.</a:t>
            </a:r>
            <a:endParaRPr sz="1200">
              <a:latin typeface="Arial Black"/>
              <a:cs typeface="Arial Black"/>
            </a:endParaRPr>
          </a:p>
          <a:p>
            <a:pPr marL="3168015">
              <a:lnSpc>
                <a:spcPct val="100000"/>
              </a:lnSpc>
              <a:spcBef>
                <a:spcPts val="309"/>
              </a:spcBef>
            </a:pPr>
            <a:r>
              <a:rPr dirty="0" sz="1100" spc="-5" b="1">
                <a:latin typeface="Arial"/>
                <a:cs typeface="Arial"/>
              </a:rPr>
              <a:t>Dr. </a:t>
            </a:r>
            <a:r>
              <a:rPr dirty="0" sz="1100" spc="-35" b="1">
                <a:latin typeface="Arial"/>
                <a:cs typeface="Arial"/>
              </a:rPr>
              <a:t>Sukomal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Pal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910952"/>
            <a:ext cx="159258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-145">
                <a:latin typeface="Arial Black"/>
                <a:cs typeface="Arial Black"/>
              </a:rPr>
              <a:t>Place: </a:t>
            </a:r>
            <a:r>
              <a:rPr dirty="0" sz="1100" spc="-150">
                <a:latin typeface="Arial Black"/>
                <a:cs typeface="Arial Black"/>
              </a:rPr>
              <a:t>IIT </a:t>
            </a:r>
            <a:r>
              <a:rPr dirty="0" sz="1100" spc="-105">
                <a:latin typeface="Arial Black"/>
                <a:cs typeface="Arial Black"/>
              </a:rPr>
              <a:t>(BHU) </a:t>
            </a:r>
            <a:r>
              <a:rPr dirty="0" sz="1100" spc="-135">
                <a:latin typeface="Arial Black"/>
                <a:cs typeface="Arial Black"/>
              </a:rPr>
              <a:t>Varanasi  </a:t>
            </a:r>
            <a:r>
              <a:rPr dirty="0" sz="1100" spc="-120">
                <a:latin typeface="Arial Black"/>
                <a:cs typeface="Arial Black"/>
              </a:rPr>
              <a:t>Date: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45">
                <a:latin typeface="Arial Black"/>
                <a:cs typeface="Arial Black"/>
              </a:rPr>
              <a:t>05-06-2018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9098" y="3910952"/>
            <a:ext cx="3187065" cy="609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4775" marR="5080" indent="-92710">
              <a:lnSpc>
                <a:spcPct val="112700"/>
              </a:lnSpc>
              <a:spcBef>
                <a:spcPts val="110"/>
              </a:spcBef>
            </a:pPr>
            <a:r>
              <a:rPr dirty="0" sz="1100" spc="-125">
                <a:latin typeface="Arial Black"/>
                <a:cs typeface="Arial Black"/>
              </a:rPr>
              <a:t>Department </a:t>
            </a:r>
            <a:r>
              <a:rPr dirty="0" sz="1100" spc="-100">
                <a:latin typeface="Arial Black"/>
                <a:cs typeface="Arial Black"/>
              </a:rPr>
              <a:t>of </a:t>
            </a:r>
            <a:r>
              <a:rPr dirty="0" sz="1100" spc="-130">
                <a:latin typeface="Arial Black"/>
                <a:cs typeface="Arial Black"/>
              </a:rPr>
              <a:t>Computer </a:t>
            </a:r>
            <a:r>
              <a:rPr dirty="0" sz="1100" spc="-160">
                <a:latin typeface="Arial Black"/>
                <a:cs typeface="Arial Black"/>
              </a:rPr>
              <a:t>Science </a:t>
            </a:r>
            <a:r>
              <a:rPr dirty="0" sz="1100" spc="-125">
                <a:latin typeface="Arial Black"/>
                <a:cs typeface="Arial Black"/>
              </a:rPr>
              <a:t>and Engineering,  Indian </a:t>
            </a:r>
            <a:r>
              <a:rPr dirty="0" sz="1100" spc="-130">
                <a:latin typeface="Arial Black"/>
                <a:cs typeface="Arial Black"/>
              </a:rPr>
              <a:t>Institute </a:t>
            </a:r>
            <a:r>
              <a:rPr dirty="0" sz="1100" spc="-100">
                <a:latin typeface="Arial Black"/>
                <a:cs typeface="Arial Black"/>
              </a:rPr>
              <a:t>of </a:t>
            </a:r>
            <a:r>
              <a:rPr dirty="0" sz="1100" spc="-135">
                <a:latin typeface="Arial Black"/>
                <a:cs typeface="Arial Black"/>
              </a:rPr>
              <a:t>Technology </a:t>
            </a:r>
            <a:r>
              <a:rPr dirty="0" sz="1100" spc="-105">
                <a:latin typeface="Arial Black"/>
                <a:cs typeface="Arial Black"/>
              </a:rPr>
              <a:t>(BHU) </a:t>
            </a:r>
            <a:r>
              <a:rPr dirty="0" sz="1100" spc="-130">
                <a:latin typeface="Arial Black"/>
                <a:cs typeface="Arial Black"/>
              </a:rPr>
              <a:t>Varanasi,  </a:t>
            </a:r>
            <a:r>
              <a:rPr dirty="0" sz="1200" spc="-140">
                <a:latin typeface="Arial Black"/>
                <a:cs typeface="Arial Black"/>
              </a:rPr>
              <a:t>Varanasi, </a:t>
            </a:r>
            <a:r>
              <a:rPr dirty="0" sz="1200" spc="-110">
                <a:latin typeface="Arial Black"/>
                <a:cs typeface="Arial Black"/>
              </a:rPr>
              <a:t>INDIA</a:t>
            </a:r>
            <a:r>
              <a:rPr dirty="0" sz="1200" spc="-55">
                <a:latin typeface="Arial Black"/>
                <a:cs typeface="Arial Black"/>
              </a:rPr>
              <a:t> </a:t>
            </a:r>
            <a:r>
              <a:rPr dirty="0" sz="1200" spc="-90">
                <a:latin typeface="Arial Black"/>
                <a:cs typeface="Arial Black"/>
              </a:rPr>
              <a:t>221005.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2149475"/>
            <a:ext cx="1995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Acknowledgments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065779"/>
            <a:ext cx="596709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60">
                <a:latin typeface="Arial Black"/>
                <a:cs typeface="Arial Black"/>
              </a:rPr>
              <a:t>I </a:t>
            </a:r>
            <a:r>
              <a:rPr dirty="0" sz="1200" spc="-125">
                <a:latin typeface="Arial Black"/>
                <a:cs typeface="Arial Black"/>
              </a:rPr>
              <a:t>would </a:t>
            </a:r>
            <a:r>
              <a:rPr dirty="0" sz="1200" spc="-155">
                <a:latin typeface="Arial Black"/>
                <a:cs typeface="Arial Black"/>
              </a:rPr>
              <a:t>like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50">
                <a:latin typeface="Arial Black"/>
                <a:cs typeface="Arial Black"/>
              </a:rPr>
              <a:t>express my </a:t>
            </a:r>
            <a:r>
              <a:rPr dirty="0" sz="1200" spc="-155">
                <a:latin typeface="Arial Black"/>
                <a:cs typeface="Arial Black"/>
              </a:rPr>
              <a:t>sincere </a:t>
            </a:r>
            <a:r>
              <a:rPr dirty="0" sz="1200" spc="-130">
                <a:latin typeface="Arial Black"/>
                <a:cs typeface="Arial Black"/>
              </a:rPr>
              <a:t>gratitude to </a:t>
            </a:r>
            <a:r>
              <a:rPr dirty="0" sz="1200" spc="-125">
                <a:latin typeface="Arial Black"/>
                <a:cs typeface="Arial Black"/>
              </a:rPr>
              <a:t>our </a:t>
            </a:r>
            <a:r>
              <a:rPr dirty="0" sz="1200" spc="-150">
                <a:latin typeface="Arial Black"/>
                <a:cs typeface="Arial Black"/>
              </a:rPr>
              <a:t>respected </a:t>
            </a:r>
            <a:r>
              <a:rPr dirty="0" sz="1200" spc="-25" b="1">
                <a:latin typeface="Arial"/>
                <a:cs typeface="Arial"/>
              </a:rPr>
              <a:t>Dr.Sukomal </a:t>
            </a:r>
            <a:r>
              <a:rPr dirty="0" sz="1200" spc="-50" b="1">
                <a:latin typeface="Arial"/>
                <a:cs typeface="Arial"/>
              </a:rPr>
              <a:t>Pal</a:t>
            </a:r>
            <a:r>
              <a:rPr dirty="0" sz="1200" spc="-50">
                <a:latin typeface="Arial Black"/>
                <a:cs typeface="Arial Black"/>
              </a:rPr>
              <a:t>, </a:t>
            </a:r>
            <a:r>
              <a:rPr dirty="0" sz="1200" spc="-130">
                <a:latin typeface="Arial Black"/>
                <a:cs typeface="Arial Black"/>
              </a:rPr>
              <a:t>who </a:t>
            </a:r>
            <a:r>
              <a:rPr dirty="0" sz="1200" spc="-150">
                <a:latin typeface="Arial Black"/>
                <a:cs typeface="Arial Black"/>
              </a:rPr>
              <a:t>was  my </a:t>
            </a:r>
            <a:r>
              <a:rPr dirty="0" sz="1200" spc="-140">
                <a:latin typeface="Arial Black"/>
                <a:cs typeface="Arial Black"/>
              </a:rPr>
              <a:t>mentor </a:t>
            </a:r>
            <a:r>
              <a:rPr dirty="0" sz="1200" spc="-130">
                <a:latin typeface="Arial Black"/>
                <a:cs typeface="Arial Black"/>
              </a:rPr>
              <a:t>on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35">
                <a:latin typeface="Arial Black"/>
                <a:cs typeface="Arial Black"/>
              </a:rPr>
              <a:t>exploratory </a:t>
            </a:r>
            <a:r>
              <a:rPr dirty="0" sz="1200" spc="-140">
                <a:latin typeface="Arial Black"/>
                <a:cs typeface="Arial Black"/>
              </a:rPr>
              <a:t>project. </a:t>
            </a:r>
            <a:r>
              <a:rPr dirty="0" sz="1200" spc="-130">
                <a:latin typeface="Arial Black"/>
                <a:cs typeface="Arial Black"/>
              </a:rPr>
              <a:t>He helped </a:t>
            </a:r>
            <a:r>
              <a:rPr dirty="0" sz="1200" spc="-145">
                <a:latin typeface="Arial Black"/>
                <a:cs typeface="Arial Black"/>
              </a:rPr>
              <a:t>us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30">
                <a:latin typeface="Arial Black"/>
                <a:cs typeface="Arial Black"/>
              </a:rPr>
              <a:t>lot </a:t>
            </a:r>
            <a:r>
              <a:rPr dirty="0" sz="1200" spc="-145">
                <a:latin typeface="Arial Black"/>
                <a:cs typeface="Arial Black"/>
              </a:rPr>
              <a:t>at </a:t>
            </a:r>
            <a:r>
              <a:rPr dirty="0" sz="1200" spc="-140">
                <a:latin typeface="Arial Black"/>
                <a:cs typeface="Arial Black"/>
              </a:rPr>
              <a:t>every </a:t>
            </a:r>
            <a:r>
              <a:rPr dirty="0" sz="1200" spc="-145">
                <a:latin typeface="Arial Black"/>
                <a:cs typeface="Arial Black"/>
              </a:rPr>
              <a:t>stage </a:t>
            </a:r>
            <a:r>
              <a:rPr dirty="0" sz="1200" spc="-114">
                <a:latin typeface="Arial Black"/>
                <a:cs typeface="Arial Black"/>
              </a:rPr>
              <a:t>during </a:t>
            </a:r>
            <a:r>
              <a:rPr dirty="0" sz="1200" spc="-150">
                <a:latin typeface="Arial Black"/>
                <a:cs typeface="Arial Black"/>
              </a:rPr>
              <a:t>my  </a:t>
            </a:r>
            <a:r>
              <a:rPr dirty="0" sz="1200" spc="-145">
                <a:latin typeface="Arial Black"/>
                <a:cs typeface="Arial Black"/>
              </a:rPr>
              <a:t>project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60">
                <a:latin typeface="Arial Black"/>
                <a:cs typeface="Arial Black"/>
              </a:rPr>
              <a:t>clear </a:t>
            </a:r>
            <a:r>
              <a:rPr dirty="0" sz="1200" spc="-150">
                <a:latin typeface="Arial Black"/>
                <a:cs typeface="Arial Black"/>
              </a:rPr>
              <a:t>my </a:t>
            </a:r>
            <a:r>
              <a:rPr dirty="0" sz="1200" spc="-125">
                <a:latin typeface="Arial Black"/>
                <a:cs typeface="Arial Black"/>
              </a:rPr>
              <a:t>doubts. </a:t>
            </a:r>
            <a:r>
              <a:rPr dirty="0" sz="1200" spc="-160">
                <a:latin typeface="Arial Black"/>
                <a:cs typeface="Arial Black"/>
              </a:rPr>
              <a:t>I </a:t>
            </a:r>
            <a:r>
              <a:rPr dirty="0" sz="1200" spc="-145">
                <a:latin typeface="Arial Black"/>
                <a:cs typeface="Arial Black"/>
              </a:rPr>
              <a:t>also </a:t>
            </a:r>
            <a:r>
              <a:rPr dirty="0" sz="1200" spc="-135">
                <a:latin typeface="Arial Black"/>
                <a:cs typeface="Arial Black"/>
              </a:rPr>
              <a:t>wanted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50">
                <a:latin typeface="Arial Black"/>
                <a:cs typeface="Arial Black"/>
              </a:rPr>
              <a:t>express my </a:t>
            </a:r>
            <a:r>
              <a:rPr dirty="0" sz="1200" spc="-155">
                <a:latin typeface="Arial Black"/>
                <a:cs typeface="Arial Black"/>
              </a:rPr>
              <a:t>sincere </a:t>
            </a:r>
            <a:r>
              <a:rPr dirty="0" sz="1200" spc="-130">
                <a:latin typeface="Arial Black"/>
                <a:cs typeface="Arial Black"/>
              </a:rPr>
              <a:t>gratitude to  </a:t>
            </a:r>
            <a:r>
              <a:rPr dirty="0" sz="1200" spc="-114">
                <a:latin typeface="Arial Black"/>
                <a:cs typeface="Arial Black"/>
              </a:rPr>
              <a:t>tutors(Ph.D. </a:t>
            </a:r>
            <a:r>
              <a:rPr dirty="0" sz="1200" spc="-145">
                <a:latin typeface="Arial Black"/>
                <a:cs typeface="Arial Black"/>
              </a:rPr>
              <a:t>scholar) </a:t>
            </a:r>
            <a:r>
              <a:rPr dirty="0" sz="1200" spc="-15" b="1">
                <a:latin typeface="Arial"/>
                <a:cs typeface="Arial"/>
              </a:rPr>
              <a:t>Mr. </a:t>
            </a:r>
            <a:r>
              <a:rPr dirty="0" sz="1200" spc="-20" b="1">
                <a:latin typeface="Arial"/>
                <a:cs typeface="Arial"/>
              </a:rPr>
              <a:t>Trivikram </a:t>
            </a:r>
            <a:r>
              <a:rPr dirty="0" sz="1200" spc="-130">
                <a:latin typeface="Arial Black"/>
                <a:cs typeface="Arial Black"/>
              </a:rPr>
              <a:t>sir who helped </a:t>
            </a:r>
            <a:r>
              <a:rPr dirty="0" sz="1200" spc="-175">
                <a:latin typeface="Arial Black"/>
                <a:cs typeface="Arial Black"/>
              </a:rPr>
              <a:t>me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05">
                <a:latin typeface="Arial Black"/>
                <a:cs typeface="Arial Black"/>
              </a:rPr>
              <a:t>find </a:t>
            </a:r>
            <a:r>
              <a:rPr dirty="0" sz="1200" spc="-140">
                <a:latin typeface="Arial Black"/>
                <a:cs typeface="Arial Black"/>
              </a:rPr>
              <a:t>related </a:t>
            </a:r>
            <a:r>
              <a:rPr dirty="0" sz="1200" spc="-150">
                <a:latin typeface="Arial Black"/>
                <a:cs typeface="Arial Black"/>
              </a:rPr>
              <a:t>materials </a:t>
            </a:r>
            <a:r>
              <a:rPr dirty="0" sz="1200" spc="-130">
                <a:latin typeface="Arial Black"/>
                <a:cs typeface="Arial Black"/>
              </a:rPr>
              <a:t>to study,  </a:t>
            </a:r>
            <a:r>
              <a:rPr dirty="0" sz="1200" spc="-125">
                <a:latin typeface="Arial Black"/>
                <a:cs typeface="Arial Black"/>
              </a:rPr>
              <a:t>getting </a:t>
            </a:r>
            <a:r>
              <a:rPr dirty="0" sz="1200" spc="-145">
                <a:latin typeface="Arial Black"/>
                <a:cs typeface="Arial Black"/>
              </a:rPr>
              <a:t>ideas </a:t>
            </a:r>
            <a:r>
              <a:rPr dirty="0" sz="1200" spc="-135">
                <a:latin typeface="Arial Black"/>
                <a:cs typeface="Arial Black"/>
              </a:rPr>
              <a:t>about </a:t>
            </a:r>
            <a:r>
              <a:rPr dirty="0" sz="1200" spc="-125">
                <a:latin typeface="Arial Black"/>
                <a:cs typeface="Arial Black"/>
              </a:rPr>
              <a:t>our </a:t>
            </a:r>
            <a:r>
              <a:rPr dirty="0" sz="1200" spc="-140">
                <a:latin typeface="Arial Black"/>
                <a:cs typeface="Arial Black"/>
              </a:rPr>
              <a:t>topic,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14">
                <a:latin typeface="Arial Black"/>
                <a:cs typeface="Arial Black"/>
              </a:rPr>
              <a:t>building </a:t>
            </a:r>
            <a:r>
              <a:rPr dirty="0" sz="1200" spc="-125">
                <a:latin typeface="Arial Black"/>
                <a:cs typeface="Arial Black"/>
              </a:rPr>
              <a:t>our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model.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7436" y="1206500"/>
            <a:ext cx="9347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heavy" sz="1800" spc="-1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800" spc="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8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800" spc="-1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1800" spc="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08479"/>
            <a:ext cx="5937885" cy="52641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45">
                <a:latin typeface="Arial Black"/>
                <a:cs typeface="Arial Black"/>
              </a:rPr>
              <a:t>There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has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always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been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65">
                <a:latin typeface="Arial Black"/>
                <a:cs typeface="Arial Black"/>
              </a:rPr>
              <a:t>a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vast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amount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data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available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on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internet.</a:t>
            </a:r>
            <a:endParaRPr sz="1200">
              <a:latin typeface="Arial Black"/>
              <a:cs typeface="Arial Black"/>
            </a:endParaRPr>
          </a:p>
          <a:p>
            <a:pPr marL="12700" marR="400685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40">
                <a:latin typeface="Arial Black"/>
                <a:cs typeface="Arial Black"/>
              </a:rPr>
              <a:t>every </a:t>
            </a:r>
            <a:r>
              <a:rPr dirty="0" sz="1200" spc="-155">
                <a:latin typeface="Arial Black"/>
                <a:cs typeface="Arial Black"/>
              </a:rPr>
              <a:t>second </a:t>
            </a:r>
            <a:r>
              <a:rPr dirty="0" sz="1200" spc="-140">
                <a:latin typeface="Arial Black"/>
                <a:cs typeface="Arial Black"/>
              </a:rPr>
              <a:t>need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60">
                <a:latin typeface="Arial Black"/>
                <a:cs typeface="Arial Black"/>
              </a:rPr>
              <a:t>immense </a:t>
            </a:r>
            <a:r>
              <a:rPr dirty="0" sz="1200" spc="-135">
                <a:latin typeface="Arial Black"/>
                <a:cs typeface="Arial Black"/>
              </a:rPr>
              <a:t>variety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data </a:t>
            </a:r>
            <a:r>
              <a:rPr dirty="0" sz="1200" spc="-130">
                <a:latin typeface="Arial Black"/>
                <a:cs typeface="Arial Black"/>
              </a:rPr>
              <a:t>and information and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35">
                <a:latin typeface="Arial Black"/>
                <a:cs typeface="Arial Black"/>
              </a:rPr>
              <a:t>handiest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device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showcase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result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is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14">
                <a:latin typeface="Arial Black"/>
                <a:cs typeface="Arial Black"/>
              </a:rPr>
              <a:t>iOS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Android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app.</a:t>
            </a:r>
            <a:endParaRPr sz="1200">
              <a:latin typeface="Arial Black"/>
              <a:cs typeface="Arial Black"/>
            </a:endParaRPr>
          </a:p>
          <a:p>
            <a:pPr marL="12700" marR="82550">
              <a:lnSpc>
                <a:spcPct val="114599"/>
              </a:lnSpc>
            </a:pPr>
            <a:r>
              <a:rPr dirty="0" sz="1200" spc="-145">
                <a:latin typeface="Arial Black"/>
                <a:cs typeface="Arial Black"/>
              </a:rPr>
              <a:t>There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140">
                <a:latin typeface="Arial Black"/>
                <a:cs typeface="Arial Black"/>
              </a:rPr>
              <a:t>been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30">
                <a:latin typeface="Arial Black"/>
                <a:cs typeface="Arial Black"/>
              </a:rPr>
              <a:t>information </a:t>
            </a:r>
            <a:r>
              <a:rPr dirty="0" sz="1200" spc="-135">
                <a:latin typeface="Arial Black"/>
                <a:cs typeface="Arial Black"/>
              </a:rPr>
              <a:t>overload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0">
                <a:latin typeface="Arial Black"/>
                <a:cs typeface="Arial Black"/>
              </a:rPr>
              <a:t>every </a:t>
            </a:r>
            <a:r>
              <a:rPr dirty="0" sz="1200" spc="-155">
                <a:latin typeface="Arial Black"/>
                <a:cs typeface="Arial Black"/>
              </a:rPr>
              <a:t>consumer </a:t>
            </a:r>
            <a:r>
              <a:rPr dirty="0" sz="1200" spc="-125">
                <a:latin typeface="Arial Black"/>
                <a:cs typeface="Arial Black"/>
              </a:rPr>
              <a:t>using </a:t>
            </a:r>
            <a:r>
              <a:rPr dirty="0" sz="1200" spc="-135">
                <a:latin typeface="Arial Black"/>
                <a:cs typeface="Arial Black"/>
              </a:rPr>
              <a:t>either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25">
                <a:latin typeface="Arial Black"/>
                <a:cs typeface="Arial Black"/>
              </a:rPr>
              <a:t>android  app or </a:t>
            </a:r>
            <a:r>
              <a:rPr dirty="0" sz="1200" spc="-135">
                <a:latin typeface="Arial Black"/>
                <a:cs typeface="Arial Black"/>
              </a:rPr>
              <a:t>web </a:t>
            </a:r>
            <a:r>
              <a:rPr dirty="0" sz="1200" spc="-125">
                <a:latin typeface="Arial Black"/>
                <a:cs typeface="Arial Black"/>
              </a:rPr>
              <a:t>app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20">
                <a:latin typeface="Arial Black"/>
                <a:cs typeface="Arial Black"/>
              </a:rPr>
              <a:t>go through </a:t>
            </a:r>
            <a:r>
              <a:rPr dirty="0" sz="1200" spc="-135">
                <a:latin typeface="Arial Black"/>
                <a:cs typeface="Arial Black"/>
              </a:rPr>
              <a:t>tedious </a:t>
            </a:r>
            <a:r>
              <a:rPr dirty="0" sz="1200" spc="-145">
                <a:latin typeface="Arial Black"/>
                <a:cs typeface="Arial Black"/>
              </a:rPr>
              <a:t>searching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0">
                <a:latin typeface="Arial Black"/>
                <a:cs typeface="Arial Black"/>
              </a:rPr>
              <a:t>filtering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0">
                <a:latin typeface="Arial Black"/>
                <a:cs typeface="Arial Black"/>
              </a:rPr>
              <a:t>information to get  to </a:t>
            </a:r>
            <a:r>
              <a:rPr dirty="0" sz="1200" spc="-114">
                <a:latin typeface="Arial Black"/>
                <a:cs typeface="Arial Black"/>
              </a:rPr>
              <a:t>his/her </a:t>
            </a:r>
            <a:r>
              <a:rPr dirty="0" sz="1200" spc="-125">
                <a:latin typeface="Arial Black"/>
                <a:cs typeface="Arial Black"/>
              </a:rPr>
              <a:t>preferred</a:t>
            </a:r>
            <a:r>
              <a:rPr dirty="0" sz="1200" spc="-4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results.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40">
                <a:latin typeface="Arial Black"/>
                <a:cs typeface="Arial Black"/>
              </a:rPr>
              <a:t>Why </a:t>
            </a:r>
            <a:r>
              <a:rPr dirty="0" sz="1200" spc="-140">
                <a:latin typeface="Arial Black"/>
                <a:cs typeface="Arial Black"/>
              </a:rPr>
              <a:t>is the </a:t>
            </a:r>
            <a:r>
              <a:rPr dirty="0" sz="1200" spc="-100">
                <a:latin typeface="Arial Black"/>
                <a:cs typeface="Arial Black"/>
              </a:rPr>
              <a:t>Android/iOS </a:t>
            </a:r>
            <a:r>
              <a:rPr dirty="0" sz="1200" spc="-125">
                <a:latin typeface="Arial Black"/>
                <a:cs typeface="Arial Black"/>
              </a:rPr>
              <a:t>app </a:t>
            </a:r>
            <a:r>
              <a:rPr dirty="0" sz="1200" spc="-130">
                <a:latin typeface="Arial Black"/>
                <a:cs typeface="Arial Black"/>
              </a:rPr>
              <a:t>handier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30">
                <a:latin typeface="Arial Black"/>
                <a:cs typeface="Arial Black"/>
              </a:rPr>
              <a:t>information</a:t>
            </a:r>
            <a:r>
              <a:rPr dirty="0" sz="1200" spc="3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retrieval?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Black"/>
              <a:cs typeface="Arial Black"/>
            </a:endParaRPr>
          </a:p>
          <a:p>
            <a:pPr algn="just" marL="12700" marR="297180">
              <a:lnSpc>
                <a:spcPct val="114599"/>
              </a:lnSpc>
            </a:pPr>
            <a:r>
              <a:rPr dirty="0" sz="1200" spc="-165">
                <a:latin typeface="Arial Black"/>
                <a:cs typeface="Arial Black"/>
              </a:rPr>
              <a:t>Because </a:t>
            </a:r>
            <a:r>
              <a:rPr dirty="0" sz="1200" spc="-125">
                <a:latin typeface="Arial Black"/>
                <a:cs typeface="Arial Black"/>
              </a:rPr>
              <a:t>it </a:t>
            </a:r>
            <a:r>
              <a:rPr dirty="0" sz="1200" spc="-135">
                <a:latin typeface="Arial Black"/>
                <a:cs typeface="Arial Black"/>
              </a:rPr>
              <a:t>requires </a:t>
            </a:r>
            <a:r>
              <a:rPr dirty="0" sz="1200" spc="-145">
                <a:latin typeface="Arial Black"/>
                <a:cs typeface="Arial Black"/>
              </a:rPr>
              <a:t>minimal </a:t>
            </a:r>
            <a:r>
              <a:rPr dirty="0" sz="1200" spc="-120">
                <a:latin typeface="Arial Black"/>
                <a:cs typeface="Arial Black"/>
              </a:rPr>
              <a:t>efforts </a:t>
            </a:r>
            <a:r>
              <a:rPr dirty="0" sz="1200" spc="-130">
                <a:latin typeface="Arial Black"/>
                <a:cs typeface="Arial Black"/>
              </a:rPr>
              <a:t>to get to </a:t>
            </a:r>
            <a:r>
              <a:rPr dirty="0" sz="1200" spc="-125">
                <a:latin typeface="Arial Black"/>
                <a:cs typeface="Arial Black"/>
              </a:rPr>
              <a:t>our </a:t>
            </a:r>
            <a:r>
              <a:rPr dirty="0" sz="1200" spc="-140">
                <a:latin typeface="Arial Black"/>
                <a:cs typeface="Arial Black"/>
              </a:rPr>
              <a:t>results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5">
                <a:latin typeface="Arial Black"/>
                <a:cs typeface="Arial Black"/>
              </a:rPr>
              <a:t>it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25">
                <a:latin typeface="Arial Black"/>
                <a:cs typeface="Arial Black"/>
              </a:rPr>
              <a:t>within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60">
                <a:latin typeface="Arial Black"/>
                <a:cs typeface="Arial Black"/>
              </a:rPr>
              <a:t>reach </a:t>
            </a:r>
            <a:r>
              <a:rPr dirty="0" sz="1200" spc="-105">
                <a:latin typeface="Arial Black"/>
                <a:cs typeface="Arial Black"/>
              </a:rPr>
              <a:t>of  </a:t>
            </a:r>
            <a:r>
              <a:rPr dirty="0" sz="1200" spc="-150">
                <a:latin typeface="Arial Black"/>
                <a:cs typeface="Arial Black"/>
              </a:rPr>
              <a:t>almost </a:t>
            </a:r>
            <a:r>
              <a:rPr dirty="0" sz="1200" spc="-140">
                <a:latin typeface="Arial Black"/>
                <a:cs typeface="Arial Black"/>
              </a:rPr>
              <a:t>everyone. </a:t>
            </a:r>
            <a:r>
              <a:rPr dirty="0" sz="1200" spc="-130">
                <a:latin typeface="Arial Black"/>
                <a:cs typeface="Arial Black"/>
              </a:rPr>
              <a:t>So, </a:t>
            </a:r>
            <a:r>
              <a:rPr dirty="0" sz="1200" spc="-150">
                <a:latin typeface="Arial Black"/>
                <a:cs typeface="Arial Black"/>
              </a:rPr>
              <a:t>we </a:t>
            </a:r>
            <a:r>
              <a:rPr dirty="0" sz="1200" spc="-135">
                <a:latin typeface="Arial Black"/>
                <a:cs typeface="Arial Black"/>
              </a:rPr>
              <a:t>just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30">
                <a:latin typeface="Arial Black"/>
                <a:cs typeface="Arial Black"/>
              </a:rPr>
              <a:t>to design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55">
                <a:latin typeface="Arial Black"/>
                <a:cs typeface="Arial Black"/>
              </a:rPr>
              <a:t>system </a:t>
            </a:r>
            <a:r>
              <a:rPr dirty="0" sz="1200" spc="-145">
                <a:latin typeface="Arial Black"/>
                <a:cs typeface="Arial Black"/>
              </a:rPr>
              <a:t>which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45">
                <a:latin typeface="Arial Black"/>
                <a:cs typeface="Arial Black"/>
              </a:rPr>
              <a:t>fetch </a:t>
            </a:r>
            <a:r>
              <a:rPr dirty="0" sz="1200" spc="-130">
                <a:latin typeface="Arial Black"/>
                <a:cs typeface="Arial Black"/>
              </a:rPr>
              <a:t>out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  </a:t>
            </a:r>
            <a:r>
              <a:rPr dirty="0" sz="1200" spc="-130">
                <a:latin typeface="Arial Black"/>
                <a:cs typeface="Arial Black"/>
              </a:rPr>
              <a:t>obvious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results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based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on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user's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preferences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or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most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recent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searches.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main </a:t>
            </a:r>
            <a:r>
              <a:rPr dirty="0" sz="1200" spc="-145">
                <a:latin typeface="Arial Black"/>
                <a:cs typeface="Arial Black"/>
              </a:rPr>
              <a:t>objective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25">
                <a:latin typeface="Arial Black"/>
                <a:cs typeface="Arial Black"/>
              </a:rPr>
              <a:t>report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project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present the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35">
                <a:latin typeface="Arial Black"/>
                <a:cs typeface="Arial Black"/>
              </a:rPr>
              <a:t>desirable </a:t>
            </a:r>
            <a:r>
              <a:rPr dirty="0" sz="1200" spc="-140">
                <a:latin typeface="Arial Black"/>
                <a:cs typeface="Arial Black"/>
              </a:rPr>
              <a:t>results 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25">
                <a:latin typeface="Arial Black"/>
                <a:cs typeface="Arial Black"/>
              </a:rPr>
              <a:t>with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minimum </a:t>
            </a:r>
            <a:r>
              <a:rPr dirty="0" sz="1200" spc="-135">
                <a:latin typeface="Arial Black"/>
                <a:cs typeface="Arial Black"/>
              </a:rPr>
              <a:t>overload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8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information.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200" spc="-140">
                <a:latin typeface="Arial Black"/>
                <a:cs typeface="Arial Black"/>
              </a:rPr>
              <a:t>That </a:t>
            </a:r>
            <a:r>
              <a:rPr dirty="0" sz="1200" spc="-135">
                <a:latin typeface="Arial Black"/>
                <a:cs typeface="Arial Black"/>
              </a:rPr>
              <a:t>is,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5">
                <a:latin typeface="Arial Black"/>
                <a:cs typeface="Arial Black"/>
              </a:rPr>
              <a:t>person </a:t>
            </a:r>
            <a:r>
              <a:rPr dirty="0" sz="1200" spc="-125">
                <a:latin typeface="Arial Black"/>
                <a:cs typeface="Arial Black"/>
              </a:rPr>
              <a:t>doesn’t </a:t>
            </a:r>
            <a:r>
              <a:rPr dirty="0" sz="1200" spc="-145">
                <a:latin typeface="Arial Black"/>
                <a:cs typeface="Arial Black"/>
              </a:rPr>
              <a:t>have </a:t>
            </a:r>
            <a:r>
              <a:rPr dirty="0" sz="1200" spc="-130">
                <a:latin typeface="Arial Black"/>
                <a:cs typeface="Arial Black"/>
              </a:rPr>
              <a:t>to spend </a:t>
            </a:r>
            <a:r>
              <a:rPr dirty="0" sz="1200" spc="-135">
                <a:latin typeface="Arial Black"/>
                <a:cs typeface="Arial Black"/>
              </a:rPr>
              <a:t>too </a:t>
            </a:r>
            <a:r>
              <a:rPr dirty="0" sz="1200" spc="-165">
                <a:latin typeface="Arial Black"/>
                <a:cs typeface="Arial Black"/>
              </a:rPr>
              <a:t>much </a:t>
            </a:r>
            <a:r>
              <a:rPr dirty="0" sz="1200" spc="-150">
                <a:latin typeface="Arial Black"/>
                <a:cs typeface="Arial Black"/>
              </a:rPr>
              <a:t>time </a:t>
            </a:r>
            <a:r>
              <a:rPr dirty="0" sz="1200" spc="-135">
                <a:latin typeface="Arial Black"/>
                <a:cs typeface="Arial Black"/>
              </a:rPr>
              <a:t>looking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60">
                <a:latin typeface="Arial Black"/>
                <a:cs typeface="Arial Black"/>
              </a:rPr>
              <a:t>searches </a:t>
            </a:r>
            <a:r>
              <a:rPr dirty="0" sz="1200" spc="-145">
                <a:latin typeface="Arial Black"/>
                <a:cs typeface="Arial Black"/>
              </a:rPr>
              <a:t>which  </a:t>
            </a:r>
            <a:r>
              <a:rPr dirty="0" sz="1200" spc="-150">
                <a:latin typeface="Arial Black"/>
                <a:cs typeface="Arial Black"/>
              </a:rPr>
              <a:t>are most </a:t>
            </a:r>
            <a:r>
              <a:rPr dirty="0" sz="1200" spc="-140">
                <a:latin typeface="Arial Black"/>
                <a:cs typeface="Arial Black"/>
              </a:rPr>
              <a:t>suitable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20">
                <a:latin typeface="Arial Black"/>
                <a:cs typeface="Arial Black"/>
              </a:rPr>
              <a:t>him/her. </a:t>
            </a:r>
            <a:r>
              <a:rPr dirty="0" sz="1200" spc="-110">
                <a:latin typeface="Arial Black"/>
                <a:cs typeface="Arial Black"/>
              </a:rPr>
              <a:t>Our </a:t>
            </a:r>
            <a:r>
              <a:rPr dirty="0" sz="1200" spc="-90">
                <a:latin typeface="Arial Black"/>
                <a:cs typeface="Arial Black"/>
              </a:rPr>
              <a:t>App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20">
                <a:latin typeface="Arial Black"/>
                <a:cs typeface="Arial Black"/>
              </a:rPr>
              <a:t>do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same.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40">
                <a:latin typeface="Arial Black"/>
                <a:cs typeface="Arial Black"/>
              </a:rPr>
              <a:t>This </a:t>
            </a:r>
            <a:r>
              <a:rPr dirty="0" sz="1200" spc="-135">
                <a:latin typeface="Arial Black"/>
                <a:cs typeface="Arial Black"/>
              </a:rPr>
              <a:t>problem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20">
                <a:latin typeface="Arial Black"/>
                <a:cs typeface="Arial Black"/>
              </a:rPr>
              <a:t>divided </a:t>
            </a:r>
            <a:r>
              <a:rPr dirty="0" sz="1200" spc="-125">
                <a:latin typeface="Arial Black"/>
                <a:cs typeface="Arial Black"/>
              </a:rPr>
              <a:t>into </a:t>
            </a:r>
            <a:r>
              <a:rPr dirty="0" sz="1200" spc="-114">
                <a:latin typeface="Arial Black"/>
                <a:cs typeface="Arial Black"/>
              </a:rPr>
              <a:t>sub-problems,</a:t>
            </a:r>
            <a:r>
              <a:rPr dirty="0" sz="1200" spc="100">
                <a:latin typeface="Arial Black"/>
                <a:cs typeface="Arial Black"/>
              </a:rPr>
              <a:t> </a:t>
            </a:r>
            <a:r>
              <a:rPr dirty="0" sz="1200" spc="-114">
                <a:latin typeface="Arial Black"/>
                <a:cs typeface="Arial Black"/>
              </a:rPr>
              <a:t>namely:-</a:t>
            </a:r>
            <a:endParaRPr sz="1200">
              <a:latin typeface="Arial Black"/>
              <a:cs typeface="Arial Black"/>
            </a:endParaRPr>
          </a:p>
          <a:p>
            <a:pPr marL="191135" indent="-17907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191770" algn="l"/>
              </a:tabLst>
            </a:pPr>
            <a:r>
              <a:rPr dirty="0" sz="1200" spc="-140">
                <a:latin typeface="Arial Black"/>
                <a:cs typeface="Arial Black"/>
              </a:rPr>
              <a:t>Collecting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5">
                <a:latin typeface="Arial Black"/>
                <a:cs typeface="Arial Black"/>
              </a:rPr>
              <a:t>storing </a:t>
            </a:r>
            <a:r>
              <a:rPr dirty="0" sz="1200" spc="-140">
                <a:latin typeface="Arial Black"/>
                <a:cs typeface="Arial Black"/>
              </a:rPr>
              <a:t>application</a:t>
            </a:r>
            <a:r>
              <a:rPr dirty="0" sz="1200" spc="1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metadata</a:t>
            </a:r>
            <a:endParaRPr sz="1200">
              <a:latin typeface="Arial Black"/>
              <a:cs typeface="Arial Black"/>
            </a:endParaRPr>
          </a:p>
          <a:p>
            <a:pPr marL="191135" indent="-17907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191770" algn="l"/>
              </a:tabLst>
            </a:pPr>
            <a:r>
              <a:rPr dirty="0" sz="1200" spc="-140">
                <a:latin typeface="Arial Black"/>
                <a:cs typeface="Arial Black"/>
              </a:rPr>
              <a:t>Collecting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25">
                <a:latin typeface="Arial Black"/>
                <a:cs typeface="Arial Black"/>
              </a:rPr>
              <a:t>storing </a:t>
            </a:r>
            <a:r>
              <a:rPr dirty="0" sz="1200" spc="-145">
                <a:latin typeface="Arial Black"/>
                <a:cs typeface="Arial Black"/>
              </a:rPr>
              <a:t>user consumption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114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searches</a:t>
            </a:r>
            <a:endParaRPr sz="1200">
              <a:latin typeface="Arial Black"/>
              <a:cs typeface="Arial Black"/>
            </a:endParaRPr>
          </a:p>
          <a:p>
            <a:pPr marL="12700" marR="339725">
              <a:lnSpc>
                <a:spcPct val="114599"/>
              </a:lnSpc>
              <a:buAutoNum type="arabicParenR"/>
              <a:tabLst>
                <a:tab pos="191770" algn="l"/>
              </a:tabLst>
            </a:pPr>
            <a:r>
              <a:rPr dirty="0" sz="1200" spc="-125">
                <a:latin typeface="Arial Black"/>
                <a:cs typeface="Arial Black"/>
              </a:rPr>
              <a:t>Filtering </a:t>
            </a:r>
            <a:r>
              <a:rPr dirty="0" sz="1200" spc="-130">
                <a:latin typeface="Arial Black"/>
                <a:cs typeface="Arial Black"/>
              </a:rPr>
              <a:t>out </a:t>
            </a:r>
            <a:r>
              <a:rPr dirty="0" sz="1200" spc="-155">
                <a:latin typeface="Arial Black"/>
                <a:cs typeface="Arial Black"/>
              </a:rPr>
              <a:t>less </a:t>
            </a:r>
            <a:r>
              <a:rPr dirty="0" sz="1200" spc="-130">
                <a:latin typeface="Arial Black"/>
                <a:cs typeface="Arial Black"/>
              </a:rPr>
              <a:t>probable </a:t>
            </a:r>
            <a:r>
              <a:rPr dirty="0" sz="1200" spc="-140">
                <a:latin typeface="Arial Black"/>
                <a:cs typeface="Arial Black"/>
              </a:rPr>
              <a:t>results </a:t>
            </a:r>
            <a:r>
              <a:rPr dirty="0" sz="1200" spc="-130">
                <a:latin typeface="Arial Black"/>
                <a:cs typeface="Arial Black"/>
              </a:rPr>
              <a:t>and presenting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35">
                <a:latin typeface="Arial Black"/>
                <a:cs typeface="Arial Black"/>
              </a:rPr>
              <a:t>desirable </a:t>
            </a:r>
            <a:r>
              <a:rPr dirty="0" sz="1200" spc="-145">
                <a:latin typeface="Arial Black"/>
                <a:cs typeface="Arial Black"/>
              </a:rPr>
              <a:t>ones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 user.</a:t>
            </a:r>
            <a:endParaRPr sz="1200">
              <a:latin typeface="Arial Black"/>
              <a:cs typeface="Arial Black"/>
            </a:endParaRPr>
          </a:p>
          <a:p>
            <a:pPr marL="12700" marR="30480">
              <a:lnSpc>
                <a:spcPct val="114599"/>
              </a:lnSpc>
            </a:pPr>
            <a:r>
              <a:rPr dirty="0" sz="1200" spc="-130">
                <a:latin typeface="Arial Black"/>
                <a:cs typeface="Arial Black"/>
              </a:rPr>
              <a:t>So, </a:t>
            </a:r>
            <a:r>
              <a:rPr dirty="0" sz="1200" spc="-150">
                <a:latin typeface="Arial Black"/>
                <a:cs typeface="Arial Black"/>
              </a:rPr>
              <a:t>we </a:t>
            </a:r>
            <a:r>
              <a:rPr dirty="0" sz="1200" spc="-114">
                <a:latin typeface="Arial Black"/>
                <a:cs typeface="Arial Black"/>
              </a:rPr>
              <a:t>build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55">
                <a:latin typeface="Arial Black"/>
                <a:cs typeface="Arial Black"/>
              </a:rPr>
              <a:t>recommender system </a:t>
            </a:r>
            <a:r>
              <a:rPr dirty="0" sz="1200" spc="-130">
                <a:latin typeface="Arial Black"/>
                <a:cs typeface="Arial Black"/>
              </a:rPr>
              <a:t>integrated </a:t>
            </a:r>
            <a:r>
              <a:rPr dirty="0" sz="1200" spc="-125">
                <a:latin typeface="Arial Black"/>
                <a:cs typeface="Arial Black"/>
              </a:rPr>
              <a:t>into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25">
                <a:latin typeface="Arial Black"/>
                <a:cs typeface="Arial Black"/>
              </a:rPr>
              <a:t>android app </a:t>
            </a:r>
            <a:r>
              <a:rPr dirty="0" sz="1200" spc="-135">
                <a:latin typeface="Arial Black"/>
                <a:cs typeface="Arial Black"/>
              </a:rPr>
              <a:t>that </a:t>
            </a:r>
            <a:r>
              <a:rPr dirty="0" sz="1200" spc="-125">
                <a:latin typeface="Arial Black"/>
                <a:cs typeface="Arial Black"/>
              </a:rPr>
              <a:t>will </a:t>
            </a:r>
            <a:r>
              <a:rPr dirty="0" sz="1200" spc="-120">
                <a:latin typeface="Arial Black"/>
                <a:cs typeface="Arial Black"/>
              </a:rPr>
              <a:t>filter </a:t>
            </a:r>
            <a:r>
              <a:rPr dirty="0" sz="1200" spc="-130">
                <a:latin typeface="Arial Black"/>
                <a:cs typeface="Arial Black"/>
              </a:rPr>
              <a:t>out 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25">
                <a:latin typeface="Arial Black"/>
                <a:cs typeface="Arial Black"/>
              </a:rPr>
              <a:t>preferred </a:t>
            </a:r>
            <a:r>
              <a:rPr dirty="0" sz="1200" spc="-135">
                <a:latin typeface="Arial Black"/>
                <a:cs typeface="Arial Black"/>
              </a:rPr>
              <a:t>journals, </a:t>
            </a:r>
            <a:r>
              <a:rPr dirty="0" sz="1200" spc="-150">
                <a:latin typeface="Arial Black"/>
                <a:cs typeface="Arial Black"/>
              </a:rPr>
              <a:t>articles, </a:t>
            </a:r>
            <a:r>
              <a:rPr dirty="0" sz="1200" spc="-125">
                <a:latin typeface="Arial Black"/>
                <a:cs typeface="Arial Black"/>
              </a:rPr>
              <a:t>or </a:t>
            </a:r>
            <a:r>
              <a:rPr dirty="0" sz="1200" spc="-130">
                <a:latin typeface="Arial Black"/>
                <a:cs typeface="Arial Black"/>
              </a:rPr>
              <a:t>reports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50">
                <a:latin typeface="Arial Black"/>
                <a:cs typeface="Arial Black"/>
              </a:rPr>
              <a:t>specific </a:t>
            </a:r>
            <a:r>
              <a:rPr dirty="0" sz="1200" spc="-145">
                <a:latin typeface="Arial Black"/>
                <a:cs typeface="Arial Black"/>
              </a:rPr>
              <a:t>users.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25">
                <a:latin typeface="Arial Black"/>
                <a:cs typeface="Arial Black"/>
              </a:rPr>
              <a:t>doesn’t </a:t>
            </a:r>
            <a:r>
              <a:rPr dirty="0" sz="1200" spc="-145">
                <a:latin typeface="Arial Black"/>
                <a:cs typeface="Arial Black"/>
              </a:rPr>
              <a:t>have 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60">
                <a:latin typeface="Arial Black"/>
                <a:cs typeface="Arial Black"/>
              </a:rPr>
              <a:t>search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14">
                <a:latin typeface="Arial Black"/>
                <a:cs typeface="Arial Black"/>
              </a:rPr>
              <a:t>his/her </a:t>
            </a:r>
            <a:r>
              <a:rPr dirty="0" sz="1200" spc="-140">
                <a:latin typeface="Arial Black"/>
                <a:cs typeface="Arial Black"/>
              </a:rPr>
              <a:t>queries every </a:t>
            </a:r>
            <a:r>
              <a:rPr dirty="0" sz="1200" spc="-145">
                <a:latin typeface="Arial Black"/>
                <a:cs typeface="Arial Black"/>
              </a:rPr>
              <a:t>time.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app will </a:t>
            </a:r>
            <a:r>
              <a:rPr dirty="0" sz="1200" spc="-135">
                <a:latin typeface="Arial Black"/>
                <a:cs typeface="Arial Black"/>
              </a:rPr>
              <a:t>show suggestions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  </a:t>
            </a:r>
            <a:r>
              <a:rPr dirty="0" sz="1200" spc="-125">
                <a:latin typeface="Arial Black"/>
                <a:cs typeface="Arial Black"/>
              </a:rPr>
              <a:t>preferred </a:t>
            </a:r>
            <a:r>
              <a:rPr dirty="0" sz="1200" spc="-135">
                <a:latin typeface="Arial Black"/>
                <a:cs typeface="Arial Black"/>
              </a:rPr>
              <a:t>journals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-30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him/her.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016" y="3368675"/>
            <a:ext cx="1036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Arial"/>
                <a:cs typeface="Arial"/>
              </a:rPr>
              <a:t>C</a:t>
            </a:r>
            <a:r>
              <a:rPr dirty="0" sz="1800" spc="-65" b="1">
                <a:latin typeface="Arial"/>
                <a:cs typeface="Arial"/>
              </a:rPr>
              <a:t>o</a:t>
            </a:r>
            <a:r>
              <a:rPr dirty="0" sz="1800" spc="-50" b="1">
                <a:latin typeface="Arial"/>
                <a:cs typeface="Arial"/>
              </a:rPr>
              <a:t>n</a:t>
            </a:r>
            <a:r>
              <a:rPr dirty="0" sz="1800" spc="60" b="1">
                <a:latin typeface="Arial"/>
                <a:cs typeface="Arial"/>
              </a:rPr>
              <a:t>t</a:t>
            </a:r>
            <a:r>
              <a:rPr dirty="0" sz="1800" spc="-50" b="1">
                <a:latin typeface="Arial"/>
                <a:cs typeface="Arial"/>
              </a:rPr>
              <a:t>e</a:t>
            </a:r>
            <a:r>
              <a:rPr dirty="0" sz="1800" spc="-50" b="1">
                <a:latin typeface="Arial"/>
                <a:cs typeface="Arial"/>
              </a:rPr>
              <a:t>n</a:t>
            </a:r>
            <a:r>
              <a:rPr dirty="0" sz="1800" spc="60" b="1">
                <a:latin typeface="Arial"/>
                <a:cs typeface="Arial"/>
              </a:rPr>
              <a:t>t</a:t>
            </a:r>
            <a:r>
              <a:rPr dirty="0" sz="1800" spc="-130" b="1">
                <a:latin typeface="Arial"/>
                <a:cs typeface="Arial"/>
              </a:rPr>
              <a:t>s</a:t>
            </a:r>
            <a:r>
              <a:rPr dirty="0" sz="1800" spc="-155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338" y="3970654"/>
            <a:ext cx="3912235" cy="17018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r" marR="81280">
              <a:lnSpc>
                <a:spcPct val="100000"/>
              </a:lnSpc>
              <a:spcBef>
                <a:spcPts val="310"/>
              </a:spcBef>
            </a:pPr>
            <a:r>
              <a:rPr dirty="0" sz="1200" spc="-140">
                <a:latin typeface="Arial Black"/>
                <a:cs typeface="Arial Black"/>
              </a:rPr>
              <a:t>List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of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Figures.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.viii</a:t>
            </a:r>
            <a:endParaRPr sz="1200">
              <a:latin typeface="Arial Black"/>
              <a:cs typeface="Arial Black"/>
            </a:endParaRPr>
          </a:p>
          <a:p>
            <a:pPr algn="r" marR="87630">
              <a:lnSpc>
                <a:spcPct val="100000"/>
              </a:lnSpc>
              <a:spcBef>
                <a:spcPts val="210"/>
              </a:spcBef>
            </a:pPr>
            <a:r>
              <a:rPr dirty="0" sz="1200" spc="-105">
                <a:latin typeface="Arial Black"/>
                <a:cs typeface="Arial Black"/>
              </a:rPr>
              <a:t>1.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Introduction.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.viii</a:t>
            </a:r>
            <a:endParaRPr sz="1200">
              <a:latin typeface="Arial Black"/>
              <a:cs typeface="Arial Black"/>
            </a:endParaRPr>
          </a:p>
          <a:p>
            <a:pPr algn="r" marR="109855">
              <a:lnSpc>
                <a:spcPct val="100000"/>
              </a:lnSpc>
              <a:spcBef>
                <a:spcPts val="210"/>
              </a:spcBef>
            </a:pPr>
            <a:r>
              <a:rPr dirty="0" sz="1200" spc="-100">
                <a:latin typeface="Arial Black"/>
                <a:cs typeface="Arial Black"/>
              </a:rPr>
              <a:t>1.1 </a:t>
            </a:r>
            <a:r>
              <a:rPr dirty="0" sz="1200" spc="-130">
                <a:latin typeface="Arial Black"/>
                <a:cs typeface="Arial Black"/>
              </a:rPr>
              <a:t>Overview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ix</a:t>
            </a:r>
            <a:endParaRPr sz="1200">
              <a:latin typeface="Arial Black"/>
              <a:cs typeface="Arial Black"/>
            </a:endParaRPr>
          </a:p>
          <a:p>
            <a:pPr algn="just" lvl="1" marL="466090" indent="-25781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466725" algn="l"/>
              </a:tabLst>
            </a:pPr>
            <a:r>
              <a:rPr dirty="0" sz="1200" spc="-130">
                <a:latin typeface="Arial Black"/>
                <a:cs typeface="Arial Black"/>
              </a:rPr>
              <a:t>Motivation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Research </a:t>
            </a:r>
            <a:r>
              <a:rPr dirty="0" sz="1200" spc="-85">
                <a:latin typeface="Arial Black"/>
                <a:cs typeface="Arial Black"/>
              </a:rPr>
              <a:t>Work</a:t>
            </a:r>
            <a:r>
              <a:rPr dirty="0" sz="1200" spc="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 . . . . . . . . . . . . </a:t>
            </a:r>
            <a:r>
              <a:rPr dirty="0" sz="1200" spc="-150">
                <a:latin typeface="Arial Black"/>
                <a:cs typeface="Arial Black"/>
              </a:rPr>
              <a:t>xi</a:t>
            </a:r>
            <a:endParaRPr sz="1200">
              <a:latin typeface="Arial Black"/>
              <a:cs typeface="Arial Black"/>
            </a:endParaRPr>
          </a:p>
          <a:p>
            <a:pPr algn="just" lvl="1" marL="12700" marR="5080" indent="196215">
              <a:lnSpc>
                <a:spcPct val="114599"/>
              </a:lnSpc>
              <a:buAutoNum type="arabicPeriod" startAt="2"/>
              <a:tabLst>
                <a:tab pos="466725" algn="l"/>
              </a:tabLst>
            </a:pPr>
            <a:r>
              <a:rPr dirty="0" sz="1200" spc="-130">
                <a:latin typeface="Arial Black"/>
                <a:cs typeface="Arial Black"/>
              </a:rPr>
              <a:t>Organisation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Report . . . . . . . . . . . . . . . . . . </a:t>
            </a:r>
            <a:r>
              <a:rPr dirty="0" sz="1200" spc="-145">
                <a:latin typeface="Arial Black"/>
                <a:cs typeface="Arial Black"/>
              </a:rPr>
              <a:t>xii  </a:t>
            </a:r>
            <a:r>
              <a:rPr dirty="0" sz="1200" spc="-85">
                <a:latin typeface="Arial Black"/>
                <a:cs typeface="Arial Black"/>
              </a:rPr>
              <a:t>2 </a:t>
            </a:r>
            <a:r>
              <a:rPr dirty="0" sz="1200" spc="-140">
                <a:latin typeface="Arial Black"/>
                <a:cs typeface="Arial Black"/>
              </a:rPr>
              <a:t>Project </a:t>
            </a:r>
            <a:r>
              <a:rPr dirty="0" sz="1200" spc="-85">
                <a:latin typeface="Arial Black"/>
                <a:cs typeface="Arial Black"/>
              </a:rPr>
              <a:t>Work </a:t>
            </a:r>
            <a:r>
              <a:rPr dirty="0" sz="1200" spc="-125">
                <a:latin typeface="Arial Black"/>
                <a:cs typeface="Arial Black"/>
              </a:rPr>
              <a:t>. . . . . . . . . .. . . . . . . . . . . . . . . . . . . . . . . . </a:t>
            </a:r>
            <a:r>
              <a:rPr dirty="0" sz="1200" spc="-135">
                <a:latin typeface="Arial Black"/>
                <a:cs typeface="Arial Black"/>
              </a:rPr>
              <a:t>.xiii  </a:t>
            </a:r>
            <a:r>
              <a:rPr dirty="0" sz="1200" spc="-85">
                <a:latin typeface="Arial Black"/>
                <a:cs typeface="Arial Black"/>
              </a:rPr>
              <a:t>3 </a:t>
            </a:r>
            <a:r>
              <a:rPr dirty="0" sz="1200" spc="-140">
                <a:latin typeface="Arial Black"/>
                <a:cs typeface="Arial Black"/>
              </a:rPr>
              <a:t>Conclusions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0">
                <a:latin typeface="Arial Black"/>
                <a:cs typeface="Arial Black"/>
              </a:rPr>
              <a:t>Discussion. </a:t>
            </a:r>
            <a:r>
              <a:rPr dirty="0" sz="1200" spc="-125">
                <a:latin typeface="Arial Black"/>
                <a:cs typeface="Arial Black"/>
              </a:rPr>
              <a:t>. . . . . . . . . . . . . .. . . . . . . </a:t>
            </a:r>
            <a:r>
              <a:rPr dirty="0" sz="1200" spc="-150">
                <a:latin typeface="Arial Black"/>
                <a:cs typeface="Arial Black"/>
              </a:rPr>
              <a:t>xxii  </a:t>
            </a:r>
            <a:r>
              <a:rPr dirty="0" sz="1200" spc="-85">
                <a:latin typeface="Arial Black"/>
                <a:cs typeface="Arial Black"/>
              </a:rPr>
              <a:t>4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Bibliography.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..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xxiii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332354"/>
            <a:ext cx="3841750" cy="11112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35" b="1">
                <a:latin typeface="Arial"/>
                <a:cs typeface="Arial"/>
              </a:rPr>
              <a:t>List </a:t>
            </a:r>
            <a:r>
              <a:rPr dirty="0" sz="1200" spc="-10" b="1">
                <a:latin typeface="Arial"/>
                <a:cs typeface="Arial"/>
              </a:rPr>
              <a:t>of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35" b="1">
                <a:latin typeface="Arial"/>
                <a:cs typeface="Arial"/>
              </a:rPr>
              <a:t>figures:</a:t>
            </a:r>
            <a:endParaRPr sz="1200">
              <a:latin typeface="Arial"/>
              <a:cs typeface="Arial"/>
            </a:endParaRPr>
          </a:p>
          <a:p>
            <a:pPr marL="219075" indent="-16573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19710" algn="l"/>
              </a:tabLst>
            </a:pPr>
            <a:r>
              <a:rPr dirty="0" sz="1200" spc="-135">
                <a:latin typeface="Arial Black"/>
                <a:cs typeface="Arial Black"/>
              </a:rPr>
              <a:t>Activities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GUI</a:t>
            </a:r>
            <a:endParaRPr sz="1200">
              <a:latin typeface="Arial Black"/>
              <a:cs typeface="Arial Black"/>
            </a:endParaRPr>
          </a:p>
          <a:p>
            <a:pPr marL="217170" indent="-1663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17804" algn="l"/>
              </a:tabLst>
            </a:pPr>
            <a:r>
              <a:rPr dirty="0" sz="1200" spc="-110">
                <a:latin typeface="Arial Black"/>
                <a:cs typeface="Arial Black"/>
              </a:rPr>
              <a:t>Android </a:t>
            </a:r>
            <a:r>
              <a:rPr dirty="0" sz="1200" spc="-125">
                <a:latin typeface="Arial Black"/>
                <a:cs typeface="Arial Black"/>
              </a:rPr>
              <a:t>app </a:t>
            </a:r>
            <a:r>
              <a:rPr dirty="0" sz="1200" spc="-150">
                <a:latin typeface="Arial Black"/>
                <a:cs typeface="Arial Black"/>
              </a:rPr>
              <a:t>recommendation </a:t>
            </a:r>
            <a:r>
              <a:rPr dirty="0" sz="1200" spc="-155">
                <a:latin typeface="Arial Black"/>
                <a:cs typeface="Arial Black"/>
              </a:rPr>
              <a:t>process</a:t>
            </a:r>
            <a:r>
              <a:rPr dirty="0" sz="1200" spc="4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sequence</a:t>
            </a:r>
            <a:endParaRPr sz="1200">
              <a:latin typeface="Arial Black"/>
              <a:cs typeface="Arial Black"/>
            </a:endParaRPr>
          </a:p>
          <a:p>
            <a:pPr marL="217170" indent="-16637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217804" algn="l"/>
              </a:tabLst>
            </a:pPr>
            <a:r>
              <a:rPr dirty="0" sz="1200" spc="-150">
                <a:latin typeface="Arial Black"/>
                <a:cs typeface="Arial Black"/>
              </a:rPr>
              <a:t>Recommendation </a:t>
            </a:r>
            <a:r>
              <a:rPr dirty="0" sz="1200" spc="-155">
                <a:latin typeface="Arial Black"/>
                <a:cs typeface="Arial Black"/>
              </a:rPr>
              <a:t>process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40">
                <a:latin typeface="Arial Black"/>
                <a:cs typeface="Arial Black"/>
              </a:rPr>
              <a:t>mobile</a:t>
            </a:r>
            <a:r>
              <a:rPr dirty="0" sz="1200" spc="6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environments</a:t>
            </a:r>
            <a:endParaRPr sz="1200">
              <a:latin typeface="Arial Black"/>
              <a:cs typeface="Arial Black"/>
            </a:endParaRPr>
          </a:p>
          <a:p>
            <a:pPr marL="217170" indent="-16637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17804" algn="l"/>
              </a:tabLst>
            </a:pPr>
            <a:r>
              <a:rPr dirty="0" sz="1200" spc="-114">
                <a:latin typeface="Arial Black"/>
                <a:cs typeface="Arial Black"/>
              </a:rPr>
              <a:t>Different </a:t>
            </a:r>
            <a:r>
              <a:rPr dirty="0" sz="1200" spc="-135">
                <a:latin typeface="Arial Black"/>
                <a:cs typeface="Arial Black"/>
              </a:rPr>
              <a:t>types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55">
                <a:latin typeface="Arial Black"/>
                <a:cs typeface="Arial Black"/>
              </a:rPr>
              <a:t>Recommender systems</a:t>
            </a:r>
            <a:r>
              <a:rPr dirty="0" sz="1200" spc="8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algorithms.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254250"/>
            <a:ext cx="5968365" cy="632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Chapter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7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30" b="1"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Arial"/>
              <a:cs typeface="Arial"/>
            </a:endParaRPr>
          </a:p>
          <a:p>
            <a:pPr lvl="1" marL="318135" indent="-306070">
              <a:lnSpc>
                <a:spcPct val="100000"/>
              </a:lnSpc>
              <a:buAutoNum type="arabicPeriod"/>
              <a:tabLst>
                <a:tab pos="318770" algn="l"/>
              </a:tabLst>
            </a:pPr>
            <a:r>
              <a:rPr dirty="0" sz="1400" spc="-20" b="1"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endParaRPr sz="1900">
              <a:latin typeface="Arial"/>
              <a:cs typeface="Arial"/>
            </a:endParaRPr>
          </a:p>
          <a:p>
            <a:pPr marL="12700" marR="243204">
              <a:lnSpc>
                <a:spcPct val="114599"/>
              </a:lnSpc>
              <a:spcBef>
                <a:spcPts val="1150"/>
              </a:spcBef>
            </a:pPr>
            <a:r>
              <a:rPr dirty="0" sz="1200" spc="-150">
                <a:latin typeface="Arial Black"/>
                <a:cs typeface="Arial Black"/>
              </a:rPr>
              <a:t>The main </a:t>
            </a:r>
            <a:r>
              <a:rPr dirty="0" sz="1200" spc="-130">
                <a:latin typeface="Arial Black"/>
                <a:cs typeface="Arial Black"/>
              </a:rPr>
              <a:t>goal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45">
                <a:latin typeface="Arial Black"/>
                <a:cs typeface="Arial Black"/>
              </a:rPr>
              <a:t>project </a:t>
            </a:r>
            <a:r>
              <a:rPr dirty="0" sz="1200" spc="-140">
                <a:latin typeface="Arial Black"/>
                <a:cs typeface="Arial Black"/>
              </a:rPr>
              <a:t>is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14">
                <a:latin typeface="Arial Black"/>
                <a:cs typeface="Arial Black"/>
              </a:rPr>
              <a:t>build </a:t>
            </a:r>
            <a:r>
              <a:rPr dirty="0" sz="1200" spc="-145">
                <a:latin typeface="Arial Black"/>
                <a:cs typeface="Arial Black"/>
              </a:rPr>
              <a:t>an </a:t>
            </a:r>
            <a:r>
              <a:rPr dirty="0" sz="1200" spc="-125">
                <a:latin typeface="Arial Black"/>
                <a:cs typeface="Arial Black"/>
              </a:rPr>
              <a:t>android </a:t>
            </a:r>
            <a:r>
              <a:rPr dirty="0" sz="1200" spc="-155">
                <a:latin typeface="Arial Black"/>
                <a:cs typeface="Arial Black"/>
              </a:rPr>
              <a:t>system </a:t>
            </a:r>
            <a:r>
              <a:rPr dirty="0" sz="1200" spc="-135">
                <a:latin typeface="Arial Black"/>
                <a:cs typeface="Arial Black"/>
              </a:rPr>
              <a:t>that helps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10">
                <a:latin typeface="Arial Black"/>
                <a:cs typeface="Arial Black"/>
              </a:rPr>
              <a:t>finding  </a:t>
            </a:r>
            <a:r>
              <a:rPr dirty="0" sz="1200" spc="-150">
                <a:latin typeface="Arial Black"/>
                <a:cs typeface="Arial Black"/>
              </a:rPr>
              <a:t>articles, </a:t>
            </a:r>
            <a:r>
              <a:rPr dirty="0" sz="1200" spc="-135">
                <a:latin typeface="Arial Black"/>
                <a:cs typeface="Arial Black"/>
              </a:rPr>
              <a:t>journals, newspaper </a:t>
            </a:r>
            <a:r>
              <a:rPr dirty="0" sz="1200" spc="-130">
                <a:latin typeface="Arial Black"/>
                <a:cs typeface="Arial Black"/>
              </a:rPr>
              <a:t>reports, </a:t>
            </a:r>
            <a:r>
              <a:rPr dirty="0" sz="1200" spc="-175">
                <a:latin typeface="Arial Black"/>
                <a:cs typeface="Arial Black"/>
              </a:rPr>
              <a:t>etc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25">
                <a:latin typeface="Arial Black"/>
                <a:cs typeface="Arial Black"/>
              </a:rPr>
              <a:t>preferred </a:t>
            </a:r>
            <a:r>
              <a:rPr dirty="0" sz="1200" spc="-170">
                <a:latin typeface="Arial Black"/>
                <a:cs typeface="Arial Black"/>
              </a:rPr>
              <a:t>choice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him/her.</a:t>
            </a:r>
            <a:endParaRPr sz="1200">
              <a:latin typeface="Arial Black"/>
              <a:cs typeface="Arial Black"/>
            </a:endParaRPr>
          </a:p>
          <a:p>
            <a:pPr marL="12700" marR="40640">
              <a:lnSpc>
                <a:spcPct val="114599"/>
              </a:lnSpc>
            </a:pPr>
            <a:r>
              <a:rPr dirty="0" sz="1200" spc="-130">
                <a:latin typeface="Arial Black"/>
                <a:cs typeface="Arial Black"/>
              </a:rPr>
              <a:t>Initially,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system </a:t>
            </a:r>
            <a:r>
              <a:rPr dirty="0" sz="1200" spc="-125">
                <a:latin typeface="Arial Black"/>
                <a:cs typeface="Arial Black"/>
              </a:rPr>
              <a:t>doesn’t </a:t>
            </a:r>
            <a:r>
              <a:rPr dirty="0" sz="1200" spc="-145">
                <a:latin typeface="Arial Black"/>
                <a:cs typeface="Arial Black"/>
              </a:rPr>
              <a:t>know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user’s </a:t>
            </a:r>
            <a:r>
              <a:rPr dirty="0" sz="1200" spc="-145">
                <a:latin typeface="Arial Black"/>
                <a:cs typeface="Arial Black"/>
              </a:rPr>
              <a:t>preferences. </a:t>
            </a: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system </a:t>
            </a:r>
            <a:r>
              <a:rPr dirty="0" sz="1200" spc="-160">
                <a:latin typeface="Arial Black"/>
                <a:cs typeface="Arial Black"/>
              </a:rPr>
              <a:t>collects  </a:t>
            </a:r>
            <a:r>
              <a:rPr dirty="0" sz="1200" spc="-140">
                <a:latin typeface="Arial Black"/>
                <a:cs typeface="Arial Black"/>
              </a:rPr>
              <a:t>application </a:t>
            </a:r>
            <a:r>
              <a:rPr dirty="0" sz="1200" spc="-145">
                <a:latin typeface="Arial Black"/>
                <a:cs typeface="Arial Black"/>
              </a:rPr>
              <a:t>consumption </a:t>
            </a:r>
            <a:r>
              <a:rPr dirty="0" sz="1200" spc="-140">
                <a:latin typeface="Arial Black"/>
                <a:cs typeface="Arial Black"/>
              </a:rPr>
              <a:t>data </a:t>
            </a:r>
            <a:r>
              <a:rPr dirty="0" sz="1200" spc="-130">
                <a:latin typeface="Arial Black"/>
                <a:cs typeface="Arial Black"/>
              </a:rPr>
              <a:t>including </a:t>
            </a:r>
            <a:r>
              <a:rPr dirty="0" sz="1200" spc="-114">
                <a:latin typeface="Arial Black"/>
                <a:cs typeface="Arial Black"/>
              </a:rPr>
              <a:t>his/her </a:t>
            </a:r>
            <a:r>
              <a:rPr dirty="0" sz="1200" spc="-150">
                <a:latin typeface="Arial Black"/>
                <a:cs typeface="Arial Black"/>
              </a:rPr>
              <a:t>most </a:t>
            </a:r>
            <a:r>
              <a:rPr dirty="0" sz="1200" spc="-155">
                <a:latin typeface="Arial Black"/>
                <a:cs typeface="Arial Black"/>
              </a:rPr>
              <a:t>recent </a:t>
            </a:r>
            <a:r>
              <a:rPr dirty="0" sz="1200" spc="-160">
                <a:latin typeface="Arial Black"/>
                <a:cs typeface="Arial Black"/>
              </a:rPr>
              <a:t>searches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50">
                <a:latin typeface="Arial Black"/>
                <a:cs typeface="Arial Black"/>
              </a:rPr>
              <a:t>base </a:t>
            </a:r>
            <a:r>
              <a:rPr dirty="0" sz="1200" spc="-125">
                <a:latin typeface="Arial Black"/>
                <a:cs typeface="Arial Black"/>
              </a:rPr>
              <a:t>future  </a:t>
            </a:r>
            <a:r>
              <a:rPr dirty="0" sz="1200" spc="-140">
                <a:latin typeface="Arial Black"/>
                <a:cs typeface="Arial Black"/>
              </a:rPr>
              <a:t>studies </a:t>
            </a:r>
            <a:r>
              <a:rPr dirty="0" sz="1200" spc="-130">
                <a:latin typeface="Arial Black"/>
                <a:cs typeface="Arial Black"/>
              </a:rPr>
              <a:t>on. </a:t>
            </a:r>
            <a:r>
              <a:rPr dirty="0" sz="1200" spc="-140">
                <a:latin typeface="Arial Black"/>
                <a:cs typeface="Arial Black"/>
              </a:rPr>
              <a:t>This </a:t>
            </a:r>
            <a:r>
              <a:rPr dirty="0" sz="1200" spc="-155">
                <a:latin typeface="Arial Black"/>
                <a:cs typeface="Arial Black"/>
              </a:rPr>
              <a:t>system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85">
                <a:latin typeface="Arial Black"/>
                <a:cs typeface="Arial Black"/>
              </a:rPr>
              <a:t>2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35">
                <a:latin typeface="Arial Black"/>
                <a:cs typeface="Arial Black"/>
              </a:rPr>
              <a:t>other </a:t>
            </a:r>
            <a:r>
              <a:rPr dirty="0" sz="1200" spc="-120">
                <a:latin typeface="Arial Black"/>
                <a:cs typeface="Arial Black"/>
              </a:rPr>
              <a:t>filtering </a:t>
            </a:r>
            <a:r>
              <a:rPr dirty="0" sz="1200" spc="-135">
                <a:latin typeface="Arial Black"/>
                <a:cs typeface="Arial Black"/>
              </a:rPr>
              <a:t>solutions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55">
                <a:latin typeface="Arial Black"/>
                <a:cs typeface="Arial Black"/>
              </a:rPr>
              <a:t>backend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android</a:t>
            </a:r>
            <a:r>
              <a:rPr dirty="0" sz="1200" spc="15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API.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two </a:t>
            </a:r>
            <a:r>
              <a:rPr dirty="0" sz="1200" spc="-155">
                <a:latin typeface="Arial Black"/>
                <a:cs typeface="Arial Black"/>
              </a:rPr>
              <a:t>recommender system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used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-125">
                <a:latin typeface="Arial Black"/>
                <a:cs typeface="Arial Black"/>
              </a:rPr>
              <a:t>our </a:t>
            </a:r>
            <a:r>
              <a:rPr dirty="0" sz="1200" spc="-145">
                <a:latin typeface="Arial Black"/>
                <a:cs typeface="Arial Black"/>
              </a:rPr>
              <a:t>project </a:t>
            </a:r>
            <a:r>
              <a:rPr dirty="0" sz="1200" spc="-85">
                <a:latin typeface="Arial Black"/>
                <a:cs typeface="Arial Black"/>
              </a:rPr>
              <a:t>are-</a:t>
            </a:r>
            <a:endParaRPr sz="1200">
              <a:latin typeface="Arial Black"/>
              <a:cs typeface="Arial Black"/>
            </a:endParaRPr>
          </a:p>
          <a:p>
            <a:pPr lvl="2" marL="469900" indent="-22860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469900" algn="l"/>
              </a:tabLst>
            </a:pPr>
            <a:r>
              <a:rPr dirty="0" sz="1200" spc="-105">
                <a:latin typeface="Arial Black"/>
                <a:cs typeface="Arial Black"/>
              </a:rPr>
              <a:t>BARC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11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system</a:t>
            </a:r>
            <a:endParaRPr sz="1200">
              <a:latin typeface="Arial Black"/>
              <a:cs typeface="Arial Black"/>
            </a:endParaRPr>
          </a:p>
          <a:p>
            <a:pPr lvl="2" marL="469900" indent="-228600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469900" algn="l"/>
              </a:tabLst>
            </a:pPr>
            <a:r>
              <a:rPr dirty="0" sz="1200" spc="-140">
                <a:latin typeface="Arial Black"/>
                <a:cs typeface="Arial Black"/>
              </a:rPr>
              <a:t>Venue </a:t>
            </a:r>
            <a:r>
              <a:rPr dirty="0" sz="1200" spc="-155">
                <a:latin typeface="Arial Black"/>
                <a:cs typeface="Arial Black"/>
              </a:rPr>
              <a:t>recommender</a:t>
            </a:r>
            <a:r>
              <a:rPr dirty="0" sz="1200" spc="-6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system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 Black"/>
              <a:cs typeface="Arial Black"/>
            </a:endParaRPr>
          </a:p>
          <a:p>
            <a:pPr marL="12700" marR="178435">
              <a:lnSpc>
                <a:spcPct val="114599"/>
              </a:lnSpc>
            </a:pPr>
            <a:r>
              <a:rPr dirty="0" sz="1200" spc="-150">
                <a:latin typeface="Arial Black"/>
                <a:cs typeface="Arial Black"/>
              </a:rPr>
              <a:t>The </a:t>
            </a:r>
            <a:r>
              <a:rPr dirty="0" sz="1200" spc="-155">
                <a:latin typeface="Arial Black"/>
                <a:cs typeface="Arial Black"/>
              </a:rPr>
              <a:t>aim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30">
                <a:latin typeface="Arial Black"/>
                <a:cs typeface="Arial Black"/>
              </a:rPr>
              <a:t>initial study </a:t>
            </a:r>
            <a:r>
              <a:rPr dirty="0" sz="1200" spc="-110">
                <a:latin typeface="Arial Black"/>
                <a:cs typeface="Arial Black"/>
              </a:rPr>
              <a:t>for </a:t>
            </a:r>
            <a:r>
              <a:rPr dirty="0" sz="1200" spc="-135">
                <a:latin typeface="Arial Black"/>
                <a:cs typeface="Arial Black"/>
              </a:rPr>
              <a:t>this </a:t>
            </a:r>
            <a:r>
              <a:rPr dirty="0" sz="1200" spc="-145">
                <a:latin typeface="Arial Black"/>
                <a:cs typeface="Arial Black"/>
              </a:rPr>
              <a:t>project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5">
                <a:latin typeface="Arial Black"/>
                <a:cs typeface="Arial Black"/>
              </a:rPr>
              <a:t>explore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android </a:t>
            </a:r>
            <a:r>
              <a:rPr dirty="0" sz="1200" spc="-120">
                <a:latin typeface="Arial Black"/>
                <a:cs typeface="Arial Black"/>
              </a:rPr>
              <a:t>world </a:t>
            </a:r>
            <a:r>
              <a:rPr dirty="0" sz="1200" spc="-130">
                <a:latin typeface="Arial Black"/>
                <a:cs typeface="Arial Black"/>
              </a:rPr>
              <a:t>and </a:t>
            </a:r>
            <a:r>
              <a:rPr dirty="0" sz="1200" spc="-140">
                <a:latin typeface="Arial Black"/>
                <a:cs typeface="Arial Black"/>
              </a:rPr>
              <a:t>learn  </a:t>
            </a:r>
            <a:r>
              <a:rPr dirty="0" sz="1200" spc="-130">
                <a:latin typeface="Arial Black"/>
                <a:cs typeface="Arial Black"/>
              </a:rPr>
              <a:t>how to design </a:t>
            </a:r>
            <a:r>
              <a:rPr dirty="0" sz="1200" spc="-145">
                <a:latin typeface="Arial Black"/>
                <a:cs typeface="Arial Black"/>
              </a:rPr>
              <a:t>attractive GUI </a:t>
            </a:r>
            <a:r>
              <a:rPr dirty="0" sz="1200" spc="-130">
                <a:latin typeface="Arial Black"/>
                <a:cs typeface="Arial Black"/>
              </a:rPr>
              <a:t>and how to </a:t>
            </a:r>
            <a:r>
              <a:rPr dirty="0" sz="1200" spc="-150">
                <a:latin typeface="Arial Black"/>
                <a:cs typeface="Arial Black"/>
              </a:rPr>
              <a:t>move </a:t>
            </a:r>
            <a:r>
              <a:rPr dirty="0" sz="1200" spc="-125">
                <a:latin typeface="Arial Black"/>
                <a:cs typeface="Arial Black"/>
              </a:rPr>
              <a:t>from </a:t>
            </a:r>
            <a:r>
              <a:rPr dirty="0" sz="1200" spc="-145">
                <a:latin typeface="Arial Black"/>
                <a:cs typeface="Arial Black"/>
              </a:rPr>
              <a:t>one </a:t>
            </a:r>
            <a:r>
              <a:rPr dirty="0" sz="1200" spc="-140">
                <a:latin typeface="Arial Black"/>
                <a:cs typeface="Arial Black"/>
              </a:rPr>
              <a:t>activity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35">
                <a:latin typeface="Arial Black"/>
                <a:cs typeface="Arial Black"/>
              </a:rPr>
              <a:t>another passing  </a:t>
            </a:r>
            <a:r>
              <a:rPr dirty="0" sz="1200" spc="-140">
                <a:latin typeface="Arial Black"/>
                <a:cs typeface="Arial Black"/>
              </a:rPr>
              <a:t>data </a:t>
            </a:r>
            <a:r>
              <a:rPr dirty="0" sz="1200" spc="-100">
                <a:latin typeface="Arial Black"/>
                <a:cs typeface="Arial Black"/>
              </a:rPr>
              <a:t>if </a:t>
            </a:r>
            <a:r>
              <a:rPr dirty="0" sz="1200" spc="-130">
                <a:latin typeface="Arial Black"/>
                <a:cs typeface="Arial Black"/>
              </a:rPr>
              <a:t>required </a:t>
            </a:r>
            <a:r>
              <a:rPr dirty="0" sz="1200" spc="-140">
                <a:latin typeface="Arial Black"/>
                <a:cs typeface="Arial Black"/>
              </a:rPr>
              <a:t>between</a:t>
            </a:r>
            <a:r>
              <a:rPr dirty="0" sz="1200" spc="-1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them.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</a:pPr>
            <a:r>
              <a:rPr dirty="0" sz="1200" spc="-110">
                <a:latin typeface="Arial Black"/>
                <a:cs typeface="Arial Black"/>
              </a:rPr>
              <a:t>After </a:t>
            </a:r>
            <a:r>
              <a:rPr dirty="0" sz="1200" spc="-135">
                <a:latin typeface="Arial Black"/>
                <a:cs typeface="Arial Black"/>
              </a:rPr>
              <a:t>that, </a:t>
            </a:r>
            <a:r>
              <a:rPr dirty="0" sz="1200" spc="-145">
                <a:latin typeface="Arial Black"/>
                <a:cs typeface="Arial Black"/>
              </a:rPr>
              <a:t>It </a:t>
            </a:r>
            <a:r>
              <a:rPr dirty="0" sz="1200" spc="-150">
                <a:latin typeface="Arial Black"/>
                <a:cs typeface="Arial Black"/>
              </a:rPr>
              <a:t>was </a:t>
            </a:r>
            <a:r>
              <a:rPr dirty="0" sz="1200" spc="-130">
                <a:latin typeface="Arial Black"/>
                <a:cs typeface="Arial Black"/>
              </a:rPr>
              <a:t>to understand and </a:t>
            </a:r>
            <a:r>
              <a:rPr dirty="0" sz="1200" spc="-145">
                <a:latin typeface="Arial Black"/>
                <a:cs typeface="Arial Black"/>
              </a:rPr>
              <a:t>explore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0">
                <a:latin typeface="Arial Black"/>
                <a:cs typeface="Arial Black"/>
              </a:rPr>
              <a:t>field </a:t>
            </a:r>
            <a:r>
              <a:rPr dirty="0" sz="1200" spc="-105">
                <a:latin typeface="Arial Black"/>
                <a:cs typeface="Arial Black"/>
              </a:rPr>
              <a:t>of </a:t>
            </a:r>
            <a:r>
              <a:rPr dirty="0" sz="1200" spc="-155">
                <a:latin typeface="Arial Black"/>
                <a:cs typeface="Arial Black"/>
              </a:rPr>
              <a:t>recommender systems </a:t>
            </a:r>
            <a:r>
              <a:rPr dirty="0" sz="1200" spc="-120">
                <a:latin typeface="Arial Black"/>
                <a:cs typeface="Arial Black"/>
              </a:rPr>
              <a:t>in </a:t>
            </a:r>
            <a:r>
              <a:rPr dirty="0" sz="1200" spc="16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general </a:t>
            </a:r>
            <a:r>
              <a:rPr dirty="0" sz="1200" spc="-130">
                <a:latin typeface="Arial Black"/>
                <a:cs typeface="Arial Black"/>
              </a:rPr>
              <a:t>and how </a:t>
            </a:r>
            <a:r>
              <a:rPr dirty="0" sz="1200" spc="-135">
                <a:latin typeface="Arial Black"/>
                <a:cs typeface="Arial Black"/>
              </a:rPr>
              <a:t>they </a:t>
            </a:r>
            <a:r>
              <a:rPr dirty="0" sz="1200" spc="-145">
                <a:latin typeface="Arial Black"/>
                <a:cs typeface="Arial Black"/>
              </a:rPr>
              <a:t>work </a:t>
            </a:r>
            <a:r>
              <a:rPr dirty="0" sz="1200" spc="-130">
                <a:latin typeface="Arial Black"/>
                <a:cs typeface="Arial Black"/>
              </a:rPr>
              <a:t>and how </a:t>
            </a:r>
            <a:r>
              <a:rPr dirty="0" sz="1200" spc="-135">
                <a:latin typeface="Arial Black"/>
                <a:cs typeface="Arial Black"/>
              </a:rPr>
              <a:t>they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45">
                <a:latin typeface="Arial Black"/>
                <a:cs typeface="Arial Black"/>
              </a:rPr>
              <a:t>work </a:t>
            </a:r>
            <a:r>
              <a:rPr dirty="0" sz="1200" spc="-165">
                <a:latin typeface="Arial Black"/>
                <a:cs typeface="Arial Black"/>
              </a:rPr>
              <a:t>as a </a:t>
            </a:r>
            <a:r>
              <a:rPr dirty="0" sz="1200" spc="-155">
                <a:latin typeface="Arial Black"/>
                <a:cs typeface="Arial Black"/>
              </a:rPr>
              <a:t>backend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</a:t>
            </a:r>
            <a:r>
              <a:rPr dirty="0" sz="1200" spc="-125">
                <a:latin typeface="Arial Black"/>
                <a:cs typeface="Arial Black"/>
              </a:rPr>
              <a:t>android app.  </a:t>
            </a:r>
            <a:r>
              <a:rPr dirty="0" sz="1200" spc="-110">
                <a:latin typeface="Arial Black"/>
                <a:cs typeface="Arial Black"/>
              </a:rPr>
              <a:t>Our Android </a:t>
            </a:r>
            <a:r>
              <a:rPr dirty="0" sz="1200" spc="-140">
                <a:latin typeface="Arial Black"/>
                <a:cs typeface="Arial Black"/>
              </a:rPr>
              <a:t>application </a:t>
            </a:r>
            <a:r>
              <a:rPr dirty="0" sz="1200" spc="-150">
                <a:latin typeface="Arial Black"/>
                <a:cs typeface="Arial Black"/>
              </a:rPr>
              <a:t>has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launcher </a:t>
            </a:r>
            <a:r>
              <a:rPr dirty="0" sz="1200" spc="-140">
                <a:latin typeface="Arial Black"/>
                <a:cs typeface="Arial Black"/>
              </a:rPr>
              <a:t>activity </a:t>
            </a:r>
            <a:r>
              <a:rPr dirty="0" sz="1200" spc="-165">
                <a:latin typeface="Arial Black"/>
                <a:cs typeface="Arial Black"/>
              </a:rPr>
              <a:t>as a </a:t>
            </a:r>
            <a:r>
              <a:rPr dirty="0" sz="1200" spc="-125">
                <a:latin typeface="Arial Black"/>
                <a:cs typeface="Arial Black"/>
              </a:rPr>
              <a:t>Login </a:t>
            </a:r>
            <a:r>
              <a:rPr dirty="0" sz="1200" spc="-135">
                <a:latin typeface="Arial Black"/>
                <a:cs typeface="Arial Black"/>
              </a:rPr>
              <a:t>page </a:t>
            </a:r>
            <a:r>
              <a:rPr dirty="0" sz="1200" spc="-145">
                <a:latin typeface="Arial Black"/>
                <a:cs typeface="Arial Black"/>
              </a:rPr>
              <a:t>which lets users  </a:t>
            </a:r>
            <a:r>
              <a:rPr dirty="0" sz="1200" spc="-150">
                <a:latin typeface="Arial Black"/>
                <a:cs typeface="Arial Black"/>
              </a:rPr>
              <a:t>authenticate themselves. </a:t>
            </a:r>
            <a:r>
              <a:rPr dirty="0" sz="1200" spc="-120">
                <a:latin typeface="Arial Black"/>
                <a:cs typeface="Arial Black"/>
              </a:rPr>
              <a:t>If </a:t>
            </a:r>
            <a:r>
              <a:rPr dirty="0" sz="1200" spc="-165">
                <a:latin typeface="Arial Black"/>
                <a:cs typeface="Arial Black"/>
              </a:rPr>
              <a:t>a </a:t>
            </a:r>
            <a:r>
              <a:rPr dirty="0" sz="1200" spc="-145">
                <a:latin typeface="Arial Black"/>
                <a:cs typeface="Arial Black"/>
              </a:rPr>
              <a:t>user </a:t>
            </a:r>
            <a:r>
              <a:rPr dirty="0" sz="1200" spc="-125">
                <a:latin typeface="Arial Black"/>
                <a:cs typeface="Arial Black"/>
              </a:rPr>
              <a:t>doesn’t </a:t>
            </a:r>
            <a:r>
              <a:rPr dirty="0" sz="1200" spc="-135">
                <a:latin typeface="Arial Black"/>
                <a:cs typeface="Arial Black"/>
              </a:rPr>
              <a:t>already </a:t>
            </a:r>
            <a:r>
              <a:rPr dirty="0" sz="1200" spc="-145">
                <a:latin typeface="Arial Black"/>
                <a:cs typeface="Arial Black"/>
              </a:rPr>
              <a:t>have an </a:t>
            </a:r>
            <a:r>
              <a:rPr dirty="0" sz="1200" spc="-160">
                <a:latin typeface="Arial Black"/>
                <a:cs typeface="Arial Black"/>
              </a:rPr>
              <a:t>account, </a:t>
            </a:r>
            <a:r>
              <a:rPr dirty="0" sz="1200" spc="-125">
                <a:latin typeface="Arial Black"/>
                <a:cs typeface="Arial Black"/>
              </a:rPr>
              <a:t>he/she </a:t>
            </a:r>
            <a:r>
              <a:rPr dirty="0" sz="1200" spc="-170">
                <a:latin typeface="Arial Black"/>
                <a:cs typeface="Arial Black"/>
              </a:rPr>
              <a:t>can </a:t>
            </a:r>
            <a:r>
              <a:rPr dirty="0" sz="1200" spc="-120">
                <a:latin typeface="Arial Black"/>
                <a:cs typeface="Arial Black"/>
              </a:rPr>
              <a:t>go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40">
                <a:latin typeface="Arial Black"/>
                <a:cs typeface="Arial Black"/>
              </a:rPr>
              <a:t>the  </a:t>
            </a:r>
            <a:r>
              <a:rPr dirty="0" sz="1200" spc="-130">
                <a:latin typeface="Arial Black"/>
                <a:cs typeface="Arial Black"/>
              </a:rPr>
              <a:t>Registration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page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to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enter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dashboard.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Then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follow</a:t>
            </a:r>
            <a:r>
              <a:rPr dirty="0" sz="1200" spc="-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various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activities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that</a:t>
            </a:r>
            <a:r>
              <a:rPr dirty="0" sz="1200" spc="-9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are</a:t>
            </a:r>
            <a:endParaRPr sz="1200">
              <a:latin typeface="Arial Black"/>
              <a:cs typeface="Arial Black"/>
            </a:endParaRPr>
          </a:p>
          <a:p>
            <a:pPr marL="12700" marR="533400">
              <a:lnSpc>
                <a:spcPct val="114599"/>
              </a:lnSpc>
            </a:pPr>
            <a:r>
              <a:rPr dirty="0" sz="1200" spc="-110">
                <a:latin typeface="Arial Black"/>
                <a:cs typeface="Arial Black"/>
              </a:rPr>
              <a:t>user-friendly </a:t>
            </a:r>
            <a:r>
              <a:rPr dirty="0" sz="1200" spc="-130">
                <a:latin typeface="Arial Black"/>
                <a:cs typeface="Arial Black"/>
              </a:rPr>
              <a:t>and help </a:t>
            </a:r>
            <a:r>
              <a:rPr dirty="0" sz="1200" spc="-145">
                <a:latin typeface="Arial Black"/>
                <a:cs typeface="Arial Black"/>
              </a:rPr>
              <a:t>users </a:t>
            </a:r>
            <a:r>
              <a:rPr dirty="0" sz="1200" spc="-130">
                <a:latin typeface="Arial Black"/>
                <a:cs typeface="Arial Black"/>
              </a:rPr>
              <a:t>to </a:t>
            </a:r>
            <a:r>
              <a:rPr dirty="0" sz="1200" spc="-165">
                <a:latin typeface="Arial Black"/>
                <a:cs typeface="Arial Black"/>
              </a:rPr>
              <a:t>see </a:t>
            </a:r>
            <a:r>
              <a:rPr dirty="0" sz="1200" spc="-130">
                <a:latin typeface="Arial Black"/>
                <a:cs typeface="Arial Black"/>
              </a:rPr>
              <a:t>their </a:t>
            </a:r>
            <a:r>
              <a:rPr dirty="0" sz="1200" spc="-125">
                <a:latin typeface="Arial Black"/>
                <a:cs typeface="Arial Black"/>
              </a:rPr>
              <a:t>preferred </a:t>
            </a:r>
            <a:r>
              <a:rPr dirty="0" sz="1200" spc="-170">
                <a:latin typeface="Arial Black"/>
                <a:cs typeface="Arial Black"/>
              </a:rPr>
              <a:t>choice </a:t>
            </a:r>
            <a:r>
              <a:rPr dirty="0" sz="1200" spc="-125">
                <a:latin typeface="Arial Black"/>
                <a:cs typeface="Arial Black"/>
              </a:rPr>
              <a:t>without </a:t>
            </a:r>
            <a:r>
              <a:rPr dirty="0" sz="1200" spc="-145">
                <a:latin typeface="Arial Black"/>
                <a:cs typeface="Arial Black"/>
              </a:rPr>
              <a:t>even </a:t>
            </a:r>
            <a:r>
              <a:rPr dirty="0" sz="1200" spc="-140">
                <a:latin typeface="Arial Black"/>
                <a:cs typeface="Arial Black"/>
              </a:rPr>
              <a:t>manually  </a:t>
            </a:r>
            <a:r>
              <a:rPr dirty="0" sz="1200" spc="-145">
                <a:latin typeface="Arial Black"/>
                <a:cs typeface="Arial Black"/>
              </a:rPr>
              <a:t>searching </a:t>
            </a:r>
            <a:r>
              <a:rPr dirty="0" sz="1200" spc="-110">
                <a:latin typeface="Arial Black"/>
                <a:cs typeface="Arial Black"/>
              </a:rPr>
              <a:t>for</a:t>
            </a:r>
            <a:r>
              <a:rPr dirty="0" sz="1200" spc="-5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them.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366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2020-06-21T05:28:59Z</dcterms:created>
  <dcterms:modified xsi:type="dcterms:W3CDTF">2020-06-21T05:28:59Z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2020-06-21T00:00:00Z</vt:filetime>
  </property>
</Properties>
</file>