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55" r:id="rId2"/>
    <p:sldId id="356" r:id="rId3"/>
    <p:sldId id="363" r:id="rId4"/>
    <p:sldId id="364" r:id="rId5"/>
    <p:sldId id="357" r:id="rId6"/>
    <p:sldId id="360" r:id="rId7"/>
    <p:sldId id="362" r:id="rId8"/>
    <p:sldId id="361" r:id="rId9"/>
    <p:sldId id="366" r:id="rId10"/>
    <p:sldId id="365" r:id="rId11"/>
    <p:sldId id="358" r:id="rId12"/>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738" y="7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11/15/2021</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11/15/2021</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11/15/2021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11/15/2021</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11/15/2021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9B3D1-BDFA-4B6B-AEFD-336F52A013B2}"/>
              </a:ext>
            </a:extLst>
          </p:cNvPr>
          <p:cNvSpPr>
            <a:spLocks noGrp="1"/>
          </p:cNvSpPr>
          <p:nvPr>
            <p:ph idx="1"/>
          </p:nvPr>
        </p:nvSpPr>
        <p:spPr>
          <a:xfrm>
            <a:off x="762000" y="706582"/>
            <a:ext cx="10972800" cy="5571983"/>
          </a:xfrm>
        </p:spPr>
        <p:txBody>
          <a:bodyPr>
            <a:normAutofit/>
          </a:bodyPr>
          <a:lstStyle/>
          <a:p>
            <a:pPr marL="0" indent="0">
              <a:buNone/>
            </a:pPr>
            <a:r>
              <a:rPr lang="en-US" sz="3200" b="1" dirty="0"/>
              <a:t>User Interface- </a:t>
            </a:r>
            <a:r>
              <a:rPr lang="en-US" sz="3200" dirty="0"/>
              <a:t>Window based application</a:t>
            </a:r>
          </a:p>
          <a:p>
            <a:pPr marL="0" indent="0">
              <a:buNone/>
            </a:pPr>
            <a:r>
              <a:rPr lang="en-US" sz="3200" b="1" dirty="0"/>
              <a:t>Coupling </a:t>
            </a:r>
          </a:p>
          <a:p>
            <a:pPr marL="400041" lvl="1" indent="0">
              <a:buNone/>
            </a:pPr>
            <a:r>
              <a:rPr lang="en-US" sz="2600" dirty="0"/>
              <a:t>It is loosely coupled as the individual modules can be further used for other programs this shows that how our program modules are independent on each other. </a:t>
            </a:r>
          </a:p>
          <a:p>
            <a:pPr marL="0" indent="0">
              <a:buNone/>
            </a:pPr>
            <a:r>
              <a:rPr lang="en-US" sz="3200" b="1" dirty="0"/>
              <a:t>Library used</a:t>
            </a:r>
          </a:p>
          <a:p>
            <a:pPr marL="742941" lvl="1" indent="-342900">
              <a:buFont typeface="Arial" panose="020B0604020202020204" pitchFamily="34" charset="0"/>
              <a:buChar char="•"/>
            </a:pPr>
            <a:r>
              <a:rPr lang="en-US" dirty="0" err="1"/>
              <a:t>Java.util</a:t>
            </a:r>
            <a:endParaRPr lang="en-US" dirty="0"/>
          </a:p>
          <a:p>
            <a:pPr marL="742941" lvl="1" indent="-342900">
              <a:buFont typeface="Arial" panose="020B0604020202020204" pitchFamily="34" charset="0"/>
              <a:buChar char="•"/>
            </a:pPr>
            <a:r>
              <a:rPr lang="en-US" dirty="0"/>
              <a:t>Java.io</a:t>
            </a:r>
          </a:p>
          <a:p>
            <a:pPr marL="742941" lvl="1" indent="-342900">
              <a:buFont typeface="Arial" panose="020B0604020202020204" pitchFamily="34" charset="0"/>
              <a:buChar char="•"/>
            </a:pPr>
            <a:r>
              <a:rPr lang="en-US" dirty="0" err="1"/>
              <a:t>Java.util.Random</a:t>
            </a:r>
            <a:endParaRPr lang="en-US" dirty="0"/>
          </a:p>
          <a:p>
            <a:endParaRPr lang="en-US" sz="3200" dirty="0"/>
          </a:p>
          <a:p>
            <a:endParaRPr lang="en-IN" dirty="0"/>
          </a:p>
        </p:txBody>
      </p:sp>
    </p:spTree>
    <p:extLst>
      <p:ext uri="{BB962C8B-B14F-4D97-AF65-F5344CB8AC3E}">
        <p14:creationId xmlns:p14="http://schemas.microsoft.com/office/powerpoint/2010/main" val="328073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893619"/>
            <a:ext cx="12192000" cy="1143000"/>
          </a:xfrm>
        </p:spPr>
        <p:txBody>
          <a:bodyPr>
            <a:normAutofit/>
          </a:bodyPr>
          <a:lstStyle/>
          <a:p>
            <a:r>
              <a:rPr lang="en-US" sz="4800" u="sng" dirty="0"/>
              <a:t>University Timetable Management System</a:t>
            </a:r>
            <a:endParaRPr lang="en-US" sz="4800" dirty="0"/>
          </a:p>
        </p:txBody>
      </p:sp>
      <p:sp>
        <p:nvSpPr>
          <p:cNvPr id="3" name="TextBox 2">
            <a:extLst>
              <a:ext uri="{FF2B5EF4-FFF2-40B4-BE49-F238E27FC236}">
                <a16:creationId xmlns:a16="http://schemas.microsoft.com/office/drawing/2014/main" id="{E08AF14D-B5C7-45EA-A890-B47CCFC96FC7}"/>
              </a:ext>
            </a:extLst>
          </p:cNvPr>
          <p:cNvSpPr txBox="1"/>
          <p:nvPr/>
        </p:nvSpPr>
        <p:spPr>
          <a:xfrm>
            <a:off x="2036619" y="2258289"/>
            <a:ext cx="7585363" cy="4339650"/>
          </a:xfrm>
          <a:prstGeom prst="rect">
            <a:avLst/>
          </a:prstGeom>
          <a:noFill/>
        </p:spPr>
        <p:txBody>
          <a:bodyPr wrap="square" rtlCol="0">
            <a:spAutoFit/>
          </a:bodyPr>
          <a:lstStyle/>
          <a:p>
            <a:pPr algn="ctr"/>
            <a:r>
              <a:rPr lang="en-IN" sz="4000" b="1" i="1" dirty="0"/>
              <a:t>Minor</a:t>
            </a:r>
            <a:r>
              <a:rPr lang="en-IN" sz="3600" b="1" i="1" dirty="0"/>
              <a:t> I Project V Sem</a:t>
            </a:r>
          </a:p>
          <a:p>
            <a:pPr algn="ctr"/>
            <a:r>
              <a:rPr lang="en-IN" sz="2800" dirty="0"/>
              <a:t>Guided by</a:t>
            </a:r>
          </a:p>
          <a:p>
            <a:pPr algn="ctr"/>
            <a:r>
              <a:rPr lang="en-IN" sz="2800" dirty="0" err="1"/>
              <a:t>Dr.</a:t>
            </a:r>
            <a:r>
              <a:rPr lang="en-IN" sz="2800" dirty="0"/>
              <a:t> Jitendra </a:t>
            </a:r>
            <a:r>
              <a:rPr lang="en-IN" sz="2800" dirty="0" err="1"/>
              <a:t>Rajpurohit</a:t>
            </a:r>
            <a:r>
              <a:rPr lang="en-IN" sz="2800" dirty="0"/>
              <a:t>(Mentor)</a:t>
            </a:r>
          </a:p>
          <a:p>
            <a:pPr algn="ctr"/>
            <a:r>
              <a:rPr lang="en-IN" sz="2800" dirty="0"/>
              <a:t>Mrs. Bhavna Kaushik (Activity Coordinator) </a:t>
            </a:r>
            <a:endParaRPr lang="en-IN" sz="3600" dirty="0"/>
          </a:p>
          <a:p>
            <a:pPr algn="ctr"/>
            <a:endParaRPr lang="en-IN" sz="3600" b="1" i="1" dirty="0"/>
          </a:p>
          <a:p>
            <a:pPr algn="ctr"/>
            <a:r>
              <a:rPr lang="en-IN" sz="3600" b="1" i="1" dirty="0"/>
              <a:t>By:</a:t>
            </a:r>
          </a:p>
          <a:p>
            <a:pPr algn="ctr"/>
            <a:r>
              <a:rPr lang="en-IN" sz="2000" dirty="0"/>
              <a:t>Divyanshu Deoli (500078404)</a:t>
            </a:r>
          </a:p>
          <a:p>
            <a:pPr algn="ctr"/>
            <a:r>
              <a:rPr lang="en-IN" sz="2000" dirty="0" err="1"/>
              <a:t>Pratimesh</a:t>
            </a:r>
            <a:r>
              <a:rPr lang="en-IN" sz="2000" dirty="0"/>
              <a:t> Bajpai (500076055)</a:t>
            </a:r>
          </a:p>
          <a:p>
            <a:pPr algn="ctr"/>
            <a:r>
              <a:rPr lang="en-IN" sz="2000" dirty="0"/>
              <a:t>Kartik Garg (500077265)</a:t>
            </a:r>
          </a:p>
          <a:p>
            <a:endParaRPr lang="en-IN" sz="1800" dirty="0"/>
          </a:p>
        </p:txBody>
      </p:sp>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087B-6D6C-49EC-8645-92DADAA08B12}"/>
              </a:ext>
            </a:extLst>
          </p:cNvPr>
          <p:cNvSpPr>
            <a:spLocks noGrp="1"/>
          </p:cNvSpPr>
          <p:nvPr>
            <p:ph type="title"/>
          </p:nvPr>
        </p:nvSpPr>
        <p:spPr/>
        <p:txBody>
          <a:bodyPr/>
          <a:lstStyle/>
          <a:p>
            <a:r>
              <a:rPr lang="en-IN" dirty="0"/>
              <a:t>Use Case Diagram</a:t>
            </a:r>
          </a:p>
        </p:txBody>
      </p:sp>
      <p:pic>
        <p:nvPicPr>
          <p:cNvPr id="5" name="Content Placeholder 4">
            <a:extLst>
              <a:ext uri="{FF2B5EF4-FFF2-40B4-BE49-F238E27FC236}">
                <a16:creationId xmlns:a16="http://schemas.microsoft.com/office/drawing/2014/main" id="{8B5D40C5-2BEA-4E22-8197-B797F96A2507}"/>
              </a:ext>
            </a:extLst>
          </p:cNvPr>
          <p:cNvPicPr>
            <a:picLocks noGrp="1" noChangeAspect="1"/>
          </p:cNvPicPr>
          <p:nvPr>
            <p:ph idx="1"/>
          </p:nvPr>
        </p:nvPicPr>
        <p:blipFill rotWithShape="1">
          <a:blip r:embed="rId2"/>
          <a:srcRect l="24071" t="9336" r="23206" b="35563"/>
          <a:stretch/>
        </p:blipFill>
        <p:spPr>
          <a:xfrm>
            <a:off x="2452254" y="1704107"/>
            <a:ext cx="7287491" cy="4300815"/>
          </a:xfrm>
        </p:spPr>
      </p:pic>
    </p:spTree>
    <p:extLst>
      <p:ext uri="{BB962C8B-B14F-4D97-AF65-F5344CB8AC3E}">
        <p14:creationId xmlns:p14="http://schemas.microsoft.com/office/powerpoint/2010/main" val="86051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CCF1-10F2-40CB-8DA3-BCB55216D08F}"/>
              </a:ext>
            </a:extLst>
          </p:cNvPr>
          <p:cNvSpPr>
            <a:spLocks noGrp="1"/>
          </p:cNvSpPr>
          <p:nvPr>
            <p:ph type="title"/>
          </p:nvPr>
        </p:nvSpPr>
        <p:spPr>
          <a:xfrm>
            <a:off x="609600" y="260784"/>
            <a:ext cx="10972800" cy="1143000"/>
          </a:xfrm>
        </p:spPr>
        <p:txBody>
          <a:bodyPr/>
          <a:lstStyle/>
          <a:p>
            <a:r>
              <a:rPr lang="en-IN" dirty="0"/>
              <a:t>Class Diagram</a:t>
            </a:r>
          </a:p>
        </p:txBody>
      </p:sp>
      <p:pic>
        <p:nvPicPr>
          <p:cNvPr id="5" name="Content Placeholder 4">
            <a:extLst>
              <a:ext uri="{FF2B5EF4-FFF2-40B4-BE49-F238E27FC236}">
                <a16:creationId xmlns:a16="http://schemas.microsoft.com/office/drawing/2014/main" id="{5A672DAA-4D96-43FA-B3B9-338088ED91F3}"/>
              </a:ext>
            </a:extLst>
          </p:cNvPr>
          <p:cNvPicPr>
            <a:picLocks noGrp="1" noChangeAspect="1"/>
          </p:cNvPicPr>
          <p:nvPr>
            <p:ph idx="1"/>
          </p:nvPr>
        </p:nvPicPr>
        <p:blipFill rotWithShape="1">
          <a:blip r:embed="rId2"/>
          <a:srcRect l="24243" t="10255" r="20786" b="19952"/>
          <a:stretch/>
        </p:blipFill>
        <p:spPr>
          <a:xfrm>
            <a:off x="2660072" y="1191490"/>
            <a:ext cx="7768023" cy="5569528"/>
          </a:xfrm>
        </p:spPr>
      </p:pic>
    </p:spTree>
    <p:extLst>
      <p:ext uri="{BB962C8B-B14F-4D97-AF65-F5344CB8AC3E}">
        <p14:creationId xmlns:p14="http://schemas.microsoft.com/office/powerpoint/2010/main" val="124781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D60C-B61A-458F-B172-6B2A2FA12F3A}"/>
              </a:ext>
            </a:extLst>
          </p:cNvPr>
          <p:cNvSpPr>
            <a:spLocks noGrp="1"/>
          </p:cNvSpPr>
          <p:nvPr>
            <p:ph type="title"/>
          </p:nvPr>
        </p:nvSpPr>
        <p:spPr/>
        <p:txBody>
          <a:bodyPr>
            <a:normAutofit/>
          </a:bodyPr>
          <a:lstStyle/>
          <a:p>
            <a:r>
              <a:rPr lang="en-US" dirty="0"/>
              <a:t>Genetic Algorithm</a:t>
            </a:r>
          </a:p>
        </p:txBody>
      </p:sp>
      <p:sp>
        <p:nvSpPr>
          <p:cNvPr id="3" name="Content Placeholder 2">
            <a:extLst>
              <a:ext uri="{FF2B5EF4-FFF2-40B4-BE49-F238E27FC236}">
                <a16:creationId xmlns:a16="http://schemas.microsoft.com/office/drawing/2014/main" id="{02FD09FC-4EC5-41A2-B0D1-61F477D15862}"/>
              </a:ext>
            </a:extLst>
          </p:cNvPr>
          <p:cNvSpPr>
            <a:spLocks noGrp="1"/>
          </p:cNvSpPr>
          <p:nvPr>
            <p:ph idx="1"/>
          </p:nvPr>
        </p:nvSpPr>
        <p:spPr>
          <a:xfrm>
            <a:off x="762000" y="1433946"/>
            <a:ext cx="10972800" cy="4525963"/>
          </a:xfrm>
        </p:spPr>
        <p:txBody>
          <a:bodyPr>
            <a:normAutofit/>
          </a:bodyPr>
          <a:lstStyle/>
          <a:p>
            <a:pPr marL="0" indent="0" algn="l">
              <a:buNone/>
            </a:pPr>
            <a:r>
              <a:rPr lang="en-US" sz="2800" b="0" i="0" dirty="0">
                <a:solidFill>
                  <a:srgbClr val="292929"/>
                </a:solidFill>
                <a:effectLst/>
                <a:latin typeface="charter"/>
              </a:rPr>
              <a:t>A </a:t>
            </a:r>
            <a:r>
              <a:rPr lang="en-US" sz="2800" i="0" dirty="0">
                <a:solidFill>
                  <a:srgbClr val="292929"/>
                </a:solidFill>
                <a:effectLst/>
                <a:latin typeface="charter"/>
              </a:rPr>
              <a:t>genetic algorithm </a:t>
            </a:r>
            <a:r>
              <a:rPr lang="en-US" sz="2800" b="0" i="0" dirty="0">
                <a:solidFill>
                  <a:srgbClr val="292929"/>
                </a:solidFill>
                <a:effectLst/>
                <a:latin typeface="charter"/>
              </a:rPr>
              <a:t>is a search heuristic that is inspired by Charles Darwin’s theory of natural evolution. This algorithm reflects the process of natural selection where the fittest individuals are selected for reproduction in order to produce offspring of the next generation.</a:t>
            </a:r>
          </a:p>
          <a:p>
            <a:pPr marL="0" indent="0" algn="l">
              <a:buNone/>
            </a:pPr>
            <a:r>
              <a:rPr lang="en-US" dirty="0">
                <a:solidFill>
                  <a:srgbClr val="292929"/>
                </a:solidFill>
                <a:latin typeface="charter"/>
              </a:rPr>
              <a:t>Phases in</a:t>
            </a:r>
            <a:r>
              <a:rPr lang="en-US" b="0" i="0" dirty="0">
                <a:solidFill>
                  <a:srgbClr val="292929"/>
                </a:solidFill>
                <a:effectLst/>
                <a:latin typeface="charter"/>
              </a:rPr>
              <a:t> genetic algorithm are</a:t>
            </a:r>
          </a:p>
          <a:p>
            <a:pPr lvl="1"/>
            <a:r>
              <a:rPr lang="en-US" sz="2200" b="0" i="0" dirty="0">
                <a:solidFill>
                  <a:srgbClr val="292929"/>
                </a:solidFill>
                <a:effectLst/>
                <a:latin typeface="charter"/>
              </a:rPr>
              <a:t>Initial population</a:t>
            </a:r>
          </a:p>
          <a:p>
            <a:pPr lvl="1"/>
            <a:r>
              <a:rPr lang="en-US" sz="2200" b="0" i="0" dirty="0">
                <a:solidFill>
                  <a:srgbClr val="292929"/>
                </a:solidFill>
                <a:effectLst/>
                <a:latin typeface="charter"/>
              </a:rPr>
              <a:t>Fitness function</a:t>
            </a:r>
          </a:p>
          <a:p>
            <a:pPr lvl="1"/>
            <a:r>
              <a:rPr lang="en-US" sz="2200" b="0" i="0" dirty="0">
                <a:solidFill>
                  <a:srgbClr val="292929"/>
                </a:solidFill>
                <a:effectLst/>
                <a:latin typeface="charter"/>
              </a:rPr>
              <a:t>Selection</a:t>
            </a:r>
          </a:p>
          <a:p>
            <a:pPr lvl="1"/>
            <a:r>
              <a:rPr lang="en-US" sz="2200" b="0" i="0" dirty="0">
                <a:solidFill>
                  <a:srgbClr val="292929"/>
                </a:solidFill>
                <a:effectLst/>
                <a:latin typeface="charter"/>
              </a:rPr>
              <a:t>Crossover</a:t>
            </a:r>
          </a:p>
          <a:p>
            <a:pPr lvl="1"/>
            <a:r>
              <a:rPr lang="en-US" sz="2200" b="0" i="0" dirty="0">
                <a:solidFill>
                  <a:srgbClr val="292929"/>
                </a:solidFill>
                <a:effectLst/>
                <a:latin typeface="charter"/>
              </a:rPr>
              <a:t>Mutation</a:t>
            </a:r>
          </a:p>
          <a:p>
            <a:endParaRPr lang="en-IN" dirty="0"/>
          </a:p>
        </p:txBody>
      </p:sp>
    </p:spTree>
    <p:extLst>
      <p:ext uri="{BB962C8B-B14F-4D97-AF65-F5344CB8AC3E}">
        <p14:creationId xmlns:p14="http://schemas.microsoft.com/office/powerpoint/2010/main" val="8724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E7CA5-CE29-4E31-A4B6-E18527F0B634}"/>
              </a:ext>
            </a:extLst>
          </p:cNvPr>
          <p:cNvSpPr>
            <a:spLocks noGrp="1"/>
          </p:cNvSpPr>
          <p:nvPr>
            <p:ph idx="1"/>
          </p:nvPr>
        </p:nvSpPr>
        <p:spPr>
          <a:xfrm>
            <a:off x="762000" y="568037"/>
            <a:ext cx="10972800" cy="5710528"/>
          </a:xfrm>
        </p:spPr>
        <p:txBody>
          <a:bodyPr>
            <a:normAutofit/>
          </a:bodyPr>
          <a:lstStyle/>
          <a:p>
            <a:pPr algn="l"/>
            <a:r>
              <a:rPr lang="en-US" b="1" i="0" dirty="0">
                <a:solidFill>
                  <a:srgbClr val="292929"/>
                </a:solidFill>
                <a:effectLst/>
                <a:latin typeface="sohne"/>
              </a:rPr>
              <a:t>Initial Population</a:t>
            </a:r>
          </a:p>
          <a:p>
            <a:pPr marL="400041" lvl="1" indent="0">
              <a:buNone/>
            </a:pPr>
            <a:r>
              <a:rPr lang="en-US" sz="2600" i="0" dirty="0">
                <a:solidFill>
                  <a:srgbClr val="292929"/>
                </a:solidFill>
                <a:effectLst/>
                <a:latin typeface="charter"/>
              </a:rPr>
              <a:t>The process begins with a set of individuals which is called a Population. Each individual is a solution to the problem.</a:t>
            </a:r>
          </a:p>
          <a:p>
            <a:pPr marL="400041" lvl="1" indent="0">
              <a:buNone/>
            </a:pPr>
            <a:r>
              <a:rPr lang="en-US" sz="2600" i="0" dirty="0">
                <a:solidFill>
                  <a:srgbClr val="292929"/>
                </a:solidFill>
                <a:effectLst/>
                <a:latin typeface="charter"/>
              </a:rPr>
              <a:t>An individual is characterized by a set of parameters known as Genes. Genes are joined into a string to form a Chromosome (solution).</a:t>
            </a:r>
          </a:p>
          <a:p>
            <a:pPr marL="0" indent="0" algn="l">
              <a:buNone/>
            </a:pPr>
            <a:endParaRPr lang="en-US" i="0" dirty="0">
              <a:solidFill>
                <a:srgbClr val="292929"/>
              </a:solidFill>
              <a:effectLst/>
              <a:latin typeface="sohne"/>
            </a:endParaRPr>
          </a:p>
          <a:p>
            <a:pPr algn="l"/>
            <a:r>
              <a:rPr lang="en-US" b="1" i="0" dirty="0">
                <a:solidFill>
                  <a:srgbClr val="292929"/>
                </a:solidFill>
                <a:effectLst/>
                <a:latin typeface="sohne"/>
              </a:rPr>
              <a:t>Fitness Function</a:t>
            </a:r>
          </a:p>
          <a:p>
            <a:pPr marL="400041" lvl="1" indent="0">
              <a:buNone/>
            </a:pPr>
            <a:r>
              <a:rPr lang="en-US" sz="2600" i="0" dirty="0">
                <a:solidFill>
                  <a:srgbClr val="292929"/>
                </a:solidFill>
                <a:effectLst/>
                <a:latin typeface="charter"/>
              </a:rPr>
              <a:t>The fitness function determines how fit an individual is (the ability of an individual to compete with other individuals). It gives a fitness score to each individual. The probability that an individual will be selected for reproduction is based on its fitness score.</a:t>
            </a:r>
          </a:p>
          <a:p>
            <a:pPr algn="l"/>
            <a:endParaRPr lang="en-US" i="0" dirty="0">
              <a:solidFill>
                <a:srgbClr val="292929"/>
              </a:solidFill>
              <a:effectLst/>
              <a:latin typeface="sohne"/>
            </a:endParaRPr>
          </a:p>
          <a:p>
            <a:pPr marL="400041" lvl="1" indent="0">
              <a:buNone/>
            </a:pPr>
            <a:endParaRPr lang="en-US" i="0" dirty="0">
              <a:solidFill>
                <a:srgbClr val="292929"/>
              </a:solidFill>
              <a:effectLst/>
              <a:latin typeface="charter"/>
            </a:endParaRPr>
          </a:p>
        </p:txBody>
      </p:sp>
    </p:spTree>
    <p:extLst>
      <p:ext uri="{BB962C8B-B14F-4D97-AF65-F5344CB8AC3E}">
        <p14:creationId xmlns:p14="http://schemas.microsoft.com/office/powerpoint/2010/main" val="178500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EA0E2-6C3C-40E2-BD8E-F97C67625C7E}"/>
              </a:ext>
            </a:extLst>
          </p:cNvPr>
          <p:cNvSpPr>
            <a:spLocks noGrp="1"/>
          </p:cNvSpPr>
          <p:nvPr>
            <p:ph idx="1"/>
          </p:nvPr>
        </p:nvSpPr>
        <p:spPr>
          <a:xfrm>
            <a:off x="762000" y="651165"/>
            <a:ext cx="10972800" cy="5627400"/>
          </a:xfrm>
        </p:spPr>
        <p:txBody>
          <a:bodyPr>
            <a:normAutofit fontScale="92500" lnSpcReduction="10000"/>
          </a:bodyPr>
          <a:lstStyle/>
          <a:p>
            <a:pPr algn="l"/>
            <a:r>
              <a:rPr lang="en-US" b="1" i="0" dirty="0">
                <a:solidFill>
                  <a:srgbClr val="292929"/>
                </a:solidFill>
                <a:effectLst/>
                <a:latin typeface="sohne"/>
              </a:rPr>
              <a:t>Selection</a:t>
            </a:r>
          </a:p>
          <a:p>
            <a:pPr marL="400041" lvl="1" indent="0">
              <a:buNone/>
            </a:pPr>
            <a:r>
              <a:rPr lang="en-US" i="0" dirty="0">
                <a:solidFill>
                  <a:srgbClr val="292929"/>
                </a:solidFill>
                <a:effectLst/>
                <a:latin typeface="charter"/>
              </a:rPr>
              <a:t>The idea of selection phase is to select the fittest individuals and let them pass their genes to the next generation.</a:t>
            </a:r>
          </a:p>
          <a:p>
            <a:pPr marL="400041" lvl="1" indent="0">
              <a:buNone/>
            </a:pPr>
            <a:r>
              <a:rPr lang="en-US" i="0" dirty="0">
                <a:solidFill>
                  <a:srgbClr val="292929"/>
                </a:solidFill>
                <a:effectLst/>
                <a:latin typeface="charter"/>
              </a:rPr>
              <a:t>Two pairs of individuals (parents) are selected based on their fitness scores. Individuals with high fitness have more chance to be selected for reproduction.</a:t>
            </a:r>
          </a:p>
          <a:p>
            <a:pPr algn="l"/>
            <a:r>
              <a:rPr lang="en-US" b="1" i="0" dirty="0">
                <a:solidFill>
                  <a:srgbClr val="292929"/>
                </a:solidFill>
                <a:effectLst/>
                <a:latin typeface="sohne"/>
              </a:rPr>
              <a:t>Crossover</a:t>
            </a:r>
          </a:p>
          <a:p>
            <a:pPr marL="400041" lvl="1" indent="0">
              <a:buNone/>
            </a:pPr>
            <a:r>
              <a:rPr lang="en-US" i="0" dirty="0">
                <a:solidFill>
                  <a:srgbClr val="292929"/>
                </a:solidFill>
                <a:effectLst/>
                <a:latin typeface="charter"/>
              </a:rPr>
              <a:t>Crossover is the most significant phase in a genetic algorithm. For each pair of parents to be mated, a crossover point is chosen at random from within the genes.</a:t>
            </a:r>
          </a:p>
          <a:p>
            <a:pPr marL="400041" lvl="1" indent="0">
              <a:buNone/>
            </a:pPr>
            <a:r>
              <a:rPr lang="en-US" i="0" dirty="0">
                <a:solidFill>
                  <a:srgbClr val="292929"/>
                </a:solidFill>
                <a:effectLst/>
                <a:latin typeface="charter"/>
              </a:rPr>
              <a:t>Offspring are created by exchanging the genes of parents among themselves until the crossover point is reached The new offspring are added to the population</a:t>
            </a:r>
          </a:p>
          <a:p>
            <a:endParaRPr lang="en-IN" dirty="0"/>
          </a:p>
        </p:txBody>
      </p:sp>
    </p:spTree>
    <p:extLst>
      <p:ext uri="{BB962C8B-B14F-4D97-AF65-F5344CB8AC3E}">
        <p14:creationId xmlns:p14="http://schemas.microsoft.com/office/powerpoint/2010/main" val="109462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C1BA3-F8A3-4497-97ED-0CF08D2015DC}"/>
              </a:ext>
            </a:extLst>
          </p:cNvPr>
          <p:cNvSpPr>
            <a:spLocks noGrp="1"/>
          </p:cNvSpPr>
          <p:nvPr>
            <p:ph idx="1"/>
          </p:nvPr>
        </p:nvSpPr>
        <p:spPr>
          <a:xfrm>
            <a:off x="762000" y="637309"/>
            <a:ext cx="10972800" cy="5641255"/>
          </a:xfrm>
        </p:spPr>
        <p:txBody>
          <a:bodyPr>
            <a:normAutofit/>
          </a:bodyPr>
          <a:lstStyle/>
          <a:p>
            <a:pPr algn="l"/>
            <a:r>
              <a:rPr lang="en-US" b="1" i="0" dirty="0">
                <a:solidFill>
                  <a:srgbClr val="292929"/>
                </a:solidFill>
                <a:effectLst/>
                <a:latin typeface="sohne"/>
              </a:rPr>
              <a:t>Mutation</a:t>
            </a:r>
          </a:p>
          <a:p>
            <a:pPr marL="457188" lvl="1" indent="0">
              <a:buNone/>
            </a:pPr>
            <a:r>
              <a:rPr lang="en-US" sz="2600" i="0" dirty="0">
                <a:solidFill>
                  <a:srgbClr val="292929"/>
                </a:solidFill>
                <a:effectLst/>
                <a:latin typeface="charter"/>
              </a:rPr>
              <a:t>In certain new offspring formed, some of their genes can be subjected to a mutation with a low random probability. This implies that some of the bits in the bit string can be flipped.</a:t>
            </a:r>
          </a:p>
          <a:p>
            <a:pPr marL="457188" lvl="1" indent="0">
              <a:buNone/>
            </a:pPr>
            <a:r>
              <a:rPr lang="en-US" sz="2600" i="0" dirty="0">
                <a:solidFill>
                  <a:srgbClr val="292929"/>
                </a:solidFill>
                <a:effectLst/>
                <a:latin typeface="charter"/>
              </a:rPr>
              <a:t>Mutation occurs to maintain diversity within the population and prevent premature convergence.</a:t>
            </a:r>
          </a:p>
          <a:p>
            <a:pPr algn="l"/>
            <a:r>
              <a:rPr lang="en-US" b="1" i="0" dirty="0">
                <a:solidFill>
                  <a:srgbClr val="292929"/>
                </a:solidFill>
                <a:effectLst/>
                <a:latin typeface="sohne"/>
              </a:rPr>
              <a:t>Termination</a:t>
            </a:r>
          </a:p>
          <a:p>
            <a:pPr marL="457188" lvl="1" indent="0">
              <a:buNone/>
            </a:pPr>
            <a:r>
              <a:rPr lang="en-US" sz="2600" b="0" i="0" dirty="0">
                <a:solidFill>
                  <a:srgbClr val="292929"/>
                </a:solidFill>
                <a:effectLst/>
                <a:latin typeface="charter"/>
              </a:rPr>
              <a:t>The algorithm terminates if the population has converged (does not produce offspring which are significantly different from the previous generation). Then it is said that the genetic algorithm has provided a set of solutions to our problem.</a:t>
            </a:r>
          </a:p>
        </p:txBody>
      </p:sp>
    </p:spTree>
    <p:extLst>
      <p:ext uri="{BB962C8B-B14F-4D97-AF65-F5344CB8AC3E}">
        <p14:creationId xmlns:p14="http://schemas.microsoft.com/office/powerpoint/2010/main" val="239661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6D15-1748-4199-B6E5-8C491811A562}"/>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BF068F0E-158E-4BF2-A4C3-661F7F6865D7}"/>
              </a:ext>
            </a:extLst>
          </p:cNvPr>
          <p:cNvPicPr>
            <a:picLocks noGrp="1" noChangeAspect="1"/>
          </p:cNvPicPr>
          <p:nvPr>
            <p:ph idx="1"/>
          </p:nvPr>
        </p:nvPicPr>
        <p:blipFill rotWithShape="1">
          <a:blip r:embed="rId2"/>
          <a:srcRect t="11172" r="2117" b="3728"/>
          <a:stretch/>
        </p:blipFill>
        <p:spPr>
          <a:xfrm>
            <a:off x="1297906" y="1320657"/>
            <a:ext cx="10408942" cy="5110304"/>
          </a:xfrm>
        </p:spPr>
      </p:pic>
    </p:spTree>
    <p:extLst>
      <p:ext uri="{BB962C8B-B14F-4D97-AF65-F5344CB8AC3E}">
        <p14:creationId xmlns:p14="http://schemas.microsoft.com/office/powerpoint/2010/main" val="2882247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8585</TotalTime>
  <Words>455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charter</vt:lpstr>
      <vt:lpstr>sohne</vt:lpstr>
      <vt:lpstr>Office Theme</vt:lpstr>
      <vt:lpstr>PowerPoint Presentation</vt:lpstr>
      <vt:lpstr>University Timetable Management System</vt:lpstr>
      <vt:lpstr>Use Case Diagram</vt:lpstr>
      <vt:lpstr>Class Diagram</vt:lpstr>
      <vt:lpstr>Genetic Algorithm</vt:lpstr>
      <vt:lpstr>PowerPoint Presentation</vt:lpstr>
      <vt:lpstr>PowerPoint Presentation</vt:lpstr>
      <vt:lpstr>PowerPoint Presentation</vt:lpstr>
      <vt:lpstr>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Divyanshu Deoli</cp:lastModifiedBy>
  <cp:revision>644</cp:revision>
  <cp:lastPrinted>2017-08-16T11:40:20Z</cp:lastPrinted>
  <dcterms:created xsi:type="dcterms:W3CDTF">2017-08-14T08:34:40Z</dcterms:created>
  <dcterms:modified xsi:type="dcterms:W3CDTF">2021-11-15T12:45:04Z</dcterms:modified>
</cp:coreProperties>
</file>