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85" r:id="rId2"/>
    <p:sldId id="286" r:id="rId3"/>
    <p:sldId id="276" r:id="rId4"/>
    <p:sldId id="287" r:id="rId5"/>
    <p:sldId id="288" r:id="rId6"/>
    <p:sldId id="277" r:id="rId7"/>
    <p:sldId id="278" r:id="rId8"/>
    <p:sldId id="279" r:id="rId9"/>
    <p:sldId id="283" r:id="rId10"/>
    <p:sldId id="284" r:id="rId11"/>
    <p:sldId id="27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5277" autoAdjust="0"/>
    <p:restoredTop sz="94660"/>
  </p:normalViewPr>
  <p:slideViewPr>
    <p:cSldViewPr>
      <p:cViewPr varScale="1">
        <p:scale>
          <a:sx n="82" d="100"/>
          <a:sy n="82" d="100"/>
        </p:scale>
        <p:origin x="198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D895D-D788-4B08-93B3-B78EFB535739}" type="datetimeFigureOut">
              <a:rPr lang="en-IN" smtClean="0"/>
              <a:pPr/>
              <a:t>14-12-2022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432714-8A85-4045-9756-8E58AB7B761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134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CB7F0-34A5-4C70-97E9-77E6D8EC06C7}" type="slidenum">
              <a:rPr lang="en-US"/>
              <a:pPr/>
              <a:t>2</a:t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72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CB7F0-34A5-4C70-97E9-77E6D8EC06C7}" type="slidenum">
              <a:rPr lang="en-US"/>
              <a:pPr/>
              <a:t>3</a:t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CB7F0-34A5-4C70-97E9-77E6D8EC06C7}" type="slidenum">
              <a:rPr lang="en-US"/>
              <a:pPr/>
              <a:t>4</a:t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12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CB7F0-34A5-4C70-97E9-77E6D8EC06C7}" type="slidenum">
              <a:rPr lang="en-US"/>
              <a:pPr/>
              <a:t>5</a:t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60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CB7F0-34A5-4C70-97E9-77E6D8EC06C7}" type="slidenum">
              <a:rPr lang="en-US"/>
              <a:pPr/>
              <a:t>6</a:t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CB7F0-34A5-4C70-97E9-77E6D8EC06C7}" type="slidenum">
              <a:rPr lang="en-US"/>
              <a:pPr/>
              <a:t>7</a:t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CB7F0-34A5-4C70-97E9-77E6D8EC06C7}" type="slidenum">
              <a:rPr lang="en-US"/>
              <a:pPr/>
              <a:t>8</a:t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CB7F0-34A5-4C70-97E9-77E6D8EC06C7}" type="slidenum">
              <a:rPr lang="en-US"/>
              <a:pPr/>
              <a:t>9</a:t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CB7F0-34A5-4C70-97E9-77E6D8EC06C7}" type="slidenum">
              <a:rPr lang="en-US"/>
              <a:pPr/>
              <a:t>10</a:t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081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677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3088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856" y="0"/>
            <a:ext cx="9147855" cy="548680"/>
          </a:xfrm>
        </p:spPr>
        <p:txBody>
          <a:bodyPr>
            <a:normAutofit/>
          </a:bodyPr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5400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92064"/>
            <a:ext cx="395064" cy="365125"/>
          </a:xfrm>
        </p:spPr>
        <p:txBody>
          <a:bodyPr/>
          <a:lstStyle>
            <a:lvl1pPr algn="ctr">
              <a:defRPr/>
            </a:lvl1pPr>
          </a:lstStyle>
          <a:p>
            <a:fld id="{08FC1071-F2DF-4CA9-AA63-FF97A16BD7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1531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396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711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919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771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4856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854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271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19676" y="8721"/>
            <a:ext cx="9163676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l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620688"/>
            <a:ext cx="9144000" cy="5688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C1071-F2DF-4CA9-AA63-FF97A16BD7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646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en-IN" sz="2800" b="1" kern="120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8640"/>
            <a:ext cx="9144000" cy="1178929"/>
          </a:xfrm>
        </p:spPr>
        <p:txBody>
          <a:bodyPr>
            <a:normAutofit fontScale="90000"/>
          </a:bodyPr>
          <a:lstStyle/>
          <a:p>
            <a:pPr fontAlgn="base">
              <a:spcAft>
                <a:spcPct val="0"/>
              </a:spcAft>
            </a:pPr>
            <a:br>
              <a:rPr lang="en-US" sz="2200" dirty="0"/>
            </a:br>
            <a:r>
              <a:rPr lang="en-US" sz="2200" dirty="0"/>
              <a:t>Identification of Crime Prone Areas</a:t>
            </a:r>
            <a:br>
              <a:rPr lang="en-US" sz="2000" dirty="0"/>
            </a:br>
            <a:br>
              <a:rPr lang="en-US" sz="2000" dirty="0">
                <a:ea typeface="Droid Sans Fallback"/>
                <a:cs typeface="Times New Roman" pitchFamily="18" charset="0"/>
              </a:rPr>
            </a:br>
            <a:r>
              <a:rPr lang="en-US" sz="2400" dirty="0">
                <a:ea typeface="Droid Sans Fallback"/>
                <a:cs typeface="Times New Roman" pitchFamily="18" charset="0"/>
              </a:rPr>
              <a:t>Project Synopsis Presentation </a:t>
            </a:r>
            <a:br>
              <a:rPr lang="en-US" sz="2400" dirty="0">
                <a:ea typeface="Droid Sans Fallback"/>
                <a:cs typeface="Times New Roman" pitchFamily="18" charset="0"/>
              </a:rPr>
            </a:br>
            <a:r>
              <a:rPr lang="en-US" sz="2000" dirty="0">
                <a:solidFill>
                  <a:srgbClr val="0033CC"/>
                </a:solidFill>
                <a:latin typeface="Calibri" pitchFamily="34" charset="0"/>
                <a:ea typeface="Droid Sans Fallback"/>
                <a:cs typeface="Times New Roman" pitchFamily="18" charset="0"/>
              </a:rPr>
              <a:t>Date: 15/10/2022</a:t>
            </a:r>
            <a:endParaRPr lang="en-IN" sz="2000" dirty="0"/>
          </a:p>
        </p:txBody>
      </p:sp>
      <p:sp>
        <p:nvSpPr>
          <p:cNvPr id="5" name="Rectangle 4"/>
          <p:cNvSpPr/>
          <p:nvPr/>
        </p:nvSpPr>
        <p:spPr>
          <a:xfrm>
            <a:off x="2323783" y="1585264"/>
            <a:ext cx="4968552" cy="14401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683568" y="5805264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Calibri" pitchFamily="34" charset="0"/>
                <a:ea typeface="Droid Sans Fallback"/>
                <a:cs typeface="Calibri" pitchFamily="34" charset="0"/>
              </a:rPr>
              <a:t>FACULTY OF ENGINEERING &amp; COMPUTING SCIENCES</a:t>
            </a:r>
            <a:endParaRPr lang="en-US" sz="700" dirty="0">
              <a:latin typeface="Arial" pitchFamily="34" charset="0"/>
              <a:cs typeface="Arial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Calibri" pitchFamily="34" charset="0"/>
                <a:ea typeface="Droid Sans Fallback"/>
                <a:cs typeface="Calibri" pitchFamily="34" charset="0"/>
              </a:rPr>
              <a:t>TEERTHANKER MAHAVEER UNIVERSITY, MORADABAD</a:t>
            </a:r>
            <a:endParaRPr lang="en-US" b="1" dirty="0">
              <a:latin typeface="Arial" pitchFamily="34" charset="0"/>
              <a:ea typeface="Droid Sans Fallback"/>
              <a:cs typeface="Calibri" pitchFamily="34" charset="0"/>
            </a:endParaRP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581128"/>
            <a:ext cx="1204101" cy="1085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499992" y="34290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33CC"/>
                </a:solidFill>
                <a:latin typeface="Calibri" pitchFamily="34" charset="0"/>
                <a:ea typeface="Droid Sans Fallback"/>
                <a:cs typeface="Times New Roman" pitchFamily="18" charset="0"/>
              </a:rPr>
              <a:t>Submitted By: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0033CC"/>
                </a:solidFill>
                <a:latin typeface="Calibri" pitchFamily="34" charset="0"/>
                <a:ea typeface="Droid Sans Fallback"/>
                <a:cs typeface="Times New Roman" pitchFamily="18" charset="0"/>
              </a:rPr>
              <a:t>Aashvi</a:t>
            </a:r>
            <a:r>
              <a:rPr lang="en-US" dirty="0">
                <a:solidFill>
                  <a:srgbClr val="0033CC"/>
                </a:solidFill>
                <a:latin typeface="Calibri" pitchFamily="34" charset="0"/>
                <a:ea typeface="Droid Sans Fallback"/>
                <a:cs typeface="Times New Roman" pitchFamily="18" charset="0"/>
              </a:rPr>
              <a:t> Jain (TCA1959004)</a:t>
            </a:r>
            <a:endParaRPr lang="en-US" dirty="0">
              <a:solidFill>
                <a:srgbClr val="0033CC"/>
              </a:solidFill>
              <a:latin typeface="Arial" pitchFamily="34" charset="0"/>
              <a:cs typeface="Arial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33CC"/>
                </a:solidFill>
                <a:latin typeface="Calibri" pitchFamily="34" charset="0"/>
                <a:ea typeface="Droid Sans Fallback"/>
                <a:cs typeface="Times New Roman" pitchFamily="18" charset="0"/>
              </a:rPr>
              <a:t>Divyanshu Jain (TCA1959012)</a:t>
            </a:r>
            <a:endParaRPr lang="en-US" dirty="0">
              <a:solidFill>
                <a:srgbClr val="0033CC"/>
              </a:solidFill>
              <a:latin typeface="Arial" pitchFamily="34" charset="0"/>
              <a:cs typeface="Arial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33C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1520" y="3356992"/>
            <a:ext cx="37401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33CC"/>
                </a:solidFill>
                <a:latin typeface="Calibri" pitchFamily="34" charset="0"/>
                <a:ea typeface="Droid Sans Fallback"/>
                <a:cs typeface="Times New Roman" pitchFamily="18" charset="0"/>
              </a:rPr>
              <a:t>Project Guide: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33CC"/>
                </a:solidFill>
                <a:latin typeface="Calibri" pitchFamily="34" charset="0"/>
                <a:cs typeface="Times New Roman" pitchFamily="18" charset="0"/>
              </a:rPr>
              <a:t>Mr. Ashish Bishnoi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33CC"/>
                </a:solidFill>
                <a:latin typeface="Calibri" pitchFamily="34" charset="0"/>
                <a:cs typeface="Times New Roman" pitchFamily="18" charset="0"/>
              </a:rPr>
              <a:t> Dr. Saurabh Pathak </a:t>
            </a:r>
            <a:endParaRPr lang="en-US" dirty="0">
              <a:solidFill>
                <a:srgbClr val="0033C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9552" y="2132856"/>
            <a:ext cx="804174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latin typeface="Calibri" pitchFamily="34" charset="0"/>
                <a:ea typeface="Droid Sans Fallback"/>
                <a:cs typeface="Times New Roman" pitchFamily="18" charset="0"/>
              </a:rPr>
              <a:t>Project Work Phase-I ML (EAI753)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latin typeface="Calibri" pitchFamily="34" charset="0"/>
                <a:ea typeface="Droid Sans Fallback"/>
                <a:cs typeface="Times New Roman" pitchFamily="18" charset="0"/>
              </a:rPr>
              <a:t>Degree : </a:t>
            </a:r>
            <a:r>
              <a:rPr lang="en-US" sz="2000" b="1" dirty="0" err="1">
                <a:solidFill>
                  <a:srgbClr val="FF0000"/>
                </a:solidFill>
                <a:latin typeface="Calibri" pitchFamily="34" charset="0"/>
                <a:ea typeface="Droid Sans Fallback"/>
                <a:cs typeface="Times New Roman" pitchFamily="18" charset="0"/>
              </a:rPr>
              <a:t>B.Tech</a:t>
            </a:r>
            <a:r>
              <a:rPr lang="en-US" sz="2000" b="1" dirty="0">
                <a:solidFill>
                  <a:srgbClr val="FF0000"/>
                </a:solidFill>
                <a:latin typeface="Calibri" pitchFamily="34" charset="0"/>
                <a:ea typeface="Droid Sans Fallback"/>
                <a:cs typeface="Times New Roman" pitchFamily="18" charset="0"/>
              </a:rPr>
              <a:t>(AI+ML+DL)</a:t>
            </a:r>
            <a:endParaRPr lang="en-US" sz="20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287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2509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     </a:t>
            </a:r>
          </a:p>
          <a:p>
            <a:pPr marL="0" indent="0">
              <a:buNone/>
            </a:pPr>
            <a:r>
              <a:rPr lang="en-IN" dirty="0"/>
              <a:t>     </a:t>
            </a:r>
            <a:r>
              <a:rPr lang="en-IN" sz="2600" dirty="0"/>
              <a:t>1. </a:t>
            </a:r>
            <a:r>
              <a:rPr lang="en-US" sz="2600" dirty="0"/>
              <a:t>www.analyticsvidhya.com</a:t>
            </a:r>
            <a:endParaRPr lang="en-IN" sz="2600" dirty="0"/>
          </a:p>
          <a:p>
            <a:pPr marL="0" indent="0">
              <a:buNone/>
            </a:pPr>
            <a:r>
              <a:rPr lang="en-IN" sz="2600" dirty="0"/>
              <a:t>     2. </a:t>
            </a:r>
            <a:r>
              <a:rPr lang="en-US" sz="2600" dirty="0"/>
              <a:t>https://www.altexsoft.com</a:t>
            </a:r>
            <a:endParaRPr lang="en-IN" sz="2600" dirty="0"/>
          </a:p>
          <a:p>
            <a:pPr marL="0" indent="0">
              <a:buNone/>
            </a:pPr>
            <a:r>
              <a:rPr lang="en-IN" sz="2600" dirty="0"/>
              <a:t>     3. </a:t>
            </a:r>
            <a:r>
              <a:rPr lang="en-US" sz="2600" dirty="0"/>
              <a:t>https://towardsdatascience.com</a:t>
            </a:r>
            <a:endParaRPr lang="en-IN" sz="2600" dirty="0"/>
          </a:p>
          <a:p>
            <a:pPr marL="0" indent="0">
              <a:buNone/>
            </a:pPr>
            <a:r>
              <a:rPr lang="en-IN" sz="2600" dirty="0"/>
              <a:t>     4. </a:t>
            </a:r>
            <a:r>
              <a:rPr lang="en-US" sz="2600" dirty="0"/>
              <a:t>manthan.mic.gov.in</a:t>
            </a:r>
            <a:endParaRPr lang="en-IN" sz="2600" dirty="0"/>
          </a:p>
          <a:p>
            <a:pPr marL="0" indent="0">
              <a:buNone/>
            </a:pPr>
            <a:r>
              <a:rPr lang="en-IN" sz="2600" dirty="0"/>
              <a:t>     6. </a:t>
            </a:r>
            <a:r>
              <a:rPr lang="en-US" sz="2600" dirty="0"/>
              <a:t>www.researchgate.net</a:t>
            </a:r>
            <a:endParaRPr lang="en-IN" sz="2600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10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5381" name="Text Box 5"/>
          <p:cNvSpPr txBox="1">
            <a:spLocks noChangeArrowheads="1"/>
          </p:cNvSpPr>
          <p:nvPr/>
        </p:nvSpPr>
        <p:spPr bwMode="auto">
          <a:xfrm>
            <a:off x="395536" y="116632"/>
            <a:ext cx="61727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chemeClr val="bg1"/>
                </a:solidFill>
                <a:latin typeface="Calibri" pitchFamily="34" charset="0"/>
                <a:ea typeface="ＭＳ Ｐゴシック" pitchFamily="-28" charset="-128"/>
              </a:rPr>
              <a:t>References</a:t>
            </a:r>
            <a:endParaRPr lang="en-US" b="1" dirty="0">
              <a:solidFill>
                <a:schemeClr val="bg1"/>
              </a:solidFill>
              <a:latin typeface="Calibri" pitchFamily="34" charset="0"/>
              <a:ea typeface="ＭＳ Ｐゴシック" pitchFamily="-28" charset="-128"/>
            </a:endParaRPr>
          </a:p>
        </p:txBody>
      </p:sp>
      <p:sp>
        <p:nvSpPr>
          <p:cNvPr id="485384" name="Rectangle 8"/>
          <p:cNvSpPr>
            <a:spLocks noChangeArrowheads="1"/>
          </p:cNvSpPr>
          <p:nvPr/>
        </p:nvSpPr>
        <p:spPr bwMode="auto">
          <a:xfrm>
            <a:off x="0" y="6165304"/>
            <a:ext cx="9144000" cy="692696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dirty="0"/>
          </a:p>
        </p:txBody>
      </p:sp>
      <p:pic>
        <p:nvPicPr>
          <p:cNvPr id="485394" name="Picture 18" descr="Teerthanker Mahaveer Universit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712" y="33879"/>
            <a:ext cx="29527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3"/>
          <p:cNvSpPr txBox="1">
            <a:spLocks/>
          </p:cNvSpPr>
          <p:nvPr/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10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75276" y="6547668"/>
            <a:ext cx="18501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b="1" dirty="0">
                <a:solidFill>
                  <a:schemeClr val="bg1"/>
                </a:solidFill>
              </a:rPr>
              <a:t>T011A/ Template  Version 5.0</a:t>
            </a:r>
          </a:p>
        </p:txBody>
      </p:sp>
    </p:spTree>
    <p:extLst>
      <p:ext uri="{BB962C8B-B14F-4D97-AF65-F5344CB8AC3E}">
        <p14:creationId xmlns:p14="http://schemas.microsoft.com/office/powerpoint/2010/main" val="2585641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4040718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2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5381" name="Text Box 5"/>
          <p:cNvSpPr txBox="1">
            <a:spLocks noChangeArrowheads="1"/>
          </p:cNvSpPr>
          <p:nvPr/>
        </p:nvSpPr>
        <p:spPr bwMode="auto">
          <a:xfrm>
            <a:off x="251520" y="188640"/>
            <a:ext cx="61727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2400" b="1">
                <a:solidFill>
                  <a:schemeClr val="bg1"/>
                </a:solidFill>
                <a:latin typeface="Calibri" pitchFamily="34" charset="0"/>
                <a:ea typeface="ＭＳ Ｐゴシック" pitchFamily="-28" charset="-128"/>
              </a:defRPr>
            </a:lvl1pPr>
          </a:lstStyle>
          <a:p>
            <a:r>
              <a:rPr lang="en-US" dirty="0"/>
              <a:t>Team Details</a:t>
            </a:r>
          </a:p>
        </p:txBody>
      </p:sp>
      <p:sp>
        <p:nvSpPr>
          <p:cNvPr id="485384" name="Rectangle 8"/>
          <p:cNvSpPr>
            <a:spLocks noChangeArrowheads="1"/>
          </p:cNvSpPr>
          <p:nvPr/>
        </p:nvSpPr>
        <p:spPr bwMode="auto">
          <a:xfrm>
            <a:off x="0" y="6165304"/>
            <a:ext cx="9144000" cy="692696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dirty="0"/>
          </a:p>
        </p:txBody>
      </p:sp>
      <p:pic>
        <p:nvPicPr>
          <p:cNvPr id="485394" name="Picture 18" descr="Teerthanker Mahaveer Universit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16632"/>
            <a:ext cx="29527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3"/>
          <p:cNvSpPr txBox="1">
            <a:spLocks/>
          </p:cNvSpPr>
          <p:nvPr/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2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75276" y="6547668"/>
            <a:ext cx="18501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b="1" dirty="0">
                <a:solidFill>
                  <a:schemeClr val="bg1"/>
                </a:solidFill>
              </a:rPr>
              <a:t>T011A/ Template  Version 5.0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181090"/>
              </p:ext>
            </p:extLst>
          </p:nvPr>
        </p:nvGraphicFramePr>
        <p:xfrm>
          <a:off x="386882" y="1372628"/>
          <a:ext cx="8361582" cy="1611209"/>
        </p:xfrm>
        <a:graphic>
          <a:graphicData uri="http://schemas.openxmlformats.org/drawingml/2006/table">
            <a:tbl>
              <a:tblPr firstRow="1" firstCol="1" bandRow="1">
                <a:tableStyleId>{E8B1032C-EA38-4F05-BA0D-38AFFFC7BED3}</a:tableStyleId>
              </a:tblPr>
              <a:tblGrid>
                <a:gridCol w="5877119">
                  <a:extLst>
                    <a:ext uri="{9D8B030D-6E8A-4147-A177-3AD203B41FA5}">
                      <a16:colId xmlns:a16="http://schemas.microsoft.com/office/drawing/2014/main" val="3341467042"/>
                    </a:ext>
                  </a:extLst>
                </a:gridCol>
                <a:gridCol w="2484463">
                  <a:extLst>
                    <a:ext uri="{9D8B030D-6E8A-4147-A177-3AD203B41FA5}">
                      <a16:colId xmlns:a16="http://schemas.microsoft.com/office/drawing/2014/main" val="4186870229"/>
                    </a:ext>
                  </a:extLst>
                </a:gridCol>
              </a:tblGrid>
              <a:tr h="512982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Student Name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Droid Sans Fallback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Role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Droid Sans Fallback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6531479"/>
                  </a:ext>
                </a:extLst>
              </a:tr>
              <a:tr h="427413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  </a:t>
                      </a:r>
                      <a:r>
                        <a:rPr lang="en-US" sz="1800" dirty="0" err="1">
                          <a:effectLst/>
                        </a:rPr>
                        <a:t>Aashvi</a:t>
                      </a:r>
                      <a:r>
                        <a:rPr lang="en-US" sz="1800" dirty="0">
                          <a:effectLst/>
                        </a:rPr>
                        <a:t> Jain 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Droid Sans Fallback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Developer,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Testing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Droid Sans Fallback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5163912"/>
                  </a:ext>
                </a:extLst>
              </a:tr>
              <a:tr h="50191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  </a:t>
                      </a:r>
                      <a:r>
                        <a:rPr lang="en-US" sz="1800" dirty="0" err="1">
                          <a:effectLst/>
                        </a:rPr>
                        <a:t>Divyanshu</a:t>
                      </a:r>
                      <a:r>
                        <a:rPr lang="en-US" sz="1800" baseline="0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Jain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Droid Sans Fallback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Droid Sans Fallback"/>
                        </a:rPr>
                        <a:t>Developer, </a:t>
                      </a: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Droid Sans Fallback"/>
                        </a:rPr>
                        <a:t>Data Analyzer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roid Sans Fallback"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0564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4713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250904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0600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Droid Sans Fallback"/>
                <a:cs typeface="Calibri" panose="020F0502020204030204" pitchFamily="34" charset="0"/>
              </a:rPr>
              <a:t>    </a:t>
            </a:r>
          </a:p>
          <a:p>
            <a:pPr>
              <a:lnSpc>
                <a:spcPct val="106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ea typeface="Droid Sans Fallback"/>
                <a:cs typeface="Calibri" panose="020F0502020204030204" pitchFamily="34" charset="0"/>
              </a:rPr>
              <a:t>We have identified the problem of the increase of criminal activity at a high rate and also analyze the root cause of this rapid increase in crime rate.</a:t>
            </a:r>
          </a:p>
          <a:p>
            <a:pPr>
              <a:lnSpc>
                <a:spcPct val="106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ea typeface="Droid Sans Fallback"/>
                <a:cs typeface="Calibri" panose="020F0502020204030204" pitchFamily="34" charset="0"/>
              </a:rPr>
              <a:t>We have analyzed the current traditional methods of Crime identification and on the basis of the dataset of 112 Helpline we come up with this solution.</a:t>
            </a:r>
          </a:p>
          <a:p>
            <a:pPr>
              <a:lnSpc>
                <a:spcPct val="106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>
                <a:effectLst/>
                <a:latin typeface="Calibri" panose="020F0502020204030204" pitchFamily="34" charset="0"/>
                <a:ea typeface="Droid Sans Fallback"/>
              </a:rPr>
              <a:t>I</a:t>
            </a:r>
            <a:r>
              <a:rPr lang="en-US" dirty="0">
                <a:effectLst/>
                <a:ea typeface="Droid Sans Fallback"/>
              </a:rPr>
              <a:t>n the proposed system, we have done crime data analysis of with many parameters and factors including Event Id, Circle name, Police Station, Caller source, Event Type, Event-sub-type, Data of crime, Latitude, and Longitude of the location of the crime. </a:t>
            </a:r>
            <a:endParaRPr lang="en-US" dirty="0">
              <a:solidFill>
                <a:srgbClr val="000000"/>
              </a:solidFill>
              <a:ea typeface="Droid Sans Fallback"/>
              <a:cs typeface="Calibri" panose="020F0502020204030204" pitchFamily="34" charset="0"/>
            </a:endParaRPr>
          </a:p>
          <a:p>
            <a:pPr>
              <a:lnSpc>
                <a:spcPct val="106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effectLst/>
                <a:ea typeface="Droid Sans Fallback"/>
                <a:cs typeface="Calibri" panose="020F0502020204030204" pitchFamily="34" charset="0"/>
              </a:rPr>
              <a:t> </a:t>
            </a:r>
            <a:r>
              <a:rPr lang="en-US" dirty="0"/>
              <a:t>Our system can predict the type of criminal activity which have a high probability for a given location in terms of latitude and longitude and date and also we can visualize crime-prone areas</a:t>
            </a:r>
            <a:r>
              <a:rPr lang="en-US" dirty="0">
                <a:solidFill>
                  <a:srgbClr val="000000"/>
                </a:solidFill>
                <a:effectLst/>
                <a:ea typeface="Droid Sans Fallback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106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>
                <a:effectLst/>
                <a:latin typeface="Calibri" panose="020F0502020204030204" pitchFamily="34" charset="0"/>
                <a:ea typeface="Droid Sans Fallback"/>
              </a:rPr>
              <a:t>. We have plan to develop a webpage for the end user and to integrate our model with that webpage so that we can visualize the results on frontend</a:t>
            </a:r>
            <a:r>
              <a:rPr lang="en-US" sz="1900" dirty="0">
                <a:effectLst/>
                <a:latin typeface="Calibri" panose="020F0502020204030204" pitchFamily="34" charset="0"/>
                <a:ea typeface="Droid Sans Fallback"/>
              </a:rPr>
              <a:t>.</a:t>
            </a:r>
            <a:endParaRPr lang="en-IN" sz="1900" dirty="0">
              <a:effectLst/>
              <a:latin typeface="Calibri" panose="020F0502020204030204" pitchFamily="34" charset="0"/>
              <a:ea typeface="Droid Sans Fallback"/>
            </a:endParaRPr>
          </a:p>
          <a:p>
            <a:pPr>
              <a:lnSpc>
                <a:spcPct val="106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US" sz="2100" dirty="0">
              <a:solidFill>
                <a:srgbClr val="000000"/>
              </a:solidFill>
              <a:effectLst/>
              <a:ea typeface="Droid Sans Fallback"/>
              <a:cs typeface="Calibri" panose="020F0502020204030204" pitchFamily="34" charset="0"/>
            </a:endParaRPr>
          </a:p>
          <a:p>
            <a:pPr marL="0" indent="0" algn="ctr">
              <a:lnSpc>
                <a:spcPct val="106000"/>
              </a:lnSpc>
              <a:spcAft>
                <a:spcPts val="800"/>
              </a:spcAft>
              <a:buNone/>
            </a:pPr>
            <a:endParaRPr lang="en-US" sz="1800" dirty="0">
              <a:solidFill>
                <a:srgbClr val="000000"/>
              </a:solidFill>
              <a:latin typeface="Calibri" panose="020F0502020204030204" pitchFamily="34" charset="0"/>
              <a:ea typeface="Droid Sans Fallback"/>
              <a:cs typeface="Calibri" panose="020F0502020204030204" pitchFamily="34" charset="0"/>
            </a:endParaRPr>
          </a:p>
          <a:p>
            <a:pPr marL="0" indent="0" algn="ctr">
              <a:lnSpc>
                <a:spcPct val="106000"/>
              </a:lnSpc>
              <a:spcAft>
                <a:spcPts val="800"/>
              </a:spcAft>
              <a:buNone/>
            </a:pPr>
            <a:endParaRPr lang="en-IN" sz="2000" dirty="0">
              <a:effectLst/>
              <a:latin typeface="Calibri" panose="020F0502020204030204" pitchFamily="34" charset="0"/>
              <a:ea typeface="Droid Sans Fallback"/>
            </a:endParaRPr>
          </a:p>
          <a:p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3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5381" name="Text Box 5"/>
          <p:cNvSpPr txBox="1">
            <a:spLocks noChangeArrowheads="1"/>
          </p:cNvSpPr>
          <p:nvPr/>
        </p:nvSpPr>
        <p:spPr bwMode="auto">
          <a:xfrm>
            <a:off x="251520" y="188640"/>
            <a:ext cx="6172712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2400" b="1">
                <a:solidFill>
                  <a:schemeClr val="bg1"/>
                </a:solidFill>
                <a:latin typeface="Calibri" pitchFamily="34" charset="0"/>
                <a:ea typeface="ＭＳ Ｐゴシック" pitchFamily="-28" charset="-128"/>
              </a:defRPr>
            </a:lvl1pPr>
          </a:lstStyle>
          <a:p>
            <a:r>
              <a:rPr lang="en-US" sz="2600" dirty="0"/>
              <a:t>Project Brief</a:t>
            </a:r>
          </a:p>
        </p:txBody>
      </p:sp>
      <p:sp>
        <p:nvSpPr>
          <p:cNvPr id="485384" name="Rectangle 8"/>
          <p:cNvSpPr>
            <a:spLocks noChangeArrowheads="1"/>
          </p:cNvSpPr>
          <p:nvPr/>
        </p:nvSpPr>
        <p:spPr bwMode="auto">
          <a:xfrm>
            <a:off x="0" y="6165304"/>
            <a:ext cx="9144000" cy="692696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dirty="0"/>
          </a:p>
        </p:txBody>
      </p:sp>
      <p:pic>
        <p:nvPicPr>
          <p:cNvPr id="485394" name="Picture 18" descr="Teerthanker Mahaveer Universit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16632"/>
            <a:ext cx="29527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3"/>
          <p:cNvSpPr txBox="1">
            <a:spLocks/>
          </p:cNvSpPr>
          <p:nvPr/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3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75276" y="6547668"/>
            <a:ext cx="18501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b="1" dirty="0">
                <a:solidFill>
                  <a:schemeClr val="bg1"/>
                </a:solidFill>
              </a:rPr>
              <a:t>T011A/ Template  Version 5.0</a:t>
            </a:r>
          </a:p>
        </p:txBody>
      </p:sp>
    </p:spTree>
    <p:extLst>
      <p:ext uri="{BB962C8B-B14F-4D97-AF65-F5344CB8AC3E}">
        <p14:creationId xmlns:p14="http://schemas.microsoft.com/office/powerpoint/2010/main" val="1809597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250904"/>
          </a:xfrm>
        </p:spPr>
        <p:txBody>
          <a:bodyPr>
            <a:normAutofit/>
          </a:bodyPr>
          <a:lstStyle/>
          <a:p>
            <a:pPr lvl="1" indent="-342900">
              <a:buFont typeface="Wingdings" panose="05000000000000000000" pitchFamily="2" charset="2"/>
              <a:buChar char="q"/>
            </a:pPr>
            <a:endParaRPr lang="en-IN" sz="2500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Literature Survey and Planning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Data Collection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Data </a:t>
            </a:r>
            <a:r>
              <a:rPr lang="en-IN" dirty="0" err="1"/>
              <a:t>Preprocessing</a:t>
            </a: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Feature Selection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Dataset Splitting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Model Training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Model Testing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Retraining of Model (if Required)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Deployment	</a:t>
            </a:r>
            <a:r>
              <a:rPr lang="en-IN" sz="3300" dirty="0"/>
              <a:t>        </a:t>
            </a:r>
          </a:p>
          <a:p>
            <a:pPr marL="0" indent="0">
              <a:buNone/>
            </a:pPr>
            <a:r>
              <a:rPr lang="en-IN" sz="3100" dirty="0"/>
              <a:t> 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4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5381" name="Text Box 5"/>
          <p:cNvSpPr txBox="1">
            <a:spLocks noChangeArrowheads="1"/>
          </p:cNvSpPr>
          <p:nvPr/>
        </p:nvSpPr>
        <p:spPr bwMode="auto">
          <a:xfrm>
            <a:off x="0" y="0"/>
            <a:ext cx="61727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chemeClr val="bg1"/>
                </a:solidFill>
                <a:latin typeface="Calibri" pitchFamily="34" charset="0"/>
                <a:ea typeface="ＭＳ Ｐゴシック" pitchFamily="-28" charset="-128"/>
              </a:rPr>
              <a:t>Methodologies/ Technologies/ Tools to be used</a:t>
            </a:r>
            <a:endParaRPr lang="en-US" b="1" dirty="0">
              <a:solidFill>
                <a:schemeClr val="bg1"/>
              </a:solidFill>
              <a:latin typeface="Calibri" pitchFamily="34" charset="0"/>
              <a:ea typeface="ＭＳ Ｐゴシック" pitchFamily="-28" charset="-128"/>
            </a:endParaRPr>
          </a:p>
        </p:txBody>
      </p:sp>
      <p:sp>
        <p:nvSpPr>
          <p:cNvPr id="485384" name="Rectangle 8"/>
          <p:cNvSpPr>
            <a:spLocks noChangeArrowheads="1"/>
          </p:cNvSpPr>
          <p:nvPr/>
        </p:nvSpPr>
        <p:spPr bwMode="auto">
          <a:xfrm>
            <a:off x="0" y="6165304"/>
            <a:ext cx="9144000" cy="692696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pic>
        <p:nvPicPr>
          <p:cNvPr id="485394" name="Picture 18" descr="Teerthanker Mahaveer Universit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16632"/>
            <a:ext cx="29527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3"/>
          <p:cNvSpPr txBox="1">
            <a:spLocks/>
          </p:cNvSpPr>
          <p:nvPr/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4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75276" y="6547668"/>
            <a:ext cx="18501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b="1" dirty="0">
                <a:solidFill>
                  <a:schemeClr val="bg1"/>
                </a:solidFill>
              </a:rPr>
              <a:t>T011A/ Template  Version 5.0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AE8C17-8DAD-A347-BD45-4E85570A59F5}"/>
              </a:ext>
            </a:extLst>
          </p:cNvPr>
          <p:cNvSpPr/>
          <p:nvPr/>
        </p:nvSpPr>
        <p:spPr>
          <a:xfrm>
            <a:off x="4860032" y="1268760"/>
            <a:ext cx="3600400" cy="4392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685800">
              <a:lnSpc>
                <a:spcPct val="105000"/>
              </a:lnSpc>
            </a:pPr>
            <a:r>
              <a:rPr lang="en-IN" sz="2500" b="1" dirty="0">
                <a:effectLst/>
                <a:latin typeface="Calibri" panose="020F0502020204030204" pitchFamily="34" charset="0"/>
                <a:ea typeface="Droid Sans Fallback"/>
                <a:cs typeface="Times New Roman" panose="02020603050405020304" pitchFamily="18" charset="0"/>
              </a:rPr>
              <a:t>Libraries Used:</a:t>
            </a:r>
            <a:endParaRPr lang="en-IN" sz="2500" dirty="0">
              <a:effectLst/>
              <a:latin typeface="Calibri" panose="020F0502020204030204" pitchFamily="34" charset="0"/>
              <a:ea typeface="Droid Sans Fallback"/>
            </a:endParaRPr>
          </a:p>
          <a:p>
            <a:pPr marL="1600200" lvl="3" indent="-228600">
              <a:lnSpc>
                <a:spcPct val="105000"/>
              </a:lnSpc>
              <a:buFont typeface="Symbol" panose="05050102010706020507" pitchFamily="18" charset="2"/>
              <a:buChar char=""/>
            </a:pPr>
            <a:r>
              <a:rPr lang="en-US" sz="2500" dirty="0" err="1">
                <a:effectLst/>
                <a:latin typeface="Calibri" panose="020F0502020204030204" pitchFamily="34" charset="0"/>
                <a:ea typeface="Droid Sans Fallback"/>
              </a:rPr>
              <a:t>Numpy</a:t>
            </a:r>
            <a:r>
              <a:rPr lang="en-US" sz="2500" dirty="0">
                <a:effectLst/>
                <a:latin typeface="Calibri" panose="020F0502020204030204" pitchFamily="34" charset="0"/>
                <a:ea typeface="Droid Sans Fallback"/>
              </a:rPr>
              <a:t> </a:t>
            </a:r>
            <a:endParaRPr lang="en-IN" sz="2500" dirty="0">
              <a:effectLst/>
              <a:latin typeface="Calibri" panose="020F0502020204030204" pitchFamily="34" charset="0"/>
              <a:ea typeface="Droid Sans Fallback"/>
            </a:endParaRPr>
          </a:p>
          <a:p>
            <a:pPr marL="1600200" lvl="3" indent="-228600">
              <a:lnSpc>
                <a:spcPct val="105000"/>
              </a:lnSpc>
              <a:buFont typeface="Symbol" panose="05050102010706020507" pitchFamily="18" charset="2"/>
              <a:buChar char=""/>
            </a:pPr>
            <a:r>
              <a:rPr lang="en-US" sz="2500" dirty="0">
                <a:effectLst/>
                <a:latin typeface="Calibri" panose="020F0502020204030204" pitchFamily="34" charset="0"/>
                <a:ea typeface="Droid Sans Fallback"/>
              </a:rPr>
              <a:t>Pandas</a:t>
            </a:r>
            <a:endParaRPr lang="en-IN" sz="2500" dirty="0">
              <a:effectLst/>
              <a:latin typeface="Calibri" panose="020F0502020204030204" pitchFamily="34" charset="0"/>
              <a:ea typeface="Droid Sans Fallback"/>
            </a:endParaRPr>
          </a:p>
          <a:p>
            <a:pPr marL="1600200" lvl="3" indent="-228600">
              <a:lnSpc>
                <a:spcPct val="105000"/>
              </a:lnSpc>
              <a:buFont typeface="Symbol" panose="05050102010706020507" pitchFamily="18" charset="2"/>
              <a:buChar char=""/>
            </a:pPr>
            <a:r>
              <a:rPr lang="en-US" sz="2500" dirty="0" err="1">
                <a:effectLst/>
                <a:latin typeface="Calibri" panose="020F0502020204030204" pitchFamily="34" charset="0"/>
                <a:ea typeface="Droid Sans Fallback"/>
              </a:rPr>
              <a:t>SeaBorn</a:t>
            </a:r>
            <a:r>
              <a:rPr lang="en-US" sz="2500" dirty="0">
                <a:effectLst/>
                <a:latin typeface="Calibri" panose="020F0502020204030204" pitchFamily="34" charset="0"/>
                <a:ea typeface="Droid Sans Fallback"/>
              </a:rPr>
              <a:t> </a:t>
            </a:r>
            <a:endParaRPr lang="en-IN" sz="2500" dirty="0">
              <a:effectLst/>
              <a:latin typeface="Calibri" panose="020F0502020204030204" pitchFamily="34" charset="0"/>
              <a:ea typeface="Droid Sans Fallback"/>
            </a:endParaRPr>
          </a:p>
          <a:p>
            <a:pPr marL="1600200" lvl="3" indent="-228600">
              <a:lnSpc>
                <a:spcPct val="105000"/>
              </a:lnSpc>
              <a:buFont typeface="Symbol" panose="05050102010706020507" pitchFamily="18" charset="2"/>
              <a:buChar char=""/>
            </a:pPr>
            <a:r>
              <a:rPr lang="en-US" sz="2500" dirty="0">
                <a:effectLst/>
                <a:latin typeface="Calibri" panose="020F0502020204030204" pitchFamily="34" charset="0"/>
                <a:ea typeface="Droid Sans Fallback"/>
              </a:rPr>
              <a:t>Matplotlib</a:t>
            </a:r>
            <a:endParaRPr lang="en-IN" sz="2500" dirty="0">
              <a:effectLst/>
              <a:latin typeface="Calibri" panose="020F0502020204030204" pitchFamily="34" charset="0"/>
              <a:ea typeface="Droid Sans Fallback"/>
            </a:endParaRPr>
          </a:p>
          <a:p>
            <a:pPr marL="1600200" lvl="3" indent="-228600">
              <a:lnSpc>
                <a:spcPct val="105000"/>
              </a:lnSpc>
              <a:buFont typeface="Symbol" panose="05050102010706020507" pitchFamily="18" charset="2"/>
              <a:buChar char=""/>
            </a:pPr>
            <a:r>
              <a:rPr lang="en-US" sz="2500" dirty="0" err="1">
                <a:effectLst/>
                <a:latin typeface="Calibri" panose="020F0502020204030204" pitchFamily="34" charset="0"/>
                <a:ea typeface="Droid Sans Fallback"/>
              </a:rPr>
              <a:t>Plotly</a:t>
            </a:r>
            <a:endParaRPr lang="en-IN" sz="2500" dirty="0">
              <a:effectLst/>
              <a:latin typeface="Calibri" panose="020F0502020204030204" pitchFamily="34" charset="0"/>
              <a:ea typeface="Droid Sans Fallback"/>
            </a:endParaRPr>
          </a:p>
          <a:p>
            <a:pPr marL="1600200" lvl="3" indent="-228600">
              <a:lnSpc>
                <a:spcPct val="105000"/>
              </a:lnSpc>
              <a:buFont typeface="Symbol" panose="05050102010706020507" pitchFamily="18" charset="2"/>
              <a:buChar char=""/>
            </a:pPr>
            <a:r>
              <a:rPr lang="en-US" sz="2500" dirty="0" err="1">
                <a:effectLst/>
                <a:latin typeface="Calibri" panose="020F0502020204030204" pitchFamily="34" charset="0"/>
                <a:ea typeface="Droid Sans Fallback"/>
              </a:rPr>
              <a:t>Sklearn</a:t>
            </a:r>
            <a:endParaRPr lang="en-IN" sz="2500" dirty="0">
              <a:effectLst/>
              <a:latin typeface="Calibri" panose="020F0502020204030204" pitchFamily="34" charset="0"/>
              <a:ea typeface="Droid Sans Fallback"/>
            </a:endParaRPr>
          </a:p>
          <a:p>
            <a:pPr marL="1600200" lvl="3" indent="-228600">
              <a:lnSpc>
                <a:spcPct val="10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500" dirty="0">
                <a:effectLst/>
                <a:latin typeface="Calibri" panose="020F0502020204030204" pitchFamily="34" charset="0"/>
                <a:ea typeface="Droid Sans Fallback"/>
              </a:rPr>
              <a:t>Flask</a:t>
            </a:r>
            <a:endParaRPr lang="en-IN" sz="2500" dirty="0">
              <a:effectLst/>
              <a:latin typeface="Calibri" panose="020F0502020204030204" pitchFamily="34" charset="0"/>
              <a:ea typeface="Droid Sans Fallback"/>
            </a:endParaRP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8592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2509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         </a:t>
            </a:r>
            <a:r>
              <a:rPr lang="en-IN" b="1" dirty="0"/>
              <a:t>Hardware Platform:-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sz="2000" b="1" dirty="0"/>
              <a:t>          Tools :-                                                   </a:t>
            </a:r>
          </a:p>
          <a:p>
            <a:pPr marL="0" indent="0">
              <a:buNone/>
            </a:pPr>
            <a:r>
              <a:rPr lang="en-IN" sz="2000" b="1" dirty="0"/>
              <a:t>           1. </a:t>
            </a:r>
            <a:r>
              <a:rPr lang="en-IN" sz="2000" b="1" dirty="0" err="1"/>
              <a:t>Jupyter</a:t>
            </a:r>
            <a:r>
              <a:rPr lang="en-IN" sz="2000" b="1" dirty="0"/>
              <a:t> Notebook</a:t>
            </a:r>
          </a:p>
          <a:p>
            <a:pPr marL="0" indent="0">
              <a:buNone/>
            </a:pPr>
            <a:r>
              <a:rPr lang="en-IN" sz="2000" b="1" dirty="0"/>
              <a:t>           2. Visual Studio Code            </a:t>
            </a:r>
          </a:p>
          <a:p>
            <a:pPr marL="0" indent="0">
              <a:buNone/>
            </a:pPr>
            <a:r>
              <a:rPr lang="en-IN" b="1" dirty="0"/>
              <a:t> 	</a:t>
            </a:r>
          </a:p>
          <a:p>
            <a:pPr marL="0" indent="0">
              <a:buNone/>
            </a:pPr>
            <a:r>
              <a:rPr lang="en-IN" sz="1800" dirty="0"/>
              <a:t>  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5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5381" name="Text Box 5"/>
          <p:cNvSpPr txBox="1">
            <a:spLocks noChangeArrowheads="1"/>
          </p:cNvSpPr>
          <p:nvPr/>
        </p:nvSpPr>
        <p:spPr bwMode="auto">
          <a:xfrm>
            <a:off x="0" y="0"/>
            <a:ext cx="61727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chemeClr val="bg1"/>
                </a:solidFill>
                <a:latin typeface="Calibri" pitchFamily="34" charset="0"/>
                <a:ea typeface="ＭＳ Ｐゴシック" pitchFamily="-28" charset="-128"/>
              </a:rPr>
              <a:t>Methodologies/ Technologies/ Tools to be used</a:t>
            </a:r>
            <a:endParaRPr lang="en-US" b="1" dirty="0">
              <a:solidFill>
                <a:schemeClr val="bg1"/>
              </a:solidFill>
              <a:latin typeface="Calibri" pitchFamily="34" charset="0"/>
              <a:ea typeface="ＭＳ Ｐゴシック" pitchFamily="-28" charset="-128"/>
            </a:endParaRPr>
          </a:p>
        </p:txBody>
      </p:sp>
      <p:sp>
        <p:nvSpPr>
          <p:cNvPr id="485384" name="Rectangle 8"/>
          <p:cNvSpPr>
            <a:spLocks noChangeArrowheads="1"/>
          </p:cNvSpPr>
          <p:nvPr/>
        </p:nvSpPr>
        <p:spPr bwMode="auto">
          <a:xfrm>
            <a:off x="0" y="6165304"/>
            <a:ext cx="9144000" cy="692696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pic>
        <p:nvPicPr>
          <p:cNvPr id="485394" name="Picture 18" descr="Teerthanker Mahaveer Universit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712" y="33879"/>
            <a:ext cx="29527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3"/>
          <p:cNvSpPr txBox="1">
            <a:spLocks/>
          </p:cNvSpPr>
          <p:nvPr/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5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75276" y="6547668"/>
            <a:ext cx="18501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b="1" dirty="0">
                <a:solidFill>
                  <a:schemeClr val="bg1"/>
                </a:solidFill>
              </a:rPr>
              <a:t>T011A/ Template  Version 5.0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FCAFD20F-5CFA-9D25-DA81-5957A17591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77643"/>
              </p:ext>
            </p:extLst>
          </p:nvPr>
        </p:nvGraphicFramePr>
        <p:xfrm>
          <a:off x="1115616" y="1412776"/>
          <a:ext cx="6096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9447735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123471000"/>
                    </a:ext>
                  </a:extLst>
                </a:gridCol>
              </a:tblGrid>
              <a:tr h="238070"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Specification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628503"/>
                  </a:ext>
                </a:extLst>
              </a:tr>
              <a:tr h="3100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Operating System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Windows 7 or Higher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847185"/>
                  </a:ext>
                </a:extLst>
              </a:tr>
              <a:tr h="3100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Minimum 4 GB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644336"/>
                  </a:ext>
                </a:extLst>
              </a:tr>
              <a:tr h="3100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Processor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Above 500 MHz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877299"/>
                  </a:ext>
                </a:extLst>
              </a:tr>
              <a:tr h="3100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Browser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Chrome, Edge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770101"/>
                  </a:ext>
                </a:extLst>
              </a:tr>
              <a:tr h="3100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Hard Disk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1GB Minimum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1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7711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6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5381" name="Text Box 5"/>
          <p:cNvSpPr txBox="1">
            <a:spLocks noChangeArrowheads="1"/>
          </p:cNvSpPr>
          <p:nvPr/>
        </p:nvSpPr>
        <p:spPr bwMode="auto">
          <a:xfrm>
            <a:off x="539552" y="116633"/>
            <a:ext cx="554461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b="1" dirty="0"/>
              <a:t> </a:t>
            </a:r>
            <a:r>
              <a:rPr lang="en-US" sz="2400" b="1" u="sng" dirty="0">
                <a:solidFill>
                  <a:schemeClr val="bg1"/>
                </a:solidFill>
              </a:rPr>
              <a:t>USE CASE DIAGRAM (ML Model):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sz="2400" b="1" dirty="0">
              <a:solidFill>
                <a:schemeClr val="bg1"/>
              </a:solidFill>
              <a:latin typeface="Calibri" pitchFamily="34" charset="0"/>
              <a:ea typeface="ＭＳ Ｐゴシック" pitchFamily="-28" charset="-128"/>
            </a:endParaRPr>
          </a:p>
        </p:txBody>
      </p:sp>
      <p:sp>
        <p:nvSpPr>
          <p:cNvPr id="485384" name="Rectangle 8"/>
          <p:cNvSpPr>
            <a:spLocks noChangeArrowheads="1"/>
          </p:cNvSpPr>
          <p:nvPr/>
        </p:nvSpPr>
        <p:spPr bwMode="auto">
          <a:xfrm>
            <a:off x="0" y="6165304"/>
            <a:ext cx="9144000" cy="692696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pic>
        <p:nvPicPr>
          <p:cNvPr id="485394" name="Picture 18" descr="Teerthanker Mahaveer Universit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712" y="33879"/>
            <a:ext cx="29527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3"/>
          <p:cNvSpPr txBox="1">
            <a:spLocks/>
          </p:cNvSpPr>
          <p:nvPr/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6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75276" y="6547668"/>
            <a:ext cx="18501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b="1" dirty="0">
                <a:solidFill>
                  <a:schemeClr val="bg1"/>
                </a:solidFill>
              </a:rPr>
              <a:t>T011A/ Template  Version 5.0</a:t>
            </a:r>
          </a:p>
        </p:txBody>
      </p:sp>
      <p:pic>
        <p:nvPicPr>
          <p:cNvPr id="12" name="Content Placeholder 11"/>
          <p:cNvPicPr>
            <a:picLocks noGrp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755576" y="1052736"/>
            <a:ext cx="7848872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915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7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5381" name="Text Box 5"/>
          <p:cNvSpPr txBox="1">
            <a:spLocks noChangeArrowheads="1"/>
          </p:cNvSpPr>
          <p:nvPr/>
        </p:nvSpPr>
        <p:spPr bwMode="auto">
          <a:xfrm>
            <a:off x="323528" y="116632"/>
            <a:ext cx="617271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chemeClr val="bg1"/>
                </a:solidFill>
              </a:rPr>
              <a:t>COLLABORATION DIAGRAM: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sz="2400" b="1" dirty="0">
              <a:solidFill>
                <a:schemeClr val="bg1"/>
              </a:solidFill>
              <a:latin typeface="Calibri" pitchFamily="34" charset="0"/>
              <a:ea typeface="ＭＳ Ｐゴシック" pitchFamily="-28" charset="-128"/>
            </a:endParaRPr>
          </a:p>
        </p:txBody>
      </p:sp>
      <p:sp>
        <p:nvSpPr>
          <p:cNvPr id="485384" name="Rectangle 8"/>
          <p:cNvSpPr>
            <a:spLocks noChangeArrowheads="1"/>
          </p:cNvSpPr>
          <p:nvPr/>
        </p:nvSpPr>
        <p:spPr bwMode="auto">
          <a:xfrm>
            <a:off x="0" y="6165304"/>
            <a:ext cx="9144000" cy="692696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pic>
        <p:nvPicPr>
          <p:cNvPr id="485394" name="Picture 18" descr="Teerthanker Mahaveer Universit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712" y="33879"/>
            <a:ext cx="29527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3"/>
          <p:cNvSpPr txBox="1">
            <a:spLocks/>
          </p:cNvSpPr>
          <p:nvPr/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7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75276" y="6547668"/>
            <a:ext cx="18501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b="1" dirty="0">
                <a:solidFill>
                  <a:schemeClr val="bg1"/>
                </a:solidFill>
              </a:rPr>
              <a:t>T011A/ Template  Version 5.0</a:t>
            </a:r>
          </a:p>
        </p:txBody>
      </p:sp>
      <p:pic>
        <p:nvPicPr>
          <p:cNvPr id="15" name="Content Placeholder 14"/>
          <p:cNvPicPr>
            <a:picLocks noGrp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683568" y="1124744"/>
            <a:ext cx="7776864" cy="504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915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8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5381" name="Text Box 5"/>
          <p:cNvSpPr txBox="1">
            <a:spLocks noChangeArrowheads="1"/>
          </p:cNvSpPr>
          <p:nvPr/>
        </p:nvSpPr>
        <p:spPr bwMode="auto">
          <a:xfrm>
            <a:off x="323528" y="188640"/>
            <a:ext cx="6172712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u="sng" dirty="0">
                <a:solidFill>
                  <a:schemeClr val="bg1"/>
                </a:solidFill>
              </a:rPr>
              <a:t>SEQUENCE DIAGRAM:</a:t>
            </a:r>
            <a:endParaRPr lang="en-US" dirty="0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</a:pPr>
            <a:endParaRPr lang="en-US" b="1" dirty="0">
              <a:solidFill>
                <a:schemeClr val="bg1"/>
              </a:solidFill>
              <a:latin typeface="Calibri" pitchFamily="34" charset="0"/>
              <a:ea typeface="ＭＳ Ｐゴシック" pitchFamily="-28" charset="-128"/>
            </a:endParaRPr>
          </a:p>
        </p:txBody>
      </p:sp>
      <p:sp>
        <p:nvSpPr>
          <p:cNvPr id="485384" name="Rectangle 8"/>
          <p:cNvSpPr>
            <a:spLocks noChangeArrowheads="1"/>
          </p:cNvSpPr>
          <p:nvPr/>
        </p:nvSpPr>
        <p:spPr bwMode="auto">
          <a:xfrm>
            <a:off x="0" y="6165304"/>
            <a:ext cx="9144000" cy="692696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pic>
        <p:nvPicPr>
          <p:cNvPr id="485394" name="Picture 18" descr="Teerthanker Mahaveer Universit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712" y="33879"/>
            <a:ext cx="29527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3"/>
          <p:cNvSpPr txBox="1">
            <a:spLocks/>
          </p:cNvSpPr>
          <p:nvPr/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8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75276" y="6547668"/>
            <a:ext cx="18501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b="1" dirty="0">
                <a:solidFill>
                  <a:schemeClr val="bg1"/>
                </a:solidFill>
              </a:rPr>
              <a:t>T011A/ Template  Version 5.0</a:t>
            </a:r>
          </a:p>
        </p:txBody>
      </p:sp>
      <p:pic>
        <p:nvPicPr>
          <p:cNvPr id="17" name="Content Placeholder 16"/>
          <p:cNvPicPr>
            <a:picLocks noGrp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467544" y="1196752"/>
            <a:ext cx="8496944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915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\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250904"/>
          </a:xfrm>
        </p:spPr>
        <p:txBody>
          <a:bodyPr>
            <a:normAutofit/>
          </a:bodyPr>
          <a:lstStyle/>
          <a:p>
            <a:pPr marL="0" indent="0"/>
            <a:endParaRPr 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 Identify the Crime Prone Areas in a efficient way.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 Reduce the Chances of Crimes.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 Help Police and administrative authorities for planning better    preventive measures.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 Ensure Strong Public Safety.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 Can be easily access by the end user through web page.</a:t>
            </a:r>
          </a:p>
          <a:p>
            <a:pPr lvl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9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5381" name="Text Box 5"/>
          <p:cNvSpPr txBox="1">
            <a:spLocks noChangeArrowheads="1"/>
          </p:cNvSpPr>
          <p:nvPr/>
        </p:nvSpPr>
        <p:spPr bwMode="auto">
          <a:xfrm>
            <a:off x="251520" y="116632"/>
            <a:ext cx="61727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chemeClr val="bg1"/>
                </a:solidFill>
                <a:latin typeface="Calibri" pitchFamily="34" charset="0"/>
                <a:ea typeface="ＭＳ Ｐゴシック" pitchFamily="-28" charset="-128"/>
              </a:rPr>
              <a:t>Advantage of The Project</a:t>
            </a:r>
            <a:endParaRPr lang="en-US" b="1" dirty="0">
              <a:solidFill>
                <a:schemeClr val="bg1"/>
              </a:solidFill>
              <a:latin typeface="Calibri" pitchFamily="34" charset="0"/>
              <a:ea typeface="ＭＳ Ｐゴシック" pitchFamily="-28" charset="-128"/>
            </a:endParaRPr>
          </a:p>
        </p:txBody>
      </p:sp>
      <p:sp>
        <p:nvSpPr>
          <p:cNvPr id="485384" name="Rectangle 8"/>
          <p:cNvSpPr>
            <a:spLocks noChangeArrowheads="1"/>
          </p:cNvSpPr>
          <p:nvPr/>
        </p:nvSpPr>
        <p:spPr bwMode="auto">
          <a:xfrm>
            <a:off x="0" y="6165304"/>
            <a:ext cx="9144000" cy="692696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dirty="0"/>
          </a:p>
        </p:txBody>
      </p:sp>
      <p:pic>
        <p:nvPicPr>
          <p:cNvPr id="485394" name="Picture 18" descr="Teerthanker Mahaveer Universit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16632"/>
            <a:ext cx="29527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3"/>
          <p:cNvSpPr txBox="1">
            <a:spLocks/>
          </p:cNvSpPr>
          <p:nvPr/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9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75276" y="6569440"/>
            <a:ext cx="18501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b="1" dirty="0">
                <a:solidFill>
                  <a:schemeClr val="bg1"/>
                </a:solidFill>
              </a:rPr>
              <a:t>T011A/ Template  Version 5.0</a:t>
            </a:r>
          </a:p>
        </p:txBody>
      </p:sp>
    </p:spTree>
    <p:extLst>
      <p:ext uri="{BB962C8B-B14F-4D97-AF65-F5344CB8AC3E}">
        <p14:creationId xmlns:p14="http://schemas.microsoft.com/office/powerpoint/2010/main" val="2585641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2998</TotalTime>
  <Words>548</Words>
  <Application>Microsoft Office PowerPoint</Application>
  <PresentationFormat>On-screen Show (4:3)</PresentationFormat>
  <Paragraphs>150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Symbol</vt:lpstr>
      <vt:lpstr>Wingdings</vt:lpstr>
      <vt:lpstr>Office Theme</vt:lpstr>
      <vt:lpstr> Identification of Crime Prone Areas  Project Synopsis Presentation  Date: 15/10/2022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\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Rashmi Jain</dc:creator>
  <cp:lastModifiedBy>divyanshu jain</cp:lastModifiedBy>
  <cp:revision>144</cp:revision>
  <dcterms:created xsi:type="dcterms:W3CDTF">2016-07-30T14:16:51Z</dcterms:created>
  <dcterms:modified xsi:type="dcterms:W3CDTF">2022-12-13T19:02:47Z</dcterms:modified>
</cp:coreProperties>
</file>