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Roca One" charset="1" panose="00000500000000000000"/>
      <p:regular r:id="rId19"/>
    </p:embeddedFont>
    <p:embeddedFont>
      <p:font typeface="Garbata" charset="1" panose="000005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9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8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7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919434" y="-2357438"/>
            <a:ext cx="7159762" cy="6679937"/>
          </a:xfrm>
          <a:custGeom>
            <a:avLst/>
            <a:gdLst/>
            <a:ahLst/>
            <a:cxnLst/>
            <a:rect r="r" b="b" t="t" l="l"/>
            <a:pathLst>
              <a:path h="6679937" w="7159762">
                <a:moveTo>
                  <a:pt x="0" y="0"/>
                </a:moveTo>
                <a:lnTo>
                  <a:pt x="7159761" y="0"/>
                </a:lnTo>
                <a:lnTo>
                  <a:pt x="7159761" y="6679938"/>
                </a:lnTo>
                <a:lnTo>
                  <a:pt x="0" y="6679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022145" y="6223003"/>
            <a:ext cx="5831119" cy="4923627"/>
          </a:xfrm>
          <a:custGeom>
            <a:avLst/>
            <a:gdLst/>
            <a:ahLst/>
            <a:cxnLst/>
            <a:rect r="r" b="b" t="t" l="l"/>
            <a:pathLst>
              <a:path h="4923627" w="5831119">
                <a:moveTo>
                  <a:pt x="0" y="0"/>
                </a:moveTo>
                <a:lnTo>
                  <a:pt x="5831119" y="0"/>
                </a:lnTo>
                <a:lnTo>
                  <a:pt x="5831119" y="4923627"/>
                </a:lnTo>
                <a:lnTo>
                  <a:pt x="0" y="49236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77013" y="8315240"/>
            <a:ext cx="1966867" cy="1314535"/>
          </a:xfrm>
          <a:custGeom>
            <a:avLst/>
            <a:gdLst/>
            <a:ahLst/>
            <a:cxnLst/>
            <a:rect r="r" b="b" t="t" l="l"/>
            <a:pathLst>
              <a:path h="1314535" w="1966867">
                <a:moveTo>
                  <a:pt x="0" y="0"/>
                </a:moveTo>
                <a:lnTo>
                  <a:pt x="1966867" y="0"/>
                </a:lnTo>
                <a:lnTo>
                  <a:pt x="1966867" y="1314535"/>
                </a:lnTo>
                <a:lnTo>
                  <a:pt x="0" y="1314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893415" y="-2747962"/>
            <a:ext cx="4198776" cy="4114800"/>
          </a:xfrm>
          <a:custGeom>
            <a:avLst/>
            <a:gdLst/>
            <a:ahLst/>
            <a:cxnLst/>
            <a:rect r="r" b="b" t="t" l="l"/>
            <a:pathLst>
              <a:path h="4114800" w="4198776">
                <a:moveTo>
                  <a:pt x="0" y="0"/>
                </a:moveTo>
                <a:lnTo>
                  <a:pt x="4198775" y="0"/>
                </a:lnTo>
                <a:lnTo>
                  <a:pt x="419877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13313553" y="8029490"/>
            <a:ext cx="6758614" cy="5566640"/>
          </a:xfrm>
          <a:custGeom>
            <a:avLst/>
            <a:gdLst/>
            <a:ahLst/>
            <a:cxnLst/>
            <a:rect r="r" b="b" t="t" l="l"/>
            <a:pathLst>
              <a:path h="5566640" w="6758614">
                <a:moveTo>
                  <a:pt x="6758614" y="0"/>
                </a:moveTo>
                <a:lnTo>
                  <a:pt x="0" y="0"/>
                </a:lnTo>
                <a:lnTo>
                  <a:pt x="0" y="5566640"/>
                </a:lnTo>
                <a:lnTo>
                  <a:pt x="6758614" y="5566640"/>
                </a:lnTo>
                <a:lnTo>
                  <a:pt x="6758614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12708143" y="-1479282"/>
            <a:ext cx="5831119" cy="4923627"/>
          </a:xfrm>
          <a:custGeom>
            <a:avLst/>
            <a:gdLst/>
            <a:ahLst/>
            <a:cxnLst/>
            <a:rect r="r" b="b" t="t" l="l"/>
            <a:pathLst>
              <a:path h="4923627" w="5831119">
                <a:moveTo>
                  <a:pt x="5831119" y="4923627"/>
                </a:moveTo>
                <a:lnTo>
                  <a:pt x="0" y="4923627"/>
                </a:lnTo>
                <a:lnTo>
                  <a:pt x="0" y="0"/>
                </a:lnTo>
                <a:lnTo>
                  <a:pt x="5831119" y="0"/>
                </a:lnTo>
                <a:lnTo>
                  <a:pt x="5831119" y="4923627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6419210">
            <a:off x="13168805" y="-2057400"/>
            <a:ext cx="2409028" cy="4114800"/>
          </a:xfrm>
          <a:custGeom>
            <a:avLst/>
            <a:gdLst/>
            <a:ahLst/>
            <a:cxnLst/>
            <a:rect r="r" b="b" t="t" l="l"/>
            <a:pathLst>
              <a:path h="4114800" w="2409028">
                <a:moveTo>
                  <a:pt x="0" y="0"/>
                </a:moveTo>
                <a:lnTo>
                  <a:pt x="2409028" y="0"/>
                </a:lnTo>
                <a:lnTo>
                  <a:pt x="24090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555443" y="8972508"/>
            <a:ext cx="3415883" cy="2174123"/>
          </a:xfrm>
          <a:custGeom>
            <a:avLst/>
            <a:gdLst/>
            <a:ahLst/>
            <a:cxnLst/>
            <a:rect r="r" b="b" t="t" l="l"/>
            <a:pathLst>
              <a:path h="2174123" w="3415883">
                <a:moveTo>
                  <a:pt x="0" y="0"/>
                </a:moveTo>
                <a:lnTo>
                  <a:pt x="3415884" y="0"/>
                </a:lnTo>
                <a:lnTo>
                  <a:pt x="3415884" y="2174122"/>
                </a:lnTo>
                <a:lnTo>
                  <a:pt x="0" y="217412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467953" y="1028700"/>
            <a:ext cx="2233136" cy="1502291"/>
          </a:xfrm>
          <a:custGeom>
            <a:avLst/>
            <a:gdLst/>
            <a:ahLst/>
            <a:cxnLst/>
            <a:rect r="r" b="b" t="t" l="l"/>
            <a:pathLst>
              <a:path h="1502291" w="2233136">
                <a:moveTo>
                  <a:pt x="0" y="0"/>
                </a:moveTo>
                <a:lnTo>
                  <a:pt x="2233135" y="0"/>
                </a:lnTo>
                <a:lnTo>
                  <a:pt x="2233135" y="1502291"/>
                </a:lnTo>
                <a:lnTo>
                  <a:pt x="0" y="1502291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305464" y="1906326"/>
            <a:ext cx="13677072" cy="2298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76"/>
              </a:lnSpc>
            </a:pPr>
            <a:r>
              <a:rPr lang="en-US" sz="6625">
                <a:solidFill>
                  <a:srgbClr val="76905B"/>
                </a:solidFill>
                <a:latin typeface="Roca One"/>
                <a:ea typeface="Roca One"/>
                <a:cs typeface="Roca One"/>
                <a:sym typeface="Roca One"/>
              </a:rPr>
              <a:t>SMART IRRIGATION &amp; CROP ADVISORY SYSTEM (AI + IOT)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698839" y="5029200"/>
            <a:ext cx="6890322" cy="955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33"/>
              </a:lnSpc>
            </a:pPr>
            <a:r>
              <a:rPr lang="en-US" sz="5523">
                <a:solidFill>
                  <a:srgbClr val="76905B"/>
                </a:solidFill>
                <a:latin typeface="Garbata"/>
                <a:ea typeface="Garbata"/>
                <a:cs typeface="Garbata"/>
                <a:sym typeface="Garbata"/>
              </a:rPr>
              <a:t>By Team: AgriSense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342607" y="7355431"/>
            <a:ext cx="7602787" cy="2553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53"/>
              </a:lnSpc>
            </a:pPr>
            <a:r>
              <a:rPr lang="en-US" sz="4823">
                <a:solidFill>
                  <a:srgbClr val="76905B"/>
                </a:solidFill>
                <a:latin typeface="Garbata"/>
                <a:ea typeface="Garbata"/>
                <a:cs typeface="Garbata"/>
                <a:sym typeface="Garbata"/>
              </a:rPr>
              <a:t>DIVYANSHU SINGH</a:t>
            </a:r>
          </a:p>
          <a:p>
            <a:pPr algn="ctr">
              <a:lnSpc>
                <a:spcPts val="6753"/>
              </a:lnSpc>
            </a:pPr>
            <a:r>
              <a:rPr lang="en-US" sz="4823">
                <a:solidFill>
                  <a:srgbClr val="76905B"/>
                </a:solidFill>
                <a:latin typeface="Garbata"/>
                <a:ea typeface="Garbata"/>
                <a:cs typeface="Garbata"/>
                <a:sym typeface="Garbata"/>
              </a:rPr>
              <a:t>EC23B1129</a:t>
            </a:r>
          </a:p>
          <a:p>
            <a:pPr algn="ctr">
              <a:lnSpc>
                <a:spcPts val="6753"/>
              </a:lnSpc>
            </a:pPr>
            <a:r>
              <a:rPr lang="en-US" sz="4823">
                <a:solidFill>
                  <a:srgbClr val="76905B"/>
                </a:solidFill>
                <a:latin typeface="Garbata"/>
                <a:ea typeface="Garbata"/>
                <a:cs typeface="Garbata"/>
                <a:sym typeface="Garbata"/>
              </a:rPr>
              <a:t>IIITD&amp;M KANCHEEPURAM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7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919434" y="-2357438"/>
            <a:ext cx="7159762" cy="6679937"/>
          </a:xfrm>
          <a:custGeom>
            <a:avLst/>
            <a:gdLst/>
            <a:ahLst/>
            <a:cxnLst/>
            <a:rect r="r" b="b" t="t" l="l"/>
            <a:pathLst>
              <a:path h="6679937" w="7159762">
                <a:moveTo>
                  <a:pt x="0" y="0"/>
                </a:moveTo>
                <a:lnTo>
                  <a:pt x="7159761" y="0"/>
                </a:lnTo>
                <a:lnTo>
                  <a:pt x="7159761" y="6679938"/>
                </a:lnTo>
                <a:lnTo>
                  <a:pt x="0" y="6679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022145" y="6223003"/>
            <a:ext cx="5831119" cy="4923627"/>
          </a:xfrm>
          <a:custGeom>
            <a:avLst/>
            <a:gdLst/>
            <a:ahLst/>
            <a:cxnLst/>
            <a:rect r="r" b="b" t="t" l="l"/>
            <a:pathLst>
              <a:path h="4923627" w="5831119">
                <a:moveTo>
                  <a:pt x="0" y="0"/>
                </a:moveTo>
                <a:lnTo>
                  <a:pt x="5831119" y="0"/>
                </a:lnTo>
                <a:lnTo>
                  <a:pt x="5831119" y="4923627"/>
                </a:lnTo>
                <a:lnTo>
                  <a:pt x="0" y="49236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77013" y="8315240"/>
            <a:ext cx="1966867" cy="1314535"/>
          </a:xfrm>
          <a:custGeom>
            <a:avLst/>
            <a:gdLst/>
            <a:ahLst/>
            <a:cxnLst/>
            <a:rect r="r" b="b" t="t" l="l"/>
            <a:pathLst>
              <a:path h="1314535" w="1966867">
                <a:moveTo>
                  <a:pt x="0" y="0"/>
                </a:moveTo>
                <a:lnTo>
                  <a:pt x="1966867" y="0"/>
                </a:lnTo>
                <a:lnTo>
                  <a:pt x="1966867" y="1314535"/>
                </a:lnTo>
                <a:lnTo>
                  <a:pt x="0" y="1314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893415" y="-2747962"/>
            <a:ext cx="4198776" cy="4114800"/>
          </a:xfrm>
          <a:custGeom>
            <a:avLst/>
            <a:gdLst/>
            <a:ahLst/>
            <a:cxnLst/>
            <a:rect r="r" b="b" t="t" l="l"/>
            <a:pathLst>
              <a:path h="4114800" w="4198776">
                <a:moveTo>
                  <a:pt x="0" y="0"/>
                </a:moveTo>
                <a:lnTo>
                  <a:pt x="4198775" y="0"/>
                </a:lnTo>
                <a:lnTo>
                  <a:pt x="419877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13313553" y="8029490"/>
            <a:ext cx="6758614" cy="5566640"/>
          </a:xfrm>
          <a:custGeom>
            <a:avLst/>
            <a:gdLst/>
            <a:ahLst/>
            <a:cxnLst/>
            <a:rect r="r" b="b" t="t" l="l"/>
            <a:pathLst>
              <a:path h="5566640" w="6758614">
                <a:moveTo>
                  <a:pt x="6758614" y="0"/>
                </a:moveTo>
                <a:lnTo>
                  <a:pt x="0" y="0"/>
                </a:lnTo>
                <a:lnTo>
                  <a:pt x="0" y="5566640"/>
                </a:lnTo>
                <a:lnTo>
                  <a:pt x="6758614" y="5566640"/>
                </a:lnTo>
                <a:lnTo>
                  <a:pt x="6758614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12708143" y="-1479282"/>
            <a:ext cx="5831119" cy="4923627"/>
          </a:xfrm>
          <a:custGeom>
            <a:avLst/>
            <a:gdLst/>
            <a:ahLst/>
            <a:cxnLst/>
            <a:rect r="r" b="b" t="t" l="l"/>
            <a:pathLst>
              <a:path h="4923627" w="5831119">
                <a:moveTo>
                  <a:pt x="5831119" y="4923627"/>
                </a:moveTo>
                <a:lnTo>
                  <a:pt x="0" y="4923627"/>
                </a:lnTo>
                <a:lnTo>
                  <a:pt x="0" y="0"/>
                </a:lnTo>
                <a:lnTo>
                  <a:pt x="5831119" y="0"/>
                </a:lnTo>
                <a:lnTo>
                  <a:pt x="5831119" y="4923627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6419210">
            <a:off x="13168805" y="-2057400"/>
            <a:ext cx="2409028" cy="4114800"/>
          </a:xfrm>
          <a:custGeom>
            <a:avLst/>
            <a:gdLst/>
            <a:ahLst/>
            <a:cxnLst/>
            <a:rect r="r" b="b" t="t" l="l"/>
            <a:pathLst>
              <a:path h="4114800" w="2409028">
                <a:moveTo>
                  <a:pt x="0" y="0"/>
                </a:moveTo>
                <a:lnTo>
                  <a:pt x="2409028" y="0"/>
                </a:lnTo>
                <a:lnTo>
                  <a:pt x="24090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555443" y="8972508"/>
            <a:ext cx="3415883" cy="2174123"/>
          </a:xfrm>
          <a:custGeom>
            <a:avLst/>
            <a:gdLst/>
            <a:ahLst/>
            <a:cxnLst/>
            <a:rect r="r" b="b" t="t" l="l"/>
            <a:pathLst>
              <a:path h="2174123" w="3415883">
                <a:moveTo>
                  <a:pt x="0" y="0"/>
                </a:moveTo>
                <a:lnTo>
                  <a:pt x="3415884" y="0"/>
                </a:lnTo>
                <a:lnTo>
                  <a:pt x="3415884" y="2174122"/>
                </a:lnTo>
                <a:lnTo>
                  <a:pt x="0" y="217412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467953" y="1028700"/>
            <a:ext cx="2233136" cy="1502291"/>
          </a:xfrm>
          <a:custGeom>
            <a:avLst/>
            <a:gdLst/>
            <a:ahLst/>
            <a:cxnLst/>
            <a:rect r="r" b="b" t="t" l="l"/>
            <a:pathLst>
              <a:path h="1502291" w="2233136">
                <a:moveTo>
                  <a:pt x="0" y="0"/>
                </a:moveTo>
                <a:lnTo>
                  <a:pt x="2233135" y="0"/>
                </a:lnTo>
                <a:lnTo>
                  <a:pt x="2233135" y="1502291"/>
                </a:lnTo>
                <a:lnTo>
                  <a:pt x="0" y="1502291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4150433" y="1343123"/>
            <a:ext cx="9987134" cy="1187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01"/>
              </a:lnSpc>
            </a:pPr>
            <a:r>
              <a:rPr lang="en-US" sz="6858">
                <a:solidFill>
                  <a:srgbClr val="76905B"/>
                </a:solidFill>
                <a:latin typeface="Roca One"/>
                <a:ea typeface="Roca One"/>
                <a:cs typeface="Roca One"/>
                <a:sym typeface="Roca One"/>
              </a:rPr>
              <a:t>IMPACT &amp; BENEFITS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474148" y="3801568"/>
            <a:ext cx="11339703" cy="3696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5030" indent="-327515" lvl="1">
              <a:lnSpc>
                <a:spcPts val="4247"/>
              </a:lnSpc>
              <a:buFont typeface="Arial"/>
              <a:buChar char="•"/>
            </a:pPr>
            <a:r>
              <a:rPr lang="en-US" sz="3033">
                <a:solidFill>
                  <a:srgbClr val="76905B"/>
                </a:solidFill>
                <a:latin typeface="Garbata"/>
                <a:ea typeface="Garbata"/>
                <a:cs typeface="Garbata"/>
                <a:sym typeface="Garbata"/>
              </a:rPr>
              <a:t>Water savings of 25-50% by avoiding over-irrigation.</a:t>
            </a:r>
          </a:p>
          <a:p>
            <a:pPr algn="l" marL="655030" indent="-327515" lvl="1">
              <a:lnSpc>
                <a:spcPts val="4247"/>
              </a:lnSpc>
              <a:buFont typeface="Arial"/>
              <a:buChar char="•"/>
            </a:pPr>
            <a:r>
              <a:rPr lang="en-US" sz="3033">
                <a:solidFill>
                  <a:srgbClr val="76905B"/>
                </a:solidFill>
                <a:latin typeface="Garbata"/>
                <a:ea typeface="Garbata"/>
                <a:cs typeface="Garbata"/>
                <a:sym typeface="Garbata"/>
              </a:rPr>
              <a:t>Crop yield improvement of 15-20% through targeted irrigation &amp; crop advice.</a:t>
            </a:r>
          </a:p>
          <a:p>
            <a:pPr algn="l" marL="655030" indent="-327515" lvl="1">
              <a:lnSpc>
                <a:spcPts val="4247"/>
              </a:lnSpc>
              <a:buFont typeface="Arial"/>
              <a:buChar char="•"/>
            </a:pPr>
            <a:r>
              <a:rPr lang="en-US" sz="3033">
                <a:solidFill>
                  <a:srgbClr val="76905B"/>
                </a:solidFill>
                <a:latin typeface="Garbata"/>
                <a:ea typeface="Garbata"/>
                <a:cs typeface="Garbata"/>
                <a:sym typeface="Garbata"/>
              </a:rPr>
              <a:t>Electricity bill reduction by cutting unnecessary pump use.</a:t>
            </a:r>
          </a:p>
          <a:p>
            <a:pPr algn="l" marL="655030" indent="-327515" lvl="1">
              <a:lnSpc>
                <a:spcPts val="4247"/>
              </a:lnSpc>
              <a:buFont typeface="Arial"/>
              <a:buChar char="•"/>
            </a:pPr>
            <a:r>
              <a:rPr lang="en-US" sz="3033">
                <a:solidFill>
                  <a:srgbClr val="76905B"/>
                </a:solidFill>
                <a:latin typeface="Garbata"/>
                <a:ea typeface="Garbata"/>
                <a:cs typeface="Garbata"/>
                <a:sym typeface="Garbata"/>
              </a:rPr>
              <a:t>Improved farmer incomes, sustainable water management.</a:t>
            </a:r>
          </a:p>
          <a:p>
            <a:pPr algn="l" marL="655030" indent="-327515" lvl="1">
              <a:lnSpc>
                <a:spcPts val="4247"/>
              </a:lnSpc>
              <a:buFont typeface="Arial"/>
              <a:buChar char="•"/>
            </a:pPr>
            <a:r>
              <a:rPr lang="en-US" sz="3033">
                <a:solidFill>
                  <a:srgbClr val="76905B"/>
                </a:solidFill>
                <a:latin typeface="Garbata"/>
                <a:ea typeface="Garbata"/>
                <a:cs typeface="Garbata"/>
                <a:sym typeface="Garbata"/>
              </a:rPr>
              <a:t>Supports rural farmers with accessible technology in their language.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7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919434" y="-2357438"/>
            <a:ext cx="7159762" cy="6679937"/>
          </a:xfrm>
          <a:custGeom>
            <a:avLst/>
            <a:gdLst/>
            <a:ahLst/>
            <a:cxnLst/>
            <a:rect r="r" b="b" t="t" l="l"/>
            <a:pathLst>
              <a:path h="6679937" w="7159762">
                <a:moveTo>
                  <a:pt x="0" y="0"/>
                </a:moveTo>
                <a:lnTo>
                  <a:pt x="7159761" y="0"/>
                </a:lnTo>
                <a:lnTo>
                  <a:pt x="7159761" y="6679938"/>
                </a:lnTo>
                <a:lnTo>
                  <a:pt x="0" y="6679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022145" y="6223003"/>
            <a:ext cx="5831119" cy="4923627"/>
          </a:xfrm>
          <a:custGeom>
            <a:avLst/>
            <a:gdLst/>
            <a:ahLst/>
            <a:cxnLst/>
            <a:rect r="r" b="b" t="t" l="l"/>
            <a:pathLst>
              <a:path h="4923627" w="5831119">
                <a:moveTo>
                  <a:pt x="0" y="0"/>
                </a:moveTo>
                <a:lnTo>
                  <a:pt x="5831119" y="0"/>
                </a:lnTo>
                <a:lnTo>
                  <a:pt x="5831119" y="4923627"/>
                </a:lnTo>
                <a:lnTo>
                  <a:pt x="0" y="49236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77013" y="8315240"/>
            <a:ext cx="1966867" cy="1314535"/>
          </a:xfrm>
          <a:custGeom>
            <a:avLst/>
            <a:gdLst/>
            <a:ahLst/>
            <a:cxnLst/>
            <a:rect r="r" b="b" t="t" l="l"/>
            <a:pathLst>
              <a:path h="1314535" w="1966867">
                <a:moveTo>
                  <a:pt x="0" y="0"/>
                </a:moveTo>
                <a:lnTo>
                  <a:pt x="1966867" y="0"/>
                </a:lnTo>
                <a:lnTo>
                  <a:pt x="1966867" y="1314535"/>
                </a:lnTo>
                <a:lnTo>
                  <a:pt x="0" y="1314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893415" y="-2747962"/>
            <a:ext cx="4198776" cy="4114800"/>
          </a:xfrm>
          <a:custGeom>
            <a:avLst/>
            <a:gdLst/>
            <a:ahLst/>
            <a:cxnLst/>
            <a:rect r="r" b="b" t="t" l="l"/>
            <a:pathLst>
              <a:path h="4114800" w="4198776">
                <a:moveTo>
                  <a:pt x="0" y="0"/>
                </a:moveTo>
                <a:lnTo>
                  <a:pt x="4198775" y="0"/>
                </a:lnTo>
                <a:lnTo>
                  <a:pt x="419877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13313553" y="8029490"/>
            <a:ext cx="6758614" cy="5566640"/>
          </a:xfrm>
          <a:custGeom>
            <a:avLst/>
            <a:gdLst/>
            <a:ahLst/>
            <a:cxnLst/>
            <a:rect r="r" b="b" t="t" l="l"/>
            <a:pathLst>
              <a:path h="5566640" w="6758614">
                <a:moveTo>
                  <a:pt x="6758614" y="0"/>
                </a:moveTo>
                <a:lnTo>
                  <a:pt x="0" y="0"/>
                </a:lnTo>
                <a:lnTo>
                  <a:pt x="0" y="5566640"/>
                </a:lnTo>
                <a:lnTo>
                  <a:pt x="6758614" y="5566640"/>
                </a:lnTo>
                <a:lnTo>
                  <a:pt x="6758614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12708143" y="-1479282"/>
            <a:ext cx="5831119" cy="4923627"/>
          </a:xfrm>
          <a:custGeom>
            <a:avLst/>
            <a:gdLst/>
            <a:ahLst/>
            <a:cxnLst/>
            <a:rect r="r" b="b" t="t" l="l"/>
            <a:pathLst>
              <a:path h="4923627" w="5831119">
                <a:moveTo>
                  <a:pt x="5831119" y="4923627"/>
                </a:moveTo>
                <a:lnTo>
                  <a:pt x="0" y="4923627"/>
                </a:lnTo>
                <a:lnTo>
                  <a:pt x="0" y="0"/>
                </a:lnTo>
                <a:lnTo>
                  <a:pt x="5831119" y="0"/>
                </a:lnTo>
                <a:lnTo>
                  <a:pt x="5831119" y="4923627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6419210">
            <a:off x="13168805" y="-2057400"/>
            <a:ext cx="2409028" cy="4114800"/>
          </a:xfrm>
          <a:custGeom>
            <a:avLst/>
            <a:gdLst/>
            <a:ahLst/>
            <a:cxnLst/>
            <a:rect r="r" b="b" t="t" l="l"/>
            <a:pathLst>
              <a:path h="4114800" w="2409028">
                <a:moveTo>
                  <a:pt x="0" y="0"/>
                </a:moveTo>
                <a:lnTo>
                  <a:pt x="2409028" y="0"/>
                </a:lnTo>
                <a:lnTo>
                  <a:pt x="24090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555443" y="8972508"/>
            <a:ext cx="3415883" cy="2174123"/>
          </a:xfrm>
          <a:custGeom>
            <a:avLst/>
            <a:gdLst/>
            <a:ahLst/>
            <a:cxnLst/>
            <a:rect r="r" b="b" t="t" l="l"/>
            <a:pathLst>
              <a:path h="2174123" w="3415883">
                <a:moveTo>
                  <a:pt x="0" y="0"/>
                </a:moveTo>
                <a:lnTo>
                  <a:pt x="3415884" y="0"/>
                </a:lnTo>
                <a:lnTo>
                  <a:pt x="3415884" y="2174122"/>
                </a:lnTo>
                <a:lnTo>
                  <a:pt x="0" y="217412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467953" y="1028700"/>
            <a:ext cx="2233136" cy="1502291"/>
          </a:xfrm>
          <a:custGeom>
            <a:avLst/>
            <a:gdLst/>
            <a:ahLst/>
            <a:cxnLst/>
            <a:rect r="r" b="b" t="t" l="l"/>
            <a:pathLst>
              <a:path h="1502291" w="2233136">
                <a:moveTo>
                  <a:pt x="0" y="0"/>
                </a:moveTo>
                <a:lnTo>
                  <a:pt x="2233135" y="0"/>
                </a:lnTo>
                <a:lnTo>
                  <a:pt x="2233135" y="1502291"/>
                </a:lnTo>
                <a:lnTo>
                  <a:pt x="0" y="1502291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4460415" y="3444345"/>
            <a:ext cx="9367170" cy="5637764"/>
          </a:xfrm>
          <a:custGeom>
            <a:avLst/>
            <a:gdLst/>
            <a:ahLst/>
            <a:cxnLst/>
            <a:rect r="r" b="b" t="t" l="l"/>
            <a:pathLst>
              <a:path h="5637764" w="9367170">
                <a:moveTo>
                  <a:pt x="0" y="0"/>
                </a:moveTo>
                <a:lnTo>
                  <a:pt x="9367170" y="0"/>
                </a:lnTo>
                <a:lnTo>
                  <a:pt x="9367170" y="5637764"/>
                </a:lnTo>
                <a:lnTo>
                  <a:pt x="0" y="5637764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934669" y="1262063"/>
            <a:ext cx="10611249" cy="1891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76"/>
              </a:lnSpc>
            </a:pPr>
            <a:r>
              <a:rPr lang="en-US" sz="5411">
                <a:solidFill>
                  <a:srgbClr val="76905B"/>
                </a:solidFill>
                <a:latin typeface="Roca One"/>
                <a:ea typeface="Roca One"/>
                <a:cs typeface="Roca One"/>
                <a:sym typeface="Roca One"/>
              </a:rPr>
              <a:t>PREDICTED IMPACT OF SMART IRRIGATION SYSTEM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7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919434" y="-2357438"/>
            <a:ext cx="7159762" cy="6679937"/>
          </a:xfrm>
          <a:custGeom>
            <a:avLst/>
            <a:gdLst/>
            <a:ahLst/>
            <a:cxnLst/>
            <a:rect r="r" b="b" t="t" l="l"/>
            <a:pathLst>
              <a:path h="6679937" w="7159762">
                <a:moveTo>
                  <a:pt x="0" y="0"/>
                </a:moveTo>
                <a:lnTo>
                  <a:pt x="7159761" y="0"/>
                </a:lnTo>
                <a:lnTo>
                  <a:pt x="7159761" y="6679938"/>
                </a:lnTo>
                <a:lnTo>
                  <a:pt x="0" y="6679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022145" y="6223003"/>
            <a:ext cx="5831119" cy="4923627"/>
          </a:xfrm>
          <a:custGeom>
            <a:avLst/>
            <a:gdLst/>
            <a:ahLst/>
            <a:cxnLst/>
            <a:rect r="r" b="b" t="t" l="l"/>
            <a:pathLst>
              <a:path h="4923627" w="5831119">
                <a:moveTo>
                  <a:pt x="0" y="0"/>
                </a:moveTo>
                <a:lnTo>
                  <a:pt x="5831119" y="0"/>
                </a:lnTo>
                <a:lnTo>
                  <a:pt x="5831119" y="4923627"/>
                </a:lnTo>
                <a:lnTo>
                  <a:pt x="0" y="49236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77013" y="8315240"/>
            <a:ext cx="1966867" cy="1314535"/>
          </a:xfrm>
          <a:custGeom>
            <a:avLst/>
            <a:gdLst/>
            <a:ahLst/>
            <a:cxnLst/>
            <a:rect r="r" b="b" t="t" l="l"/>
            <a:pathLst>
              <a:path h="1314535" w="1966867">
                <a:moveTo>
                  <a:pt x="0" y="0"/>
                </a:moveTo>
                <a:lnTo>
                  <a:pt x="1966867" y="0"/>
                </a:lnTo>
                <a:lnTo>
                  <a:pt x="1966867" y="1314535"/>
                </a:lnTo>
                <a:lnTo>
                  <a:pt x="0" y="1314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893415" y="-2747962"/>
            <a:ext cx="4198776" cy="4114800"/>
          </a:xfrm>
          <a:custGeom>
            <a:avLst/>
            <a:gdLst/>
            <a:ahLst/>
            <a:cxnLst/>
            <a:rect r="r" b="b" t="t" l="l"/>
            <a:pathLst>
              <a:path h="4114800" w="4198776">
                <a:moveTo>
                  <a:pt x="0" y="0"/>
                </a:moveTo>
                <a:lnTo>
                  <a:pt x="4198775" y="0"/>
                </a:lnTo>
                <a:lnTo>
                  <a:pt x="419877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13313553" y="8029490"/>
            <a:ext cx="6758614" cy="5566640"/>
          </a:xfrm>
          <a:custGeom>
            <a:avLst/>
            <a:gdLst/>
            <a:ahLst/>
            <a:cxnLst/>
            <a:rect r="r" b="b" t="t" l="l"/>
            <a:pathLst>
              <a:path h="5566640" w="6758614">
                <a:moveTo>
                  <a:pt x="6758614" y="0"/>
                </a:moveTo>
                <a:lnTo>
                  <a:pt x="0" y="0"/>
                </a:lnTo>
                <a:lnTo>
                  <a:pt x="0" y="5566640"/>
                </a:lnTo>
                <a:lnTo>
                  <a:pt x="6758614" y="5566640"/>
                </a:lnTo>
                <a:lnTo>
                  <a:pt x="6758614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12708143" y="-1479282"/>
            <a:ext cx="5831119" cy="4923627"/>
          </a:xfrm>
          <a:custGeom>
            <a:avLst/>
            <a:gdLst/>
            <a:ahLst/>
            <a:cxnLst/>
            <a:rect r="r" b="b" t="t" l="l"/>
            <a:pathLst>
              <a:path h="4923627" w="5831119">
                <a:moveTo>
                  <a:pt x="5831119" y="4923627"/>
                </a:moveTo>
                <a:lnTo>
                  <a:pt x="0" y="4923627"/>
                </a:lnTo>
                <a:lnTo>
                  <a:pt x="0" y="0"/>
                </a:lnTo>
                <a:lnTo>
                  <a:pt x="5831119" y="0"/>
                </a:lnTo>
                <a:lnTo>
                  <a:pt x="5831119" y="4923627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6419210">
            <a:off x="13168805" y="-2057400"/>
            <a:ext cx="2409028" cy="4114800"/>
          </a:xfrm>
          <a:custGeom>
            <a:avLst/>
            <a:gdLst/>
            <a:ahLst/>
            <a:cxnLst/>
            <a:rect r="r" b="b" t="t" l="l"/>
            <a:pathLst>
              <a:path h="4114800" w="2409028">
                <a:moveTo>
                  <a:pt x="0" y="0"/>
                </a:moveTo>
                <a:lnTo>
                  <a:pt x="2409028" y="0"/>
                </a:lnTo>
                <a:lnTo>
                  <a:pt x="24090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555443" y="8972508"/>
            <a:ext cx="3415883" cy="2174123"/>
          </a:xfrm>
          <a:custGeom>
            <a:avLst/>
            <a:gdLst/>
            <a:ahLst/>
            <a:cxnLst/>
            <a:rect r="r" b="b" t="t" l="l"/>
            <a:pathLst>
              <a:path h="2174123" w="3415883">
                <a:moveTo>
                  <a:pt x="0" y="0"/>
                </a:moveTo>
                <a:lnTo>
                  <a:pt x="3415884" y="0"/>
                </a:lnTo>
                <a:lnTo>
                  <a:pt x="3415884" y="2174122"/>
                </a:lnTo>
                <a:lnTo>
                  <a:pt x="0" y="217412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467953" y="1028700"/>
            <a:ext cx="2233136" cy="1502291"/>
          </a:xfrm>
          <a:custGeom>
            <a:avLst/>
            <a:gdLst/>
            <a:ahLst/>
            <a:cxnLst/>
            <a:rect r="r" b="b" t="t" l="l"/>
            <a:pathLst>
              <a:path h="1502291" w="2233136">
                <a:moveTo>
                  <a:pt x="0" y="0"/>
                </a:moveTo>
                <a:lnTo>
                  <a:pt x="2233135" y="0"/>
                </a:lnTo>
                <a:lnTo>
                  <a:pt x="2233135" y="1502291"/>
                </a:lnTo>
                <a:lnTo>
                  <a:pt x="0" y="1502291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232986" y="1328410"/>
            <a:ext cx="11822028" cy="22813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81"/>
              </a:lnSpc>
            </a:pPr>
            <a:r>
              <a:rPr lang="en-US" sz="6558">
                <a:solidFill>
                  <a:srgbClr val="76905B"/>
                </a:solidFill>
                <a:latin typeface="Roca One"/>
                <a:ea typeface="Roca One"/>
                <a:cs typeface="Roca One"/>
                <a:sym typeface="Roca One"/>
              </a:rPr>
              <a:t>PREDICTION &amp; LONG-TERM VISION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473887" y="4097629"/>
            <a:ext cx="11340225" cy="43319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4033" indent="-332017" lvl="1">
              <a:lnSpc>
                <a:spcPts val="4305"/>
              </a:lnSpc>
              <a:buFont typeface="Arial"/>
              <a:buChar char="•"/>
            </a:pPr>
            <a:r>
              <a:rPr lang="en-US" sz="3075">
                <a:solidFill>
                  <a:srgbClr val="76905B"/>
                </a:solidFill>
                <a:latin typeface="Garbata"/>
                <a:ea typeface="Garbata"/>
                <a:cs typeface="Garbata"/>
                <a:sym typeface="Garbata"/>
              </a:rPr>
              <a:t>By adopting this system nationwide:</a:t>
            </a:r>
          </a:p>
          <a:p>
            <a:pPr algn="l" marL="664033" indent="-332017" lvl="1">
              <a:lnSpc>
                <a:spcPts val="4305"/>
              </a:lnSpc>
              <a:buFont typeface="Arial"/>
              <a:buChar char="•"/>
            </a:pPr>
            <a:r>
              <a:rPr lang="en-US" sz="3075">
                <a:solidFill>
                  <a:srgbClr val="76905B"/>
                </a:solidFill>
                <a:latin typeface="Garbata"/>
                <a:ea typeface="Garbata"/>
                <a:cs typeface="Garbata"/>
                <a:sym typeface="Garbata"/>
              </a:rPr>
              <a:t>Significant conservation of water resources in agriculture, India's largest water user.</a:t>
            </a:r>
          </a:p>
          <a:p>
            <a:pPr algn="l" marL="664033" indent="-332017" lvl="1">
              <a:lnSpc>
                <a:spcPts val="4305"/>
              </a:lnSpc>
              <a:buFont typeface="Arial"/>
              <a:buChar char="•"/>
            </a:pPr>
            <a:r>
              <a:rPr lang="en-US" sz="3075">
                <a:solidFill>
                  <a:srgbClr val="76905B"/>
                </a:solidFill>
                <a:latin typeface="Garbata"/>
                <a:ea typeface="Garbata"/>
                <a:cs typeface="Garbata"/>
                <a:sym typeface="Garbata"/>
              </a:rPr>
              <a:t>Boost in national food grain production efficiency.</a:t>
            </a:r>
          </a:p>
          <a:p>
            <a:pPr algn="l" marL="664033" indent="-332017" lvl="1">
              <a:lnSpc>
                <a:spcPts val="4305"/>
              </a:lnSpc>
              <a:buFont typeface="Arial"/>
              <a:buChar char="•"/>
            </a:pPr>
            <a:r>
              <a:rPr lang="en-US" sz="3075">
                <a:solidFill>
                  <a:srgbClr val="76905B"/>
                </a:solidFill>
                <a:latin typeface="Garbata"/>
                <a:ea typeface="Garbata"/>
                <a:cs typeface="Garbata"/>
                <a:sym typeface="Garbata"/>
              </a:rPr>
              <a:t>Empowered farmers making informed crop and irrigation decisions, improving livelihoods.</a:t>
            </a:r>
          </a:p>
          <a:p>
            <a:pPr algn="l" marL="664033" indent="-332017" lvl="1">
              <a:lnSpc>
                <a:spcPts val="4305"/>
              </a:lnSpc>
              <a:buFont typeface="Arial"/>
              <a:buChar char="•"/>
            </a:pPr>
            <a:r>
              <a:rPr lang="en-US" sz="3075">
                <a:solidFill>
                  <a:srgbClr val="76905B"/>
                </a:solidFill>
                <a:latin typeface="Garbata"/>
                <a:ea typeface="Garbata"/>
                <a:cs typeface="Garbata"/>
                <a:sym typeface="Garbata"/>
              </a:rPr>
              <a:t>Support government initiatives on sustainable agriculture and water use.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7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919434" y="-2357438"/>
            <a:ext cx="7159762" cy="6679937"/>
          </a:xfrm>
          <a:custGeom>
            <a:avLst/>
            <a:gdLst/>
            <a:ahLst/>
            <a:cxnLst/>
            <a:rect r="r" b="b" t="t" l="l"/>
            <a:pathLst>
              <a:path h="6679937" w="7159762">
                <a:moveTo>
                  <a:pt x="0" y="0"/>
                </a:moveTo>
                <a:lnTo>
                  <a:pt x="7159761" y="0"/>
                </a:lnTo>
                <a:lnTo>
                  <a:pt x="7159761" y="6679938"/>
                </a:lnTo>
                <a:lnTo>
                  <a:pt x="0" y="6679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022145" y="6223003"/>
            <a:ext cx="5831119" cy="4923627"/>
          </a:xfrm>
          <a:custGeom>
            <a:avLst/>
            <a:gdLst/>
            <a:ahLst/>
            <a:cxnLst/>
            <a:rect r="r" b="b" t="t" l="l"/>
            <a:pathLst>
              <a:path h="4923627" w="5831119">
                <a:moveTo>
                  <a:pt x="0" y="0"/>
                </a:moveTo>
                <a:lnTo>
                  <a:pt x="5831119" y="0"/>
                </a:lnTo>
                <a:lnTo>
                  <a:pt x="5831119" y="4923627"/>
                </a:lnTo>
                <a:lnTo>
                  <a:pt x="0" y="49236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77013" y="8315240"/>
            <a:ext cx="1966867" cy="1314535"/>
          </a:xfrm>
          <a:custGeom>
            <a:avLst/>
            <a:gdLst/>
            <a:ahLst/>
            <a:cxnLst/>
            <a:rect r="r" b="b" t="t" l="l"/>
            <a:pathLst>
              <a:path h="1314535" w="1966867">
                <a:moveTo>
                  <a:pt x="0" y="0"/>
                </a:moveTo>
                <a:lnTo>
                  <a:pt x="1966867" y="0"/>
                </a:lnTo>
                <a:lnTo>
                  <a:pt x="1966867" y="1314535"/>
                </a:lnTo>
                <a:lnTo>
                  <a:pt x="0" y="1314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893415" y="-2747962"/>
            <a:ext cx="4198776" cy="4114800"/>
          </a:xfrm>
          <a:custGeom>
            <a:avLst/>
            <a:gdLst/>
            <a:ahLst/>
            <a:cxnLst/>
            <a:rect r="r" b="b" t="t" l="l"/>
            <a:pathLst>
              <a:path h="4114800" w="4198776">
                <a:moveTo>
                  <a:pt x="0" y="0"/>
                </a:moveTo>
                <a:lnTo>
                  <a:pt x="4198775" y="0"/>
                </a:lnTo>
                <a:lnTo>
                  <a:pt x="419877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13313553" y="8029490"/>
            <a:ext cx="6758614" cy="5566640"/>
          </a:xfrm>
          <a:custGeom>
            <a:avLst/>
            <a:gdLst/>
            <a:ahLst/>
            <a:cxnLst/>
            <a:rect r="r" b="b" t="t" l="l"/>
            <a:pathLst>
              <a:path h="5566640" w="6758614">
                <a:moveTo>
                  <a:pt x="6758614" y="0"/>
                </a:moveTo>
                <a:lnTo>
                  <a:pt x="0" y="0"/>
                </a:lnTo>
                <a:lnTo>
                  <a:pt x="0" y="5566640"/>
                </a:lnTo>
                <a:lnTo>
                  <a:pt x="6758614" y="5566640"/>
                </a:lnTo>
                <a:lnTo>
                  <a:pt x="6758614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12708143" y="-1479282"/>
            <a:ext cx="5831119" cy="4923627"/>
          </a:xfrm>
          <a:custGeom>
            <a:avLst/>
            <a:gdLst/>
            <a:ahLst/>
            <a:cxnLst/>
            <a:rect r="r" b="b" t="t" l="l"/>
            <a:pathLst>
              <a:path h="4923627" w="5831119">
                <a:moveTo>
                  <a:pt x="5831119" y="4923627"/>
                </a:moveTo>
                <a:lnTo>
                  <a:pt x="0" y="4923627"/>
                </a:lnTo>
                <a:lnTo>
                  <a:pt x="0" y="0"/>
                </a:lnTo>
                <a:lnTo>
                  <a:pt x="5831119" y="0"/>
                </a:lnTo>
                <a:lnTo>
                  <a:pt x="5831119" y="4923627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6419210">
            <a:off x="13168805" y="-2057400"/>
            <a:ext cx="2409028" cy="4114800"/>
          </a:xfrm>
          <a:custGeom>
            <a:avLst/>
            <a:gdLst/>
            <a:ahLst/>
            <a:cxnLst/>
            <a:rect r="r" b="b" t="t" l="l"/>
            <a:pathLst>
              <a:path h="4114800" w="2409028">
                <a:moveTo>
                  <a:pt x="0" y="0"/>
                </a:moveTo>
                <a:lnTo>
                  <a:pt x="2409028" y="0"/>
                </a:lnTo>
                <a:lnTo>
                  <a:pt x="24090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555443" y="8972508"/>
            <a:ext cx="3415883" cy="2174123"/>
          </a:xfrm>
          <a:custGeom>
            <a:avLst/>
            <a:gdLst/>
            <a:ahLst/>
            <a:cxnLst/>
            <a:rect r="r" b="b" t="t" l="l"/>
            <a:pathLst>
              <a:path h="2174123" w="3415883">
                <a:moveTo>
                  <a:pt x="0" y="0"/>
                </a:moveTo>
                <a:lnTo>
                  <a:pt x="3415884" y="0"/>
                </a:lnTo>
                <a:lnTo>
                  <a:pt x="3415884" y="2174122"/>
                </a:lnTo>
                <a:lnTo>
                  <a:pt x="0" y="217412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467953" y="1028700"/>
            <a:ext cx="2233136" cy="1502291"/>
          </a:xfrm>
          <a:custGeom>
            <a:avLst/>
            <a:gdLst/>
            <a:ahLst/>
            <a:cxnLst/>
            <a:rect r="r" b="b" t="t" l="l"/>
            <a:pathLst>
              <a:path h="1502291" w="2233136">
                <a:moveTo>
                  <a:pt x="0" y="0"/>
                </a:moveTo>
                <a:lnTo>
                  <a:pt x="2233135" y="0"/>
                </a:lnTo>
                <a:lnTo>
                  <a:pt x="2233135" y="1502291"/>
                </a:lnTo>
                <a:lnTo>
                  <a:pt x="0" y="1502291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5284106" y="2731016"/>
            <a:ext cx="7719787" cy="1320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87"/>
              </a:lnSpc>
            </a:pPr>
            <a:r>
              <a:rPr lang="en-US" sz="9987">
                <a:solidFill>
                  <a:srgbClr val="76905B"/>
                </a:solidFill>
                <a:latin typeface="Roca One"/>
                <a:ea typeface="Roca One"/>
                <a:cs typeface="Roca One"/>
                <a:sym typeface="Roca One"/>
              </a:rPr>
              <a:t>THANK YOU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803935" y="5612948"/>
            <a:ext cx="12680130" cy="1712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42"/>
              </a:lnSpc>
              <a:spcBef>
                <a:spcPct val="0"/>
              </a:spcBef>
            </a:pPr>
            <a:r>
              <a:rPr lang="en-US" sz="4958">
                <a:solidFill>
                  <a:srgbClr val="76905B"/>
                </a:solidFill>
                <a:latin typeface="Roca One"/>
                <a:ea typeface="Roca One"/>
                <a:cs typeface="Roca One"/>
                <a:sym typeface="Roca One"/>
              </a:rPr>
              <a:t>EMP</a:t>
            </a:r>
            <a:r>
              <a:rPr lang="en-US" sz="4958">
                <a:solidFill>
                  <a:srgbClr val="76905B"/>
                </a:solidFill>
                <a:latin typeface="Roca One"/>
                <a:ea typeface="Roca One"/>
                <a:cs typeface="Roca One"/>
                <a:sym typeface="Roca One"/>
              </a:rPr>
              <a:t>OWERING FARMERS WITH SMART, LOCALIZED ADVICE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7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919434" y="-2357438"/>
            <a:ext cx="7159762" cy="6679937"/>
          </a:xfrm>
          <a:custGeom>
            <a:avLst/>
            <a:gdLst/>
            <a:ahLst/>
            <a:cxnLst/>
            <a:rect r="r" b="b" t="t" l="l"/>
            <a:pathLst>
              <a:path h="6679937" w="7159762">
                <a:moveTo>
                  <a:pt x="0" y="0"/>
                </a:moveTo>
                <a:lnTo>
                  <a:pt x="7159761" y="0"/>
                </a:lnTo>
                <a:lnTo>
                  <a:pt x="7159761" y="6679938"/>
                </a:lnTo>
                <a:lnTo>
                  <a:pt x="0" y="6679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022145" y="6223003"/>
            <a:ext cx="5831119" cy="4923627"/>
          </a:xfrm>
          <a:custGeom>
            <a:avLst/>
            <a:gdLst/>
            <a:ahLst/>
            <a:cxnLst/>
            <a:rect r="r" b="b" t="t" l="l"/>
            <a:pathLst>
              <a:path h="4923627" w="5831119">
                <a:moveTo>
                  <a:pt x="0" y="0"/>
                </a:moveTo>
                <a:lnTo>
                  <a:pt x="5831119" y="0"/>
                </a:lnTo>
                <a:lnTo>
                  <a:pt x="5831119" y="4923627"/>
                </a:lnTo>
                <a:lnTo>
                  <a:pt x="0" y="49236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77013" y="8315240"/>
            <a:ext cx="1966867" cy="1314535"/>
          </a:xfrm>
          <a:custGeom>
            <a:avLst/>
            <a:gdLst/>
            <a:ahLst/>
            <a:cxnLst/>
            <a:rect r="r" b="b" t="t" l="l"/>
            <a:pathLst>
              <a:path h="1314535" w="1966867">
                <a:moveTo>
                  <a:pt x="0" y="0"/>
                </a:moveTo>
                <a:lnTo>
                  <a:pt x="1966867" y="0"/>
                </a:lnTo>
                <a:lnTo>
                  <a:pt x="1966867" y="1314535"/>
                </a:lnTo>
                <a:lnTo>
                  <a:pt x="0" y="1314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893415" y="-2747962"/>
            <a:ext cx="4198776" cy="4114800"/>
          </a:xfrm>
          <a:custGeom>
            <a:avLst/>
            <a:gdLst/>
            <a:ahLst/>
            <a:cxnLst/>
            <a:rect r="r" b="b" t="t" l="l"/>
            <a:pathLst>
              <a:path h="4114800" w="4198776">
                <a:moveTo>
                  <a:pt x="0" y="0"/>
                </a:moveTo>
                <a:lnTo>
                  <a:pt x="4198775" y="0"/>
                </a:lnTo>
                <a:lnTo>
                  <a:pt x="419877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13313553" y="8029490"/>
            <a:ext cx="6758614" cy="5566640"/>
          </a:xfrm>
          <a:custGeom>
            <a:avLst/>
            <a:gdLst/>
            <a:ahLst/>
            <a:cxnLst/>
            <a:rect r="r" b="b" t="t" l="l"/>
            <a:pathLst>
              <a:path h="5566640" w="6758614">
                <a:moveTo>
                  <a:pt x="6758614" y="0"/>
                </a:moveTo>
                <a:lnTo>
                  <a:pt x="0" y="0"/>
                </a:lnTo>
                <a:lnTo>
                  <a:pt x="0" y="5566640"/>
                </a:lnTo>
                <a:lnTo>
                  <a:pt x="6758614" y="5566640"/>
                </a:lnTo>
                <a:lnTo>
                  <a:pt x="6758614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12708143" y="-1479282"/>
            <a:ext cx="5831119" cy="4923627"/>
          </a:xfrm>
          <a:custGeom>
            <a:avLst/>
            <a:gdLst/>
            <a:ahLst/>
            <a:cxnLst/>
            <a:rect r="r" b="b" t="t" l="l"/>
            <a:pathLst>
              <a:path h="4923627" w="5831119">
                <a:moveTo>
                  <a:pt x="5831119" y="4923627"/>
                </a:moveTo>
                <a:lnTo>
                  <a:pt x="0" y="4923627"/>
                </a:lnTo>
                <a:lnTo>
                  <a:pt x="0" y="0"/>
                </a:lnTo>
                <a:lnTo>
                  <a:pt x="5831119" y="0"/>
                </a:lnTo>
                <a:lnTo>
                  <a:pt x="5831119" y="4923627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6419210">
            <a:off x="13168805" y="-2057400"/>
            <a:ext cx="2409028" cy="4114800"/>
          </a:xfrm>
          <a:custGeom>
            <a:avLst/>
            <a:gdLst/>
            <a:ahLst/>
            <a:cxnLst/>
            <a:rect r="r" b="b" t="t" l="l"/>
            <a:pathLst>
              <a:path h="4114800" w="2409028">
                <a:moveTo>
                  <a:pt x="0" y="0"/>
                </a:moveTo>
                <a:lnTo>
                  <a:pt x="2409028" y="0"/>
                </a:lnTo>
                <a:lnTo>
                  <a:pt x="24090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555443" y="8972508"/>
            <a:ext cx="3415883" cy="2174123"/>
          </a:xfrm>
          <a:custGeom>
            <a:avLst/>
            <a:gdLst/>
            <a:ahLst/>
            <a:cxnLst/>
            <a:rect r="r" b="b" t="t" l="l"/>
            <a:pathLst>
              <a:path h="2174123" w="3415883">
                <a:moveTo>
                  <a:pt x="0" y="0"/>
                </a:moveTo>
                <a:lnTo>
                  <a:pt x="3415884" y="0"/>
                </a:lnTo>
                <a:lnTo>
                  <a:pt x="3415884" y="2174122"/>
                </a:lnTo>
                <a:lnTo>
                  <a:pt x="0" y="217412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467953" y="1028700"/>
            <a:ext cx="2233136" cy="1502291"/>
          </a:xfrm>
          <a:custGeom>
            <a:avLst/>
            <a:gdLst/>
            <a:ahLst/>
            <a:cxnLst/>
            <a:rect r="r" b="b" t="t" l="l"/>
            <a:pathLst>
              <a:path h="1502291" w="2233136">
                <a:moveTo>
                  <a:pt x="0" y="0"/>
                </a:moveTo>
                <a:lnTo>
                  <a:pt x="2233135" y="0"/>
                </a:lnTo>
                <a:lnTo>
                  <a:pt x="2233135" y="1502291"/>
                </a:lnTo>
                <a:lnTo>
                  <a:pt x="0" y="1502291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4448643" y="1444725"/>
            <a:ext cx="9390715" cy="10862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02"/>
              </a:lnSpc>
            </a:pPr>
            <a:r>
              <a:rPr lang="en-US" sz="6358">
                <a:solidFill>
                  <a:srgbClr val="76905B"/>
                </a:solidFill>
                <a:latin typeface="Roca One"/>
                <a:ea typeface="Roca One"/>
                <a:cs typeface="Roca One"/>
                <a:sym typeface="Roca One"/>
              </a:rPr>
              <a:t>PROBLEM STATEMENT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481929" y="3437716"/>
            <a:ext cx="13324142" cy="3913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99264" indent="-299632" lvl="1">
              <a:lnSpc>
                <a:spcPts val="3885"/>
              </a:lnSpc>
              <a:buFont typeface="Arial"/>
              <a:buChar char="•"/>
            </a:pPr>
            <a:r>
              <a:rPr lang="en-US" sz="2775">
                <a:solidFill>
                  <a:srgbClr val="76905B"/>
                </a:solidFill>
                <a:latin typeface="Garbata"/>
                <a:ea typeface="Garbata"/>
                <a:cs typeface="Garbata"/>
                <a:sym typeface="Garbata"/>
              </a:rPr>
              <a:t>Indian farmers often face issues of over-irrigation or under-irrigation due to lack of real-time soil moisture and weather data.</a:t>
            </a:r>
          </a:p>
          <a:p>
            <a:pPr algn="ctr" marL="599264" indent="-299632" lvl="1">
              <a:lnSpc>
                <a:spcPts val="3885"/>
              </a:lnSpc>
              <a:buFont typeface="Arial"/>
              <a:buChar char="•"/>
            </a:pPr>
            <a:r>
              <a:rPr lang="en-US" sz="2775">
                <a:solidFill>
                  <a:srgbClr val="76905B"/>
                </a:solidFill>
                <a:latin typeface="Garbata"/>
                <a:ea typeface="Garbata"/>
                <a:cs typeface="Garbata"/>
                <a:sym typeface="Garbata"/>
              </a:rPr>
              <a:t>Most technical agricultural data is in English or complex terms, making it inaccessible to many rural farmers.</a:t>
            </a:r>
          </a:p>
          <a:p>
            <a:pPr algn="ctr" marL="599264" indent="-299632" lvl="1">
              <a:lnSpc>
                <a:spcPts val="3885"/>
              </a:lnSpc>
              <a:buFont typeface="Arial"/>
              <a:buChar char="•"/>
            </a:pPr>
            <a:r>
              <a:rPr lang="en-US" sz="2775">
                <a:solidFill>
                  <a:srgbClr val="76905B"/>
                </a:solidFill>
                <a:latin typeface="Garbata"/>
                <a:ea typeface="Garbata"/>
                <a:cs typeface="Garbata"/>
                <a:sym typeface="Garbata"/>
              </a:rPr>
              <a:t>Farmers lack personalized advice on which crops suit their soil nutrients and climate.</a:t>
            </a:r>
          </a:p>
          <a:p>
            <a:pPr algn="ctr" marL="599264" indent="-299632" lvl="1">
              <a:lnSpc>
                <a:spcPts val="3885"/>
              </a:lnSpc>
              <a:buFont typeface="Arial"/>
              <a:buChar char="•"/>
            </a:pPr>
            <a:r>
              <a:rPr lang="en-US" sz="2775">
                <a:solidFill>
                  <a:srgbClr val="76905B"/>
                </a:solidFill>
                <a:latin typeface="Garbata"/>
                <a:ea typeface="Garbata"/>
                <a:cs typeface="Garbata"/>
                <a:sym typeface="Garbata"/>
              </a:rPr>
              <a:t>This causes water wastage, higher electricity costs, and reduced crop yields.</a:t>
            </a:r>
          </a:p>
          <a:p>
            <a:pPr algn="ctr">
              <a:lnSpc>
                <a:spcPts val="3885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7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919434" y="-2357438"/>
            <a:ext cx="7159762" cy="6679937"/>
          </a:xfrm>
          <a:custGeom>
            <a:avLst/>
            <a:gdLst/>
            <a:ahLst/>
            <a:cxnLst/>
            <a:rect r="r" b="b" t="t" l="l"/>
            <a:pathLst>
              <a:path h="6679937" w="7159762">
                <a:moveTo>
                  <a:pt x="0" y="0"/>
                </a:moveTo>
                <a:lnTo>
                  <a:pt x="7159761" y="0"/>
                </a:lnTo>
                <a:lnTo>
                  <a:pt x="7159761" y="6679938"/>
                </a:lnTo>
                <a:lnTo>
                  <a:pt x="0" y="6679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022145" y="6223003"/>
            <a:ext cx="5831119" cy="4923627"/>
          </a:xfrm>
          <a:custGeom>
            <a:avLst/>
            <a:gdLst/>
            <a:ahLst/>
            <a:cxnLst/>
            <a:rect r="r" b="b" t="t" l="l"/>
            <a:pathLst>
              <a:path h="4923627" w="5831119">
                <a:moveTo>
                  <a:pt x="0" y="0"/>
                </a:moveTo>
                <a:lnTo>
                  <a:pt x="5831119" y="0"/>
                </a:lnTo>
                <a:lnTo>
                  <a:pt x="5831119" y="4923627"/>
                </a:lnTo>
                <a:lnTo>
                  <a:pt x="0" y="49236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77013" y="8315240"/>
            <a:ext cx="1966867" cy="1314535"/>
          </a:xfrm>
          <a:custGeom>
            <a:avLst/>
            <a:gdLst/>
            <a:ahLst/>
            <a:cxnLst/>
            <a:rect r="r" b="b" t="t" l="l"/>
            <a:pathLst>
              <a:path h="1314535" w="1966867">
                <a:moveTo>
                  <a:pt x="0" y="0"/>
                </a:moveTo>
                <a:lnTo>
                  <a:pt x="1966867" y="0"/>
                </a:lnTo>
                <a:lnTo>
                  <a:pt x="1966867" y="1314535"/>
                </a:lnTo>
                <a:lnTo>
                  <a:pt x="0" y="1314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893415" y="-2747962"/>
            <a:ext cx="4198776" cy="4114800"/>
          </a:xfrm>
          <a:custGeom>
            <a:avLst/>
            <a:gdLst/>
            <a:ahLst/>
            <a:cxnLst/>
            <a:rect r="r" b="b" t="t" l="l"/>
            <a:pathLst>
              <a:path h="4114800" w="4198776">
                <a:moveTo>
                  <a:pt x="0" y="0"/>
                </a:moveTo>
                <a:lnTo>
                  <a:pt x="4198775" y="0"/>
                </a:lnTo>
                <a:lnTo>
                  <a:pt x="419877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13313553" y="8029490"/>
            <a:ext cx="6758614" cy="5566640"/>
          </a:xfrm>
          <a:custGeom>
            <a:avLst/>
            <a:gdLst/>
            <a:ahLst/>
            <a:cxnLst/>
            <a:rect r="r" b="b" t="t" l="l"/>
            <a:pathLst>
              <a:path h="5566640" w="6758614">
                <a:moveTo>
                  <a:pt x="6758614" y="0"/>
                </a:moveTo>
                <a:lnTo>
                  <a:pt x="0" y="0"/>
                </a:lnTo>
                <a:lnTo>
                  <a:pt x="0" y="5566640"/>
                </a:lnTo>
                <a:lnTo>
                  <a:pt x="6758614" y="5566640"/>
                </a:lnTo>
                <a:lnTo>
                  <a:pt x="6758614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12708143" y="-1479282"/>
            <a:ext cx="5831119" cy="4923627"/>
          </a:xfrm>
          <a:custGeom>
            <a:avLst/>
            <a:gdLst/>
            <a:ahLst/>
            <a:cxnLst/>
            <a:rect r="r" b="b" t="t" l="l"/>
            <a:pathLst>
              <a:path h="4923627" w="5831119">
                <a:moveTo>
                  <a:pt x="5831119" y="4923627"/>
                </a:moveTo>
                <a:lnTo>
                  <a:pt x="0" y="4923627"/>
                </a:lnTo>
                <a:lnTo>
                  <a:pt x="0" y="0"/>
                </a:lnTo>
                <a:lnTo>
                  <a:pt x="5831119" y="0"/>
                </a:lnTo>
                <a:lnTo>
                  <a:pt x="5831119" y="4923627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6419210">
            <a:off x="13168805" y="-2057400"/>
            <a:ext cx="2409028" cy="4114800"/>
          </a:xfrm>
          <a:custGeom>
            <a:avLst/>
            <a:gdLst/>
            <a:ahLst/>
            <a:cxnLst/>
            <a:rect r="r" b="b" t="t" l="l"/>
            <a:pathLst>
              <a:path h="4114800" w="2409028">
                <a:moveTo>
                  <a:pt x="0" y="0"/>
                </a:moveTo>
                <a:lnTo>
                  <a:pt x="2409028" y="0"/>
                </a:lnTo>
                <a:lnTo>
                  <a:pt x="24090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555443" y="8972508"/>
            <a:ext cx="3415883" cy="2174123"/>
          </a:xfrm>
          <a:custGeom>
            <a:avLst/>
            <a:gdLst/>
            <a:ahLst/>
            <a:cxnLst/>
            <a:rect r="r" b="b" t="t" l="l"/>
            <a:pathLst>
              <a:path h="2174123" w="3415883">
                <a:moveTo>
                  <a:pt x="0" y="0"/>
                </a:moveTo>
                <a:lnTo>
                  <a:pt x="3415884" y="0"/>
                </a:lnTo>
                <a:lnTo>
                  <a:pt x="3415884" y="2174122"/>
                </a:lnTo>
                <a:lnTo>
                  <a:pt x="0" y="217412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467953" y="1028700"/>
            <a:ext cx="2233136" cy="1502291"/>
          </a:xfrm>
          <a:custGeom>
            <a:avLst/>
            <a:gdLst/>
            <a:ahLst/>
            <a:cxnLst/>
            <a:rect r="r" b="b" t="t" l="l"/>
            <a:pathLst>
              <a:path h="1502291" w="2233136">
                <a:moveTo>
                  <a:pt x="0" y="0"/>
                </a:moveTo>
                <a:lnTo>
                  <a:pt x="2233135" y="0"/>
                </a:lnTo>
                <a:lnTo>
                  <a:pt x="2233135" y="1502291"/>
                </a:lnTo>
                <a:lnTo>
                  <a:pt x="0" y="1502291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934669" y="1262063"/>
            <a:ext cx="10611249" cy="1891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76"/>
              </a:lnSpc>
            </a:pPr>
            <a:r>
              <a:rPr lang="en-US" sz="5411">
                <a:solidFill>
                  <a:srgbClr val="76905B"/>
                </a:solidFill>
                <a:latin typeface="Roca One"/>
                <a:ea typeface="Roca One"/>
                <a:cs typeface="Roca One"/>
                <a:sym typeface="Roca One"/>
              </a:rPr>
              <a:t>INDIAN AGRICULTURE TRENDS SINCE INDEPENDENCE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063783" y="3956283"/>
            <a:ext cx="12372072" cy="47806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6254" indent="-368127" lvl="1">
              <a:lnSpc>
                <a:spcPts val="4774"/>
              </a:lnSpc>
              <a:buFont typeface="Arial"/>
              <a:buChar char="•"/>
            </a:pPr>
            <a:r>
              <a:rPr lang="en-US" sz="3410">
                <a:solidFill>
                  <a:srgbClr val="76905B"/>
                </a:solidFill>
                <a:latin typeface="Garbata"/>
                <a:ea typeface="Garbata"/>
                <a:cs typeface="Garbata"/>
                <a:sym typeface="Garbata"/>
              </a:rPr>
              <a:t>Food grain production increased from ~135 million tons (1950-51) to ~1300 million tons (2021-22).</a:t>
            </a:r>
          </a:p>
          <a:p>
            <a:pPr algn="ctr" marL="736254" indent="-368127" lvl="1">
              <a:lnSpc>
                <a:spcPts val="4774"/>
              </a:lnSpc>
              <a:buFont typeface="Arial"/>
              <a:buChar char="•"/>
            </a:pPr>
            <a:r>
              <a:rPr lang="en-US" sz="3410">
                <a:solidFill>
                  <a:srgbClr val="76905B"/>
                </a:solidFill>
                <a:latin typeface="Garbata"/>
                <a:ea typeface="Garbata"/>
                <a:cs typeface="Garbata"/>
                <a:sym typeface="Garbata"/>
              </a:rPr>
              <a:t>The Green Revolution brought yield improvements, but water and input use efficiency remain low.</a:t>
            </a:r>
          </a:p>
          <a:p>
            <a:pPr algn="ctr" marL="736254" indent="-368127" lvl="1">
              <a:lnSpc>
                <a:spcPts val="4774"/>
              </a:lnSpc>
              <a:buFont typeface="Arial"/>
              <a:buChar char="•"/>
            </a:pPr>
            <a:r>
              <a:rPr lang="en-US" sz="3410">
                <a:solidFill>
                  <a:srgbClr val="76905B"/>
                </a:solidFill>
                <a:latin typeface="Garbata"/>
                <a:ea typeface="Garbata"/>
                <a:cs typeface="Garbata"/>
                <a:sym typeface="Garbata"/>
              </a:rPr>
              <a:t>India uses ~70-80% of freshwater for agriculture, with significant wastage.</a:t>
            </a:r>
          </a:p>
          <a:p>
            <a:pPr algn="ctr" marL="736254" indent="-368127" lvl="1">
              <a:lnSpc>
                <a:spcPts val="4774"/>
              </a:lnSpc>
              <a:buFont typeface="Arial"/>
              <a:buChar char="•"/>
            </a:pPr>
            <a:r>
              <a:rPr lang="en-US" sz="3410">
                <a:solidFill>
                  <a:srgbClr val="76905B"/>
                </a:solidFill>
                <a:latin typeface="Garbata"/>
                <a:ea typeface="Garbata"/>
                <a:cs typeface="Garbata"/>
                <a:sym typeface="Garbata"/>
              </a:rPr>
              <a:t>Crop productivity and water efficiency vary greatly by region.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7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919434" y="-2357438"/>
            <a:ext cx="7159762" cy="6679937"/>
          </a:xfrm>
          <a:custGeom>
            <a:avLst/>
            <a:gdLst/>
            <a:ahLst/>
            <a:cxnLst/>
            <a:rect r="r" b="b" t="t" l="l"/>
            <a:pathLst>
              <a:path h="6679937" w="7159762">
                <a:moveTo>
                  <a:pt x="0" y="0"/>
                </a:moveTo>
                <a:lnTo>
                  <a:pt x="7159761" y="0"/>
                </a:lnTo>
                <a:lnTo>
                  <a:pt x="7159761" y="6679938"/>
                </a:lnTo>
                <a:lnTo>
                  <a:pt x="0" y="6679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022145" y="6223003"/>
            <a:ext cx="5831119" cy="4923627"/>
          </a:xfrm>
          <a:custGeom>
            <a:avLst/>
            <a:gdLst/>
            <a:ahLst/>
            <a:cxnLst/>
            <a:rect r="r" b="b" t="t" l="l"/>
            <a:pathLst>
              <a:path h="4923627" w="5831119">
                <a:moveTo>
                  <a:pt x="0" y="0"/>
                </a:moveTo>
                <a:lnTo>
                  <a:pt x="5831119" y="0"/>
                </a:lnTo>
                <a:lnTo>
                  <a:pt x="5831119" y="4923627"/>
                </a:lnTo>
                <a:lnTo>
                  <a:pt x="0" y="49236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77013" y="8315240"/>
            <a:ext cx="1966867" cy="1314535"/>
          </a:xfrm>
          <a:custGeom>
            <a:avLst/>
            <a:gdLst/>
            <a:ahLst/>
            <a:cxnLst/>
            <a:rect r="r" b="b" t="t" l="l"/>
            <a:pathLst>
              <a:path h="1314535" w="1966867">
                <a:moveTo>
                  <a:pt x="0" y="0"/>
                </a:moveTo>
                <a:lnTo>
                  <a:pt x="1966867" y="0"/>
                </a:lnTo>
                <a:lnTo>
                  <a:pt x="1966867" y="1314535"/>
                </a:lnTo>
                <a:lnTo>
                  <a:pt x="0" y="1314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893415" y="-2747962"/>
            <a:ext cx="4198776" cy="4114800"/>
          </a:xfrm>
          <a:custGeom>
            <a:avLst/>
            <a:gdLst/>
            <a:ahLst/>
            <a:cxnLst/>
            <a:rect r="r" b="b" t="t" l="l"/>
            <a:pathLst>
              <a:path h="4114800" w="4198776">
                <a:moveTo>
                  <a:pt x="0" y="0"/>
                </a:moveTo>
                <a:lnTo>
                  <a:pt x="4198775" y="0"/>
                </a:lnTo>
                <a:lnTo>
                  <a:pt x="419877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13313553" y="8029490"/>
            <a:ext cx="6758614" cy="5566640"/>
          </a:xfrm>
          <a:custGeom>
            <a:avLst/>
            <a:gdLst/>
            <a:ahLst/>
            <a:cxnLst/>
            <a:rect r="r" b="b" t="t" l="l"/>
            <a:pathLst>
              <a:path h="5566640" w="6758614">
                <a:moveTo>
                  <a:pt x="6758614" y="0"/>
                </a:moveTo>
                <a:lnTo>
                  <a:pt x="0" y="0"/>
                </a:lnTo>
                <a:lnTo>
                  <a:pt x="0" y="5566640"/>
                </a:lnTo>
                <a:lnTo>
                  <a:pt x="6758614" y="5566640"/>
                </a:lnTo>
                <a:lnTo>
                  <a:pt x="6758614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12708143" y="-1479282"/>
            <a:ext cx="5831119" cy="4923627"/>
          </a:xfrm>
          <a:custGeom>
            <a:avLst/>
            <a:gdLst/>
            <a:ahLst/>
            <a:cxnLst/>
            <a:rect r="r" b="b" t="t" l="l"/>
            <a:pathLst>
              <a:path h="4923627" w="5831119">
                <a:moveTo>
                  <a:pt x="5831119" y="4923627"/>
                </a:moveTo>
                <a:lnTo>
                  <a:pt x="0" y="4923627"/>
                </a:lnTo>
                <a:lnTo>
                  <a:pt x="0" y="0"/>
                </a:lnTo>
                <a:lnTo>
                  <a:pt x="5831119" y="0"/>
                </a:lnTo>
                <a:lnTo>
                  <a:pt x="5831119" y="4923627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6419210">
            <a:off x="13168805" y="-2057400"/>
            <a:ext cx="2409028" cy="4114800"/>
          </a:xfrm>
          <a:custGeom>
            <a:avLst/>
            <a:gdLst/>
            <a:ahLst/>
            <a:cxnLst/>
            <a:rect r="r" b="b" t="t" l="l"/>
            <a:pathLst>
              <a:path h="4114800" w="2409028">
                <a:moveTo>
                  <a:pt x="0" y="0"/>
                </a:moveTo>
                <a:lnTo>
                  <a:pt x="2409028" y="0"/>
                </a:lnTo>
                <a:lnTo>
                  <a:pt x="24090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555443" y="8972508"/>
            <a:ext cx="3415883" cy="2174123"/>
          </a:xfrm>
          <a:custGeom>
            <a:avLst/>
            <a:gdLst/>
            <a:ahLst/>
            <a:cxnLst/>
            <a:rect r="r" b="b" t="t" l="l"/>
            <a:pathLst>
              <a:path h="2174123" w="3415883">
                <a:moveTo>
                  <a:pt x="0" y="0"/>
                </a:moveTo>
                <a:lnTo>
                  <a:pt x="3415884" y="0"/>
                </a:lnTo>
                <a:lnTo>
                  <a:pt x="3415884" y="2174122"/>
                </a:lnTo>
                <a:lnTo>
                  <a:pt x="0" y="217412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467953" y="1028700"/>
            <a:ext cx="2233136" cy="1502291"/>
          </a:xfrm>
          <a:custGeom>
            <a:avLst/>
            <a:gdLst/>
            <a:ahLst/>
            <a:cxnLst/>
            <a:rect r="r" b="b" t="t" l="l"/>
            <a:pathLst>
              <a:path h="1502291" w="2233136">
                <a:moveTo>
                  <a:pt x="0" y="0"/>
                </a:moveTo>
                <a:lnTo>
                  <a:pt x="2233135" y="0"/>
                </a:lnTo>
                <a:lnTo>
                  <a:pt x="2233135" y="1502291"/>
                </a:lnTo>
                <a:lnTo>
                  <a:pt x="0" y="1502291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4601525" y="3637528"/>
            <a:ext cx="9084951" cy="5768944"/>
          </a:xfrm>
          <a:custGeom>
            <a:avLst/>
            <a:gdLst/>
            <a:ahLst/>
            <a:cxnLst/>
            <a:rect r="r" b="b" t="t" l="l"/>
            <a:pathLst>
              <a:path h="5768944" w="9084951">
                <a:moveTo>
                  <a:pt x="0" y="0"/>
                </a:moveTo>
                <a:lnTo>
                  <a:pt x="9084950" y="0"/>
                </a:lnTo>
                <a:lnTo>
                  <a:pt x="9084950" y="5768943"/>
                </a:lnTo>
                <a:lnTo>
                  <a:pt x="0" y="5768943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934669" y="1262063"/>
            <a:ext cx="10611249" cy="1891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76"/>
              </a:lnSpc>
            </a:pPr>
            <a:r>
              <a:rPr lang="en-US" sz="5411">
                <a:solidFill>
                  <a:srgbClr val="76905B"/>
                </a:solidFill>
                <a:latin typeface="Roca One"/>
                <a:ea typeface="Roca One"/>
                <a:cs typeface="Roca One"/>
                <a:sym typeface="Roca One"/>
              </a:rPr>
              <a:t>INDIAN AGRICULTURE TRENDS SINCE INDEPENDENCE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7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919434" y="-2357438"/>
            <a:ext cx="7159762" cy="6679937"/>
          </a:xfrm>
          <a:custGeom>
            <a:avLst/>
            <a:gdLst/>
            <a:ahLst/>
            <a:cxnLst/>
            <a:rect r="r" b="b" t="t" l="l"/>
            <a:pathLst>
              <a:path h="6679937" w="7159762">
                <a:moveTo>
                  <a:pt x="0" y="0"/>
                </a:moveTo>
                <a:lnTo>
                  <a:pt x="7159761" y="0"/>
                </a:lnTo>
                <a:lnTo>
                  <a:pt x="7159761" y="6679938"/>
                </a:lnTo>
                <a:lnTo>
                  <a:pt x="0" y="6679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022145" y="6223003"/>
            <a:ext cx="5831119" cy="4923627"/>
          </a:xfrm>
          <a:custGeom>
            <a:avLst/>
            <a:gdLst/>
            <a:ahLst/>
            <a:cxnLst/>
            <a:rect r="r" b="b" t="t" l="l"/>
            <a:pathLst>
              <a:path h="4923627" w="5831119">
                <a:moveTo>
                  <a:pt x="0" y="0"/>
                </a:moveTo>
                <a:lnTo>
                  <a:pt x="5831119" y="0"/>
                </a:lnTo>
                <a:lnTo>
                  <a:pt x="5831119" y="4923627"/>
                </a:lnTo>
                <a:lnTo>
                  <a:pt x="0" y="49236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77013" y="8315240"/>
            <a:ext cx="1966867" cy="1314535"/>
          </a:xfrm>
          <a:custGeom>
            <a:avLst/>
            <a:gdLst/>
            <a:ahLst/>
            <a:cxnLst/>
            <a:rect r="r" b="b" t="t" l="l"/>
            <a:pathLst>
              <a:path h="1314535" w="1966867">
                <a:moveTo>
                  <a:pt x="0" y="0"/>
                </a:moveTo>
                <a:lnTo>
                  <a:pt x="1966867" y="0"/>
                </a:lnTo>
                <a:lnTo>
                  <a:pt x="1966867" y="1314535"/>
                </a:lnTo>
                <a:lnTo>
                  <a:pt x="0" y="1314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893415" y="-2747962"/>
            <a:ext cx="4198776" cy="4114800"/>
          </a:xfrm>
          <a:custGeom>
            <a:avLst/>
            <a:gdLst/>
            <a:ahLst/>
            <a:cxnLst/>
            <a:rect r="r" b="b" t="t" l="l"/>
            <a:pathLst>
              <a:path h="4114800" w="4198776">
                <a:moveTo>
                  <a:pt x="0" y="0"/>
                </a:moveTo>
                <a:lnTo>
                  <a:pt x="4198775" y="0"/>
                </a:lnTo>
                <a:lnTo>
                  <a:pt x="419877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13313553" y="8029490"/>
            <a:ext cx="6758614" cy="5566640"/>
          </a:xfrm>
          <a:custGeom>
            <a:avLst/>
            <a:gdLst/>
            <a:ahLst/>
            <a:cxnLst/>
            <a:rect r="r" b="b" t="t" l="l"/>
            <a:pathLst>
              <a:path h="5566640" w="6758614">
                <a:moveTo>
                  <a:pt x="6758614" y="0"/>
                </a:moveTo>
                <a:lnTo>
                  <a:pt x="0" y="0"/>
                </a:lnTo>
                <a:lnTo>
                  <a:pt x="0" y="5566640"/>
                </a:lnTo>
                <a:lnTo>
                  <a:pt x="6758614" y="5566640"/>
                </a:lnTo>
                <a:lnTo>
                  <a:pt x="6758614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12708143" y="-1479282"/>
            <a:ext cx="5831119" cy="4923627"/>
          </a:xfrm>
          <a:custGeom>
            <a:avLst/>
            <a:gdLst/>
            <a:ahLst/>
            <a:cxnLst/>
            <a:rect r="r" b="b" t="t" l="l"/>
            <a:pathLst>
              <a:path h="4923627" w="5831119">
                <a:moveTo>
                  <a:pt x="5831119" y="4923627"/>
                </a:moveTo>
                <a:lnTo>
                  <a:pt x="0" y="4923627"/>
                </a:lnTo>
                <a:lnTo>
                  <a:pt x="0" y="0"/>
                </a:lnTo>
                <a:lnTo>
                  <a:pt x="5831119" y="0"/>
                </a:lnTo>
                <a:lnTo>
                  <a:pt x="5831119" y="4923627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6419210">
            <a:off x="13168805" y="-2057400"/>
            <a:ext cx="2409028" cy="4114800"/>
          </a:xfrm>
          <a:custGeom>
            <a:avLst/>
            <a:gdLst/>
            <a:ahLst/>
            <a:cxnLst/>
            <a:rect r="r" b="b" t="t" l="l"/>
            <a:pathLst>
              <a:path h="4114800" w="2409028">
                <a:moveTo>
                  <a:pt x="0" y="0"/>
                </a:moveTo>
                <a:lnTo>
                  <a:pt x="2409028" y="0"/>
                </a:lnTo>
                <a:lnTo>
                  <a:pt x="24090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555443" y="8972508"/>
            <a:ext cx="3415883" cy="2174123"/>
          </a:xfrm>
          <a:custGeom>
            <a:avLst/>
            <a:gdLst/>
            <a:ahLst/>
            <a:cxnLst/>
            <a:rect r="r" b="b" t="t" l="l"/>
            <a:pathLst>
              <a:path h="2174123" w="3415883">
                <a:moveTo>
                  <a:pt x="0" y="0"/>
                </a:moveTo>
                <a:lnTo>
                  <a:pt x="3415884" y="0"/>
                </a:lnTo>
                <a:lnTo>
                  <a:pt x="3415884" y="2174122"/>
                </a:lnTo>
                <a:lnTo>
                  <a:pt x="0" y="217412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467953" y="1028700"/>
            <a:ext cx="2233136" cy="1502291"/>
          </a:xfrm>
          <a:custGeom>
            <a:avLst/>
            <a:gdLst/>
            <a:ahLst/>
            <a:cxnLst/>
            <a:rect r="r" b="b" t="t" l="l"/>
            <a:pathLst>
              <a:path h="1502291" w="2233136">
                <a:moveTo>
                  <a:pt x="0" y="0"/>
                </a:moveTo>
                <a:lnTo>
                  <a:pt x="2233135" y="0"/>
                </a:lnTo>
                <a:lnTo>
                  <a:pt x="2233135" y="1502291"/>
                </a:lnTo>
                <a:lnTo>
                  <a:pt x="0" y="1502291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4460415" y="3620536"/>
            <a:ext cx="9367170" cy="5637764"/>
          </a:xfrm>
          <a:custGeom>
            <a:avLst/>
            <a:gdLst/>
            <a:ahLst/>
            <a:cxnLst/>
            <a:rect r="r" b="b" t="t" l="l"/>
            <a:pathLst>
              <a:path h="5637764" w="9367170">
                <a:moveTo>
                  <a:pt x="0" y="0"/>
                </a:moveTo>
                <a:lnTo>
                  <a:pt x="9367170" y="0"/>
                </a:lnTo>
                <a:lnTo>
                  <a:pt x="9367170" y="5637764"/>
                </a:lnTo>
                <a:lnTo>
                  <a:pt x="0" y="5637764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934669" y="1262063"/>
            <a:ext cx="10611249" cy="1891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76"/>
              </a:lnSpc>
            </a:pPr>
            <a:r>
              <a:rPr lang="en-US" sz="5411">
                <a:solidFill>
                  <a:srgbClr val="76905B"/>
                </a:solidFill>
                <a:latin typeface="Roca One"/>
                <a:ea typeface="Roca One"/>
                <a:cs typeface="Roca One"/>
                <a:sym typeface="Roca One"/>
              </a:rPr>
              <a:t>WATER USAGE DISTRIBUTION IN INDIA BY SECTOR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7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919434" y="-2357438"/>
            <a:ext cx="7159762" cy="6679937"/>
          </a:xfrm>
          <a:custGeom>
            <a:avLst/>
            <a:gdLst/>
            <a:ahLst/>
            <a:cxnLst/>
            <a:rect r="r" b="b" t="t" l="l"/>
            <a:pathLst>
              <a:path h="6679937" w="7159762">
                <a:moveTo>
                  <a:pt x="0" y="0"/>
                </a:moveTo>
                <a:lnTo>
                  <a:pt x="7159761" y="0"/>
                </a:lnTo>
                <a:lnTo>
                  <a:pt x="7159761" y="6679938"/>
                </a:lnTo>
                <a:lnTo>
                  <a:pt x="0" y="6679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022145" y="6223003"/>
            <a:ext cx="5831119" cy="4923627"/>
          </a:xfrm>
          <a:custGeom>
            <a:avLst/>
            <a:gdLst/>
            <a:ahLst/>
            <a:cxnLst/>
            <a:rect r="r" b="b" t="t" l="l"/>
            <a:pathLst>
              <a:path h="4923627" w="5831119">
                <a:moveTo>
                  <a:pt x="0" y="0"/>
                </a:moveTo>
                <a:lnTo>
                  <a:pt x="5831119" y="0"/>
                </a:lnTo>
                <a:lnTo>
                  <a:pt x="5831119" y="4923627"/>
                </a:lnTo>
                <a:lnTo>
                  <a:pt x="0" y="49236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77013" y="8315240"/>
            <a:ext cx="1966867" cy="1314535"/>
          </a:xfrm>
          <a:custGeom>
            <a:avLst/>
            <a:gdLst/>
            <a:ahLst/>
            <a:cxnLst/>
            <a:rect r="r" b="b" t="t" l="l"/>
            <a:pathLst>
              <a:path h="1314535" w="1966867">
                <a:moveTo>
                  <a:pt x="0" y="0"/>
                </a:moveTo>
                <a:lnTo>
                  <a:pt x="1966867" y="0"/>
                </a:lnTo>
                <a:lnTo>
                  <a:pt x="1966867" y="1314535"/>
                </a:lnTo>
                <a:lnTo>
                  <a:pt x="0" y="1314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893415" y="-2747962"/>
            <a:ext cx="4198776" cy="4114800"/>
          </a:xfrm>
          <a:custGeom>
            <a:avLst/>
            <a:gdLst/>
            <a:ahLst/>
            <a:cxnLst/>
            <a:rect r="r" b="b" t="t" l="l"/>
            <a:pathLst>
              <a:path h="4114800" w="4198776">
                <a:moveTo>
                  <a:pt x="0" y="0"/>
                </a:moveTo>
                <a:lnTo>
                  <a:pt x="4198775" y="0"/>
                </a:lnTo>
                <a:lnTo>
                  <a:pt x="419877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13313553" y="8029490"/>
            <a:ext cx="6758614" cy="5566640"/>
          </a:xfrm>
          <a:custGeom>
            <a:avLst/>
            <a:gdLst/>
            <a:ahLst/>
            <a:cxnLst/>
            <a:rect r="r" b="b" t="t" l="l"/>
            <a:pathLst>
              <a:path h="5566640" w="6758614">
                <a:moveTo>
                  <a:pt x="6758614" y="0"/>
                </a:moveTo>
                <a:lnTo>
                  <a:pt x="0" y="0"/>
                </a:lnTo>
                <a:lnTo>
                  <a:pt x="0" y="5566640"/>
                </a:lnTo>
                <a:lnTo>
                  <a:pt x="6758614" y="5566640"/>
                </a:lnTo>
                <a:lnTo>
                  <a:pt x="6758614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12708143" y="-1479282"/>
            <a:ext cx="5831119" cy="4923627"/>
          </a:xfrm>
          <a:custGeom>
            <a:avLst/>
            <a:gdLst/>
            <a:ahLst/>
            <a:cxnLst/>
            <a:rect r="r" b="b" t="t" l="l"/>
            <a:pathLst>
              <a:path h="4923627" w="5831119">
                <a:moveTo>
                  <a:pt x="5831119" y="4923627"/>
                </a:moveTo>
                <a:lnTo>
                  <a:pt x="0" y="4923627"/>
                </a:lnTo>
                <a:lnTo>
                  <a:pt x="0" y="0"/>
                </a:lnTo>
                <a:lnTo>
                  <a:pt x="5831119" y="0"/>
                </a:lnTo>
                <a:lnTo>
                  <a:pt x="5831119" y="4923627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6419210">
            <a:off x="13168805" y="-2057400"/>
            <a:ext cx="2409028" cy="4114800"/>
          </a:xfrm>
          <a:custGeom>
            <a:avLst/>
            <a:gdLst/>
            <a:ahLst/>
            <a:cxnLst/>
            <a:rect r="r" b="b" t="t" l="l"/>
            <a:pathLst>
              <a:path h="4114800" w="2409028">
                <a:moveTo>
                  <a:pt x="0" y="0"/>
                </a:moveTo>
                <a:lnTo>
                  <a:pt x="2409028" y="0"/>
                </a:lnTo>
                <a:lnTo>
                  <a:pt x="24090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555443" y="8972508"/>
            <a:ext cx="3415883" cy="2174123"/>
          </a:xfrm>
          <a:custGeom>
            <a:avLst/>
            <a:gdLst/>
            <a:ahLst/>
            <a:cxnLst/>
            <a:rect r="r" b="b" t="t" l="l"/>
            <a:pathLst>
              <a:path h="2174123" w="3415883">
                <a:moveTo>
                  <a:pt x="0" y="0"/>
                </a:moveTo>
                <a:lnTo>
                  <a:pt x="3415884" y="0"/>
                </a:lnTo>
                <a:lnTo>
                  <a:pt x="3415884" y="2174122"/>
                </a:lnTo>
                <a:lnTo>
                  <a:pt x="0" y="217412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467953" y="1028700"/>
            <a:ext cx="2233136" cy="1502291"/>
          </a:xfrm>
          <a:custGeom>
            <a:avLst/>
            <a:gdLst/>
            <a:ahLst/>
            <a:cxnLst/>
            <a:rect r="r" b="b" t="t" l="l"/>
            <a:pathLst>
              <a:path h="1502291" w="2233136">
                <a:moveTo>
                  <a:pt x="0" y="0"/>
                </a:moveTo>
                <a:lnTo>
                  <a:pt x="2233135" y="0"/>
                </a:lnTo>
                <a:lnTo>
                  <a:pt x="2233135" y="1502291"/>
                </a:lnTo>
                <a:lnTo>
                  <a:pt x="0" y="1502291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4032557" y="1148183"/>
            <a:ext cx="10222886" cy="10858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23"/>
              </a:lnSpc>
            </a:pPr>
            <a:r>
              <a:rPr lang="en-US" sz="6373">
                <a:solidFill>
                  <a:srgbClr val="76905B"/>
                </a:solidFill>
                <a:latin typeface="Roca One"/>
                <a:ea typeface="Roca One"/>
                <a:cs typeface="Roca One"/>
                <a:sym typeface="Roca One"/>
              </a:rPr>
              <a:t>SOLUTION OVERVIEW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595779" y="3533250"/>
            <a:ext cx="11096443" cy="5107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7764" indent="-353882" lvl="1">
              <a:lnSpc>
                <a:spcPts val="4589"/>
              </a:lnSpc>
              <a:buFont typeface="Arial"/>
              <a:buChar char="•"/>
            </a:pPr>
            <a:r>
              <a:rPr lang="en-US" sz="3278">
                <a:solidFill>
                  <a:srgbClr val="76905B"/>
                </a:solidFill>
                <a:latin typeface="Garbata"/>
                <a:ea typeface="Garbata"/>
                <a:cs typeface="Garbata"/>
                <a:sym typeface="Garbata"/>
              </a:rPr>
              <a:t>AI- and IoT-powered system combining:</a:t>
            </a:r>
          </a:p>
          <a:p>
            <a:pPr algn="l" marL="1415526" indent="-471842" lvl="2">
              <a:lnSpc>
                <a:spcPts val="4589"/>
              </a:lnSpc>
              <a:buFont typeface="Arial"/>
              <a:buChar char="⚬"/>
            </a:pPr>
            <a:r>
              <a:rPr lang="en-US" sz="3278">
                <a:solidFill>
                  <a:srgbClr val="76905B"/>
                </a:solidFill>
                <a:latin typeface="Garbata"/>
                <a:ea typeface="Garbata"/>
                <a:cs typeface="Garbata"/>
                <a:sym typeface="Garbata"/>
              </a:rPr>
              <a:t>Soil moisture sensors for real-time irrigation data</a:t>
            </a:r>
          </a:p>
          <a:p>
            <a:pPr algn="l" marL="1415526" indent="-471842" lvl="2">
              <a:lnSpc>
                <a:spcPts val="4589"/>
              </a:lnSpc>
              <a:buFont typeface="Arial"/>
              <a:buChar char="⚬"/>
            </a:pPr>
            <a:r>
              <a:rPr lang="en-US" sz="3278">
                <a:solidFill>
                  <a:srgbClr val="76905B"/>
                </a:solidFill>
                <a:latin typeface="Garbata"/>
                <a:ea typeface="Garbata"/>
                <a:cs typeface="Garbata"/>
                <a:sym typeface="Garbata"/>
              </a:rPr>
              <a:t>Nutrient sensors (NPK) for soil quality assessment</a:t>
            </a:r>
          </a:p>
          <a:p>
            <a:pPr algn="l" marL="1415526" indent="-471842" lvl="2">
              <a:lnSpc>
                <a:spcPts val="4589"/>
              </a:lnSpc>
              <a:buFont typeface="Arial"/>
              <a:buChar char="⚬"/>
            </a:pPr>
            <a:r>
              <a:rPr lang="en-US" sz="3278">
                <a:solidFill>
                  <a:srgbClr val="76905B"/>
                </a:solidFill>
                <a:latin typeface="Garbata"/>
                <a:ea typeface="Garbata"/>
                <a:cs typeface="Garbata"/>
                <a:sym typeface="Garbata"/>
              </a:rPr>
              <a:t>Weather APIs for local forecast integration</a:t>
            </a:r>
          </a:p>
          <a:p>
            <a:pPr algn="l" marL="707763" indent="-353881" lvl="1">
              <a:lnSpc>
                <a:spcPts val="4589"/>
              </a:lnSpc>
              <a:buFont typeface="Arial"/>
              <a:buChar char="•"/>
            </a:pPr>
            <a:r>
              <a:rPr lang="en-US" sz="3278">
                <a:solidFill>
                  <a:srgbClr val="76905B"/>
                </a:solidFill>
                <a:latin typeface="Garbata"/>
                <a:ea typeface="Garbata"/>
                <a:cs typeface="Garbata"/>
                <a:sym typeface="Garbata"/>
              </a:rPr>
              <a:t>AI analyzes data &amp; generates simple, personalized irrigation and crop advice.</a:t>
            </a:r>
          </a:p>
          <a:p>
            <a:pPr algn="l" marL="707763" indent="-353881" lvl="1">
              <a:lnSpc>
                <a:spcPts val="4589"/>
              </a:lnSpc>
              <a:buFont typeface="Arial"/>
              <a:buChar char="•"/>
            </a:pPr>
            <a:r>
              <a:rPr lang="en-US" sz="3278">
                <a:solidFill>
                  <a:srgbClr val="76905B"/>
                </a:solidFill>
                <a:latin typeface="Garbata"/>
                <a:ea typeface="Garbata"/>
                <a:cs typeface="Garbata"/>
                <a:sym typeface="Garbata"/>
              </a:rPr>
              <a:t>Advice delivered in farmers’ local languages through WhatsApp, SMS, or voice calls</a:t>
            </a:r>
          </a:p>
          <a:p>
            <a:pPr algn="l">
              <a:lnSpc>
                <a:spcPts val="3607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7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919434" y="-2357438"/>
            <a:ext cx="7159762" cy="6679937"/>
          </a:xfrm>
          <a:custGeom>
            <a:avLst/>
            <a:gdLst/>
            <a:ahLst/>
            <a:cxnLst/>
            <a:rect r="r" b="b" t="t" l="l"/>
            <a:pathLst>
              <a:path h="6679937" w="7159762">
                <a:moveTo>
                  <a:pt x="0" y="0"/>
                </a:moveTo>
                <a:lnTo>
                  <a:pt x="7159761" y="0"/>
                </a:lnTo>
                <a:lnTo>
                  <a:pt x="7159761" y="6679938"/>
                </a:lnTo>
                <a:lnTo>
                  <a:pt x="0" y="6679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022145" y="6223003"/>
            <a:ext cx="5831119" cy="4923627"/>
          </a:xfrm>
          <a:custGeom>
            <a:avLst/>
            <a:gdLst/>
            <a:ahLst/>
            <a:cxnLst/>
            <a:rect r="r" b="b" t="t" l="l"/>
            <a:pathLst>
              <a:path h="4923627" w="5831119">
                <a:moveTo>
                  <a:pt x="0" y="0"/>
                </a:moveTo>
                <a:lnTo>
                  <a:pt x="5831119" y="0"/>
                </a:lnTo>
                <a:lnTo>
                  <a:pt x="5831119" y="4923627"/>
                </a:lnTo>
                <a:lnTo>
                  <a:pt x="0" y="49236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77013" y="8315240"/>
            <a:ext cx="1966867" cy="1314535"/>
          </a:xfrm>
          <a:custGeom>
            <a:avLst/>
            <a:gdLst/>
            <a:ahLst/>
            <a:cxnLst/>
            <a:rect r="r" b="b" t="t" l="l"/>
            <a:pathLst>
              <a:path h="1314535" w="1966867">
                <a:moveTo>
                  <a:pt x="0" y="0"/>
                </a:moveTo>
                <a:lnTo>
                  <a:pt x="1966867" y="0"/>
                </a:lnTo>
                <a:lnTo>
                  <a:pt x="1966867" y="1314535"/>
                </a:lnTo>
                <a:lnTo>
                  <a:pt x="0" y="1314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893415" y="-2747962"/>
            <a:ext cx="4198776" cy="4114800"/>
          </a:xfrm>
          <a:custGeom>
            <a:avLst/>
            <a:gdLst/>
            <a:ahLst/>
            <a:cxnLst/>
            <a:rect r="r" b="b" t="t" l="l"/>
            <a:pathLst>
              <a:path h="4114800" w="4198776">
                <a:moveTo>
                  <a:pt x="0" y="0"/>
                </a:moveTo>
                <a:lnTo>
                  <a:pt x="4198775" y="0"/>
                </a:lnTo>
                <a:lnTo>
                  <a:pt x="419877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13313553" y="8029490"/>
            <a:ext cx="6758614" cy="5566640"/>
          </a:xfrm>
          <a:custGeom>
            <a:avLst/>
            <a:gdLst/>
            <a:ahLst/>
            <a:cxnLst/>
            <a:rect r="r" b="b" t="t" l="l"/>
            <a:pathLst>
              <a:path h="5566640" w="6758614">
                <a:moveTo>
                  <a:pt x="6758614" y="0"/>
                </a:moveTo>
                <a:lnTo>
                  <a:pt x="0" y="0"/>
                </a:lnTo>
                <a:lnTo>
                  <a:pt x="0" y="5566640"/>
                </a:lnTo>
                <a:lnTo>
                  <a:pt x="6758614" y="5566640"/>
                </a:lnTo>
                <a:lnTo>
                  <a:pt x="6758614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12708143" y="-1479282"/>
            <a:ext cx="5831119" cy="4923627"/>
          </a:xfrm>
          <a:custGeom>
            <a:avLst/>
            <a:gdLst/>
            <a:ahLst/>
            <a:cxnLst/>
            <a:rect r="r" b="b" t="t" l="l"/>
            <a:pathLst>
              <a:path h="4923627" w="5831119">
                <a:moveTo>
                  <a:pt x="5831119" y="4923627"/>
                </a:moveTo>
                <a:lnTo>
                  <a:pt x="0" y="4923627"/>
                </a:lnTo>
                <a:lnTo>
                  <a:pt x="0" y="0"/>
                </a:lnTo>
                <a:lnTo>
                  <a:pt x="5831119" y="0"/>
                </a:lnTo>
                <a:lnTo>
                  <a:pt x="5831119" y="4923627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6419210">
            <a:off x="13168805" y="-2057400"/>
            <a:ext cx="2409028" cy="4114800"/>
          </a:xfrm>
          <a:custGeom>
            <a:avLst/>
            <a:gdLst/>
            <a:ahLst/>
            <a:cxnLst/>
            <a:rect r="r" b="b" t="t" l="l"/>
            <a:pathLst>
              <a:path h="4114800" w="2409028">
                <a:moveTo>
                  <a:pt x="0" y="0"/>
                </a:moveTo>
                <a:lnTo>
                  <a:pt x="2409028" y="0"/>
                </a:lnTo>
                <a:lnTo>
                  <a:pt x="24090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555443" y="8972508"/>
            <a:ext cx="3415883" cy="2174123"/>
          </a:xfrm>
          <a:custGeom>
            <a:avLst/>
            <a:gdLst/>
            <a:ahLst/>
            <a:cxnLst/>
            <a:rect r="r" b="b" t="t" l="l"/>
            <a:pathLst>
              <a:path h="2174123" w="3415883">
                <a:moveTo>
                  <a:pt x="0" y="0"/>
                </a:moveTo>
                <a:lnTo>
                  <a:pt x="3415884" y="0"/>
                </a:lnTo>
                <a:lnTo>
                  <a:pt x="3415884" y="2174122"/>
                </a:lnTo>
                <a:lnTo>
                  <a:pt x="0" y="217412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467953" y="1028700"/>
            <a:ext cx="2233136" cy="1502291"/>
          </a:xfrm>
          <a:custGeom>
            <a:avLst/>
            <a:gdLst/>
            <a:ahLst/>
            <a:cxnLst/>
            <a:rect r="r" b="b" t="t" l="l"/>
            <a:pathLst>
              <a:path h="1502291" w="2233136">
                <a:moveTo>
                  <a:pt x="0" y="0"/>
                </a:moveTo>
                <a:lnTo>
                  <a:pt x="2233135" y="0"/>
                </a:lnTo>
                <a:lnTo>
                  <a:pt x="2233135" y="1502291"/>
                </a:lnTo>
                <a:lnTo>
                  <a:pt x="0" y="1502291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4068802" y="1166544"/>
            <a:ext cx="10150396" cy="11192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81"/>
              </a:lnSpc>
            </a:pPr>
            <a:r>
              <a:rPr lang="en-US" sz="6558">
                <a:solidFill>
                  <a:srgbClr val="76905B"/>
                </a:solidFill>
                <a:latin typeface="Roca One"/>
                <a:ea typeface="Roca One"/>
                <a:cs typeface="Roca One"/>
                <a:sym typeface="Roca One"/>
              </a:rPr>
              <a:t>FEATURES &amp; EXAMPLES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643880" y="3194012"/>
            <a:ext cx="8569339" cy="53301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99265" indent="-299632" lvl="1">
              <a:lnSpc>
                <a:spcPts val="3885"/>
              </a:lnSpc>
              <a:buFont typeface="Arial"/>
              <a:buChar char="•"/>
            </a:pPr>
            <a:r>
              <a:rPr lang="en-US" sz="2775">
                <a:solidFill>
                  <a:srgbClr val="76905B"/>
                </a:solidFill>
                <a:latin typeface="Garbata"/>
                <a:ea typeface="Garbata"/>
                <a:cs typeface="Garbata"/>
                <a:sym typeface="Garbata"/>
              </a:rPr>
              <a:t>Example messages:</a:t>
            </a:r>
          </a:p>
          <a:p>
            <a:pPr algn="l" marL="1198530" indent="-399510" lvl="2">
              <a:lnSpc>
                <a:spcPts val="3885"/>
              </a:lnSpc>
              <a:buFont typeface="Arial"/>
              <a:buChar char="⚬"/>
            </a:pPr>
            <a:r>
              <a:rPr lang="en-US" sz="2775">
                <a:solidFill>
                  <a:srgbClr val="76905B"/>
                </a:solidFill>
                <a:latin typeface="Garbata"/>
                <a:ea typeface="Garbata"/>
                <a:cs typeface="Garbata"/>
                <a:sym typeface="Garbata"/>
              </a:rPr>
              <a:t>“Soil moisture low; irrigate wheat field for 2 hours tomorrow morning.”</a:t>
            </a:r>
          </a:p>
          <a:p>
            <a:pPr algn="l" marL="1198530" indent="-399510" lvl="2">
              <a:lnSpc>
                <a:spcPts val="3885"/>
              </a:lnSpc>
              <a:buFont typeface="Arial"/>
              <a:buChar char="⚬"/>
            </a:pPr>
            <a:r>
              <a:rPr lang="en-US" sz="2775">
                <a:solidFill>
                  <a:srgbClr val="76905B"/>
                </a:solidFill>
                <a:latin typeface="Garbata"/>
                <a:ea typeface="Garbata"/>
                <a:cs typeface="Garbata"/>
                <a:sym typeface="Garbata"/>
              </a:rPr>
              <a:t>“Rain expected tonight; delay watering to save water.”</a:t>
            </a:r>
          </a:p>
          <a:p>
            <a:pPr algn="l" marL="1198530" indent="-399510" lvl="2">
              <a:lnSpc>
                <a:spcPts val="3885"/>
              </a:lnSpc>
              <a:buFont typeface="Arial"/>
              <a:buChar char="⚬"/>
            </a:pPr>
            <a:r>
              <a:rPr lang="en-US" sz="2775">
                <a:solidFill>
                  <a:srgbClr val="76905B"/>
                </a:solidFill>
                <a:latin typeface="Garbata"/>
                <a:ea typeface="Garbata"/>
                <a:cs typeface="Garbata"/>
                <a:sym typeface="Garbata"/>
              </a:rPr>
              <a:t>“Soil nitrogen-rich; maize &amp; pulses suitable for this season.”</a:t>
            </a:r>
          </a:p>
          <a:p>
            <a:pPr algn="l" marL="599265" indent="-299632" lvl="1">
              <a:lnSpc>
                <a:spcPts val="3885"/>
              </a:lnSpc>
              <a:buFont typeface="Arial"/>
              <a:buChar char="•"/>
            </a:pPr>
            <a:r>
              <a:rPr lang="en-US" sz="2775">
                <a:solidFill>
                  <a:srgbClr val="76905B"/>
                </a:solidFill>
                <a:latin typeface="Garbata"/>
                <a:ea typeface="Garbata"/>
                <a:cs typeface="Garbata"/>
                <a:sym typeface="Garbata"/>
              </a:rPr>
              <a:t>System supports multiple crops &amp; languages.</a:t>
            </a:r>
          </a:p>
          <a:p>
            <a:pPr algn="l" marL="599265" indent="-299632" lvl="1">
              <a:lnSpc>
                <a:spcPts val="3885"/>
              </a:lnSpc>
              <a:buFont typeface="Arial"/>
              <a:buChar char="•"/>
            </a:pPr>
            <a:r>
              <a:rPr lang="en-US" sz="2775">
                <a:solidFill>
                  <a:srgbClr val="76905B"/>
                </a:solidFill>
                <a:latin typeface="Garbata"/>
                <a:ea typeface="Garbata"/>
                <a:cs typeface="Garbata"/>
                <a:sym typeface="Garbata"/>
              </a:rPr>
              <a:t>Offers voice messages for farmers with low literacy.</a:t>
            </a:r>
          </a:p>
          <a:p>
            <a:pPr algn="l">
              <a:lnSpc>
                <a:spcPts val="3885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7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919434" y="-2357438"/>
            <a:ext cx="7159762" cy="6679937"/>
          </a:xfrm>
          <a:custGeom>
            <a:avLst/>
            <a:gdLst/>
            <a:ahLst/>
            <a:cxnLst/>
            <a:rect r="r" b="b" t="t" l="l"/>
            <a:pathLst>
              <a:path h="6679937" w="7159762">
                <a:moveTo>
                  <a:pt x="0" y="0"/>
                </a:moveTo>
                <a:lnTo>
                  <a:pt x="7159761" y="0"/>
                </a:lnTo>
                <a:lnTo>
                  <a:pt x="7159761" y="6679938"/>
                </a:lnTo>
                <a:lnTo>
                  <a:pt x="0" y="6679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022145" y="6223003"/>
            <a:ext cx="5831119" cy="4923627"/>
          </a:xfrm>
          <a:custGeom>
            <a:avLst/>
            <a:gdLst/>
            <a:ahLst/>
            <a:cxnLst/>
            <a:rect r="r" b="b" t="t" l="l"/>
            <a:pathLst>
              <a:path h="4923627" w="5831119">
                <a:moveTo>
                  <a:pt x="0" y="0"/>
                </a:moveTo>
                <a:lnTo>
                  <a:pt x="5831119" y="0"/>
                </a:lnTo>
                <a:lnTo>
                  <a:pt x="5831119" y="4923627"/>
                </a:lnTo>
                <a:lnTo>
                  <a:pt x="0" y="49236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77013" y="8315240"/>
            <a:ext cx="1966867" cy="1314535"/>
          </a:xfrm>
          <a:custGeom>
            <a:avLst/>
            <a:gdLst/>
            <a:ahLst/>
            <a:cxnLst/>
            <a:rect r="r" b="b" t="t" l="l"/>
            <a:pathLst>
              <a:path h="1314535" w="1966867">
                <a:moveTo>
                  <a:pt x="0" y="0"/>
                </a:moveTo>
                <a:lnTo>
                  <a:pt x="1966867" y="0"/>
                </a:lnTo>
                <a:lnTo>
                  <a:pt x="1966867" y="1314535"/>
                </a:lnTo>
                <a:lnTo>
                  <a:pt x="0" y="1314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893415" y="-2747962"/>
            <a:ext cx="4198776" cy="4114800"/>
          </a:xfrm>
          <a:custGeom>
            <a:avLst/>
            <a:gdLst/>
            <a:ahLst/>
            <a:cxnLst/>
            <a:rect r="r" b="b" t="t" l="l"/>
            <a:pathLst>
              <a:path h="4114800" w="4198776">
                <a:moveTo>
                  <a:pt x="0" y="0"/>
                </a:moveTo>
                <a:lnTo>
                  <a:pt x="4198775" y="0"/>
                </a:lnTo>
                <a:lnTo>
                  <a:pt x="419877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13313553" y="8029490"/>
            <a:ext cx="6758614" cy="5566640"/>
          </a:xfrm>
          <a:custGeom>
            <a:avLst/>
            <a:gdLst/>
            <a:ahLst/>
            <a:cxnLst/>
            <a:rect r="r" b="b" t="t" l="l"/>
            <a:pathLst>
              <a:path h="5566640" w="6758614">
                <a:moveTo>
                  <a:pt x="6758614" y="0"/>
                </a:moveTo>
                <a:lnTo>
                  <a:pt x="0" y="0"/>
                </a:lnTo>
                <a:lnTo>
                  <a:pt x="0" y="5566640"/>
                </a:lnTo>
                <a:lnTo>
                  <a:pt x="6758614" y="5566640"/>
                </a:lnTo>
                <a:lnTo>
                  <a:pt x="6758614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12708143" y="-1479282"/>
            <a:ext cx="5831119" cy="4923627"/>
          </a:xfrm>
          <a:custGeom>
            <a:avLst/>
            <a:gdLst/>
            <a:ahLst/>
            <a:cxnLst/>
            <a:rect r="r" b="b" t="t" l="l"/>
            <a:pathLst>
              <a:path h="4923627" w="5831119">
                <a:moveTo>
                  <a:pt x="5831119" y="4923627"/>
                </a:moveTo>
                <a:lnTo>
                  <a:pt x="0" y="4923627"/>
                </a:lnTo>
                <a:lnTo>
                  <a:pt x="0" y="0"/>
                </a:lnTo>
                <a:lnTo>
                  <a:pt x="5831119" y="0"/>
                </a:lnTo>
                <a:lnTo>
                  <a:pt x="5831119" y="4923627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6419210">
            <a:off x="13168805" y="-2057400"/>
            <a:ext cx="2409028" cy="4114800"/>
          </a:xfrm>
          <a:custGeom>
            <a:avLst/>
            <a:gdLst/>
            <a:ahLst/>
            <a:cxnLst/>
            <a:rect r="r" b="b" t="t" l="l"/>
            <a:pathLst>
              <a:path h="4114800" w="2409028">
                <a:moveTo>
                  <a:pt x="0" y="0"/>
                </a:moveTo>
                <a:lnTo>
                  <a:pt x="2409028" y="0"/>
                </a:lnTo>
                <a:lnTo>
                  <a:pt x="24090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555443" y="8972508"/>
            <a:ext cx="3415883" cy="2174123"/>
          </a:xfrm>
          <a:custGeom>
            <a:avLst/>
            <a:gdLst/>
            <a:ahLst/>
            <a:cxnLst/>
            <a:rect r="r" b="b" t="t" l="l"/>
            <a:pathLst>
              <a:path h="2174123" w="3415883">
                <a:moveTo>
                  <a:pt x="0" y="0"/>
                </a:moveTo>
                <a:lnTo>
                  <a:pt x="3415884" y="0"/>
                </a:lnTo>
                <a:lnTo>
                  <a:pt x="3415884" y="2174122"/>
                </a:lnTo>
                <a:lnTo>
                  <a:pt x="0" y="217412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467953" y="1028700"/>
            <a:ext cx="2233136" cy="1502291"/>
          </a:xfrm>
          <a:custGeom>
            <a:avLst/>
            <a:gdLst/>
            <a:ahLst/>
            <a:cxnLst/>
            <a:rect r="r" b="b" t="t" l="l"/>
            <a:pathLst>
              <a:path h="1502291" w="2233136">
                <a:moveTo>
                  <a:pt x="0" y="0"/>
                </a:moveTo>
                <a:lnTo>
                  <a:pt x="2233135" y="0"/>
                </a:lnTo>
                <a:lnTo>
                  <a:pt x="2233135" y="1502291"/>
                </a:lnTo>
                <a:lnTo>
                  <a:pt x="0" y="1502291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513258" y="1428213"/>
            <a:ext cx="11757115" cy="1102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41"/>
              </a:lnSpc>
            </a:pPr>
            <a:r>
              <a:rPr lang="en-US" sz="6458">
                <a:solidFill>
                  <a:srgbClr val="76905B"/>
                </a:solidFill>
                <a:latin typeface="Roca One"/>
                <a:ea typeface="Roca One"/>
                <a:cs typeface="Roca One"/>
                <a:sym typeface="Roca One"/>
              </a:rPr>
              <a:t>HOW OPENAI APIS ARE USED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513258" y="3460882"/>
            <a:ext cx="6616088" cy="4708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26062" indent="-363031" lvl="1">
              <a:lnSpc>
                <a:spcPts val="4708"/>
              </a:lnSpc>
              <a:buFont typeface="Arial"/>
              <a:buChar char="•"/>
            </a:pPr>
            <a:r>
              <a:rPr lang="en-US" sz="3362">
                <a:solidFill>
                  <a:srgbClr val="76905B"/>
                </a:solidFill>
                <a:latin typeface="Garbata"/>
                <a:ea typeface="Garbata"/>
                <a:cs typeface="Garbata"/>
                <a:sym typeface="Garbata"/>
              </a:rPr>
              <a:t>Convert technical sensor &amp; weather data into easy-to-understand advice.</a:t>
            </a:r>
          </a:p>
          <a:p>
            <a:pPr algn="l" marL="726062" indent="-363031" lvl="1">
              <a:lnSpc>
                <a:spcPts val="4708"/>
              </a:lnSpc>
              <a:buFont typeface="Arial"/>
              <a:buChar char="•"/>
            </a:pPr>
            <a:r>
              <a:rPr lang="en-US" sz="3362">
                <a:solidFill>
                  <a:srgbClr val="76905B"/>
                </a:solidFill>
                <a:latin typeface="Garbata"/>
                <a:ea typeface="Garbata"/>
                <a:cs typeface="Garbata"/>
                <a:sym typeface="Garbata"/>
              </a:rPr>
              <a:t>Translate advisory messages into Hindi, Telugu, Tamil, etc.</a:t>
            </a:r>
          </a:p>
          <a:p>
            <a:pPr algn="l" marL="726062" indent="-363031" lvl="1">
              <a:lnSpc>
                <a:spcPts val="4708"/>
              </a:lnSpc>
              <a:buFont typeface="Arial"/>
              <a:buChar char="•"/>
            </a:pPr>
            <a:r>
              <a:rPr lang="en-US" sz="3362">
                <a:solidFill>
                  <a:srgbClr val="76905B"/>
                </a:solidFill>
                <a:latin typeface="Garbata"/>
                <a:ea typeface="Garbata"/>
                <a:cs typeface="Garbata"/>
                <a:sym typeface="Garbata"/>
              </a:rPr>
              <a:t>Generate audio messages for voice-based delivery.</a:t>
            </a:r>
          </a:p>
          <a:p>
            <a:pPr algn="l">
              <a:lnSpc>
                <a:spcPts val="4708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7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919434" y="-2357438"/>
            <a:ext cx="7159762" cy="6679937"/>
          </a:xfrm>
          <a:custGeom>
            <a:avLst/>
            <a:gdLst/>
            <a:ahLst/>
            <a:cxnLst/>
            <a:rect r="r" b="b" t="t" l="l"/>
            <a:pathLst>
              <a:path h="6679937" w="7159762">
                <a:moveTo>
                  <a:pt x="0" y="0"/>
                </a:moveTo>
                <a:lnTo>
                  <a:pt x="7159761" y="0"/>
                </a:lnTo>
                <a:lnTo>
                  <a:pt x="7159761" y="6679938"/>
                </a:lnTo>
                <a:lnTo>
                  <a:pt x="0" y="6679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022145" y="6223003"/>
            <a:ext cx="5831119" cy="4923627"/>
          </a:xfrm>
          <a:custGeom>
            <a:avLst/>
            <a:gdLst/>
            <a:ahLst/>
            <a:cxnLst/>
            <a:rect r="r" b="b" t="t" l="l"/>
            <a:pathLst>
              <a:path h="4923627" w="5831119">
                <a:moveTo>
                  <a:pt x="0" y="0"/>
                </a:moveTo>
                <a:lnTo>
                  <a:pt x="5831119" y="0"/>
                </a:lnTo>
                <a:lnTo>
                  <a:pt x="5831119" y="4923627"/>
                </a:lnTo>
                <a:lnTo>
                  <a:pt x="0" y="49236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77013" y="8315240"/>
            <a:ext cx="1966867" cy="1314535"/>
          </a:xfrm>
          <a:custGeom>
            <a:avLst/>
            <a:gdLst/>
            <a:ahLst/>
            <a:cxnLst/>
            <a:rect r="r" b="b" t="t" l="l"/>
            <a:pathLst>
              <a:path h="1314535" w="1966867">
                <a:moveTo>
                  <a:pt x="0" y="0"/>
                </a:moveTo>
                <a:lnTo>
                  <a:pt x="1966867" y="0"/>
                </a:lnTo>
                <a:lnTo>
                  <a:pt x="1966867" y="1314535"/>
                </a:lnTo>
                <a:lnTo>
                  <a:pt x="0" y="13145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893415" y="-2747962"/>
            <a:ext cx="4198776" cy="4114800"/>
          </a:xfrm>
          <a:custGeom>
            <a:avLst/>
            <a:gdLst/>
            <a:ahLst/>
            <a:cxnLst/>
            <a:rect r="r" b="b" t="t" l="l"/>
            <a:pathLst>
              <a:path h="4114800" w="4198776">
                <a:moveTo>
                  <a:pt x="0" y="0"/>
                </a:moveTo>
                <a:lnTo>
                  <a:pt x="4198775" y="0"/>
                </a:lnTo>
                <a:lnTo>
                  <a:pt x="419877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13313553" y="8029490"/>
            <a:ext cx="6758614" cy="5566640"/>
          </a:xfrm>
          <a:custGeom>
            <a:avLst/>
            <a:gdLst/>
            <a:ahLst/>
            <a:cxnLst/>
            <a:rect r="r" b="b" t="t" l="l"/>
            <a:pathLst>
              <a:path h="5566640" w="6758614">
                <a:moveTo>
                  <a:pt x="6758614" y="0"/>
                </a:moveTo>
                <a:lnTo>
                  <a:pt x="0" y="0"/>
                </a:lnTo>
                <a:lnTo>
                  <a:pt x="0" y="5566640"/>
                </a:lnTo>
                <a:lnTo>
                  <a:pt x="6758614" y="5566640"/>
                </a:lnTo>
                <a:lnTo>
                  <a:pt x="6758614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12708143" y="-1479282"/>
            <a:ext cx="5831119" cy="4923627"/>
          </a:xfrm>
          <a:custGeom>
            <a:avLst/>
            <a:gdLst/>
            <a:ahLst/>
            <a:cxnLst/>
            <a:rect r="r" b="b" t="t" l="l"/>
            <a:pathLst>
              <a:path h="4923627" w="5831119">
                <a:moveTo>
                  <a:pt x="5831119" y="4923627"/>
                </a:moveTo>
                <a:lnTo>
                  <a:pt x="0" y="4923627"/>
                </a:lnTo>
                <a:lnTo>
                  <a:pt x="0" y="0"/>
                </a:lnTo>
                <a:lnTo>
                  <a:pt x="5831119" y="0"/>
                </a:lnTo>
                <a:lnTo>
                  <a:pt x="5831119" y="4923627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6419210">
            <a:off x="13168805" y="-2057400"/>
            <a:ext cx="2409028" cy="4114800"/>
          </a:xfrm>
          <a:custGeom>
            <a:avLst/>
            <a:gdLst/>
            <a:ahLst/>
            <a:cxnLst/>
            <a:rect r="r" b="b" t="t" l="l"/>
            <a:pathLst>
              <a:path h="4114800" w="2409028">
                <a:moveTo>
                  <a:pt x="0" y="0"/>
                </a:moveTo>
                <a:lnTo>
                  <a:pt x="2409028" y="0"/>
                </a:lnTo>
                <a:lnTo>
                  <a:pt x="24090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555443" y="8972508"/>
            <a:ext cx="3415883" cy="2174123"/>
          </a:xfrm>
          <a:custGeom>
            <a:avLst/>
            <a:gdLst/>
            <a:ahLst/>
            <a:cxnLst/>
            <a:rect r="r" b="b" t="t" l="l"/>
            <a:pathLst>
              <a:path h="2174123" w="3415883">
                <a:moveTo>
                  <a:pt x="0" y="0"/>
                </a:moveTo>
                <a:lnTo>
                  <a:pt x="3415884" y="0"/>
                </a:lnTo>
                <a:lnTo>
                  <a:pt x="3415884" y="2174122"/>
                </a:lnTo>
                <a:lnTo>
                  <a:pt x="0" y="217412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467953" y="1028700"/>
            <a:ext cx="2233136" cy="1502291"/>
          </a:xfrm>
          <a:custGeom>
            <a:avLst/>
            <a:gdLst/>
            <a:ahLst/>
            <a:cxnLst/>
            <a:rect r="r" b="b" t="t" l="l"/>
            <a:pathLst>
              <a:path h="1502291" w="2233136">
                <a:moveTo>
                  <a:pt x="0" y="0"/>
                </a:moveTo>
                <a:lnTo>
                  <a:pt x="2233135" y="0"/>
                </a:lnTo>
                <a:lnTo>
                  <a:pt x="2233135" y="1502291"/>
                </a:lnTo>
                <a:lnTo>
                  <a:pt x="0" y="1502291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420498" y="1310630"/>
            <a:ext cx="13447005" cy="2316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21"/>
              </a:lnSpc>
            </a:pPr>
            <a:r>
              <a:rPr lang="en-US" sz="6658">
                <a:solidFill>
                  <a:srgbClr val="76905B"/>
                </a:solidFill>
                <a:latin typeface="Roca One"/>
                <a:ea typeface="Roca One"/>
                <a:cs typeface="Roca One"/>
                <a:sym typeface="Roca One"/>
              </a:rPr>
              <a:t>FEASIBILITY &amp; EXECUTION PLAN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679871" y="4554446"/>
            <a:ext cx="13187632" cy="31859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58863" indent="-329431" lvl="1">
              <a:lnSpc>
                <a:spcPts val="4272"/>
              </a:lnSpc>
              <a:buFont typeface="Arial"/>
              <a:buChar char="•"/>
            </a:pPr>
            <a:r>
              <a:rPr lang="en-US" sz="3051">
                <a:solidFill>
                  <a:srgbClr val="76905B"/>
                </a:solidFill>
                <a:latin typeface="Garbata"/>
                <a:ea typeface="Garbata"/>
                <a:cs typeface="Garbata"/>
                <a:sym typeface="Garbata"/>
              </a:rPr>
              <a:t>Phase 1: Prototype using Arduino/Raspberry Pi + sensors + weather data integration + WhatsApp delivery.</a:t>
            </a:r>
          </a:p>
          <a:p>
            <a:pPr algn="ctr" marL="658863" indent="-329431" lvl="1">
              <a:lnSpc>
                <a:spcPts val="4272"/>
              </a:lnSpc>
              <a:buFont typeface="Arial"/>
              <a:buChar char="•"/>
            </a:pPr>
            <a:r>
              <a:rPr lang="en-US" sz="3051">
                <a:solidFill>
                  <a:srgbClr val="76905B"/>
                </a:solidFill>
                <a:latin typeface="Garbata"/>
                <a:ea typeface="Garbata"/>
                <a:cs typeface="Garbata"/>
                <a:sym typeface="Garbata"/>
              </a:rPr>
              <a:t>Phase 2: Pilot testing with local farmer groups; collect feedback.</a:t>
            </a:r>
          </a:p>
          <a:p>
            <a:pPr algn="ctr" marL="658863" indent="-329431" lvl="1">
              <a:lnSpc>
                <a:spcPts val="4272"/>
              </a:lnSpc>
              <a:buFont typeface="Arial"/>
              <a:buChar char="•"/>
            </a:pPr>
            <a:r>
              <a:rPr lang="en-US" sz="3051">
                <a:solidFill>
                  <a:srgbClr val="76905B"/>
                </a:solidFill>
                <a:latin typeface="Garbata"/>
                <a:ea typeface="Garbata"/>
                <a:cs typeface="Garbata"/>
                <a:sym typeface="Garbata"/>
              </a:rPr>
              <a:t>Phase 3: Scale through partnerships with agri-tech startups, government agriculture departments, widen crop/language support.</a:t>
            </a:r>
          </a:p>
          <a:p>
            <a:pPr algn="ctr">
              <a:lnSpc>
                <a:spcPts val="4272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DAGwoF_5kPo</dc:identifier>
  <dcterms:modified xsi:type="dcterms:W3CDTF">2011-08-01T06:04:30Z</dcterms:modified>
  <cp:revision>1</cp:revision>
  <dc:title>Smart Irrigation &amp; Crop Advisory System (AI + IoT)</dc:title>
</cp:coreProperties>
</file>