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TT Fors" charset="0"/>
      <p:regular r:id="rId12"/>
    </p:embeddedFont>
    <p:embeddedFont>
      <p:font typeface="Bebas Neue Bold" charset="0"/>
      <p:regular r:id="rId13"/>
    </p:embeddedFont>
    <p:embeddedFont>
      <p:font typeface="TT Fors Bold"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6" d="100"/>
          <a:sy n="56" d="100"/>
        </p:scale>
        <p:origin x="-6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a:off x="9665183" y="-1364650"/>
            <a:ext cx="8732754" cy="13016300"/>
          </a:xfrm>
          <a:custGeom>
            <a:avLst/>
            <a:gdLst/>
            <a:ahLst/>
            <a:cxnLst/>
            <a:rect l="l" t="t" r="r" b="b"/>
            <a:pathLst>
              <a:path w="8732754" h="13016300">
                <a:moveTo>
                  <a:pt x="0" y="0"/>
                </a:moveTo>
                <a:lnTo>
                  <a:pt x="8732754" y="0"/>
                </a:lnTo>
                <a:lnTo>
                  <a:pt x="8732754" y="13016300"/>
                </a:lnTo>
                <a:lnTo>
                  <a:pt x="0" y="130163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9916760" y="1028700"/>
            <a:ext cx="8229600" cy="82296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C1D0"/>
            </a:solidFill>
          </p:spPr>
        </p:sp>
        <p:sp>
          <p:nvSpPr>
            <p:cNvPr id="5" name="TextBox 5"/>
            <p:cNvSpPr txBox="1"/>
            <p:nvPr/>
          </p:nvSpPr>
          <p:spPr>
            <a:xfrm>
              <a:off x="76200" y="66675"/>
              <a:ext cx="660400" cy="669925"/>
            </a:xfrm>
            <a:prstGeom prst="rect">
              <a:avLst/>
            </a:prstGeom>
          </p:spPr>
          <p:txBody>
            <a:bodyPr lIns="50800" tIns="50800" rIns="50800" bIns="50800" rtlCol="0" anchor="ctr"/>
            <a:lstStyle/>
            <a:p>
              <a:pPr algn="ctr">
                <a:lnSpc>
                  <a:spcPts val="3269"/>
                </a:lnSpc>
              </a:pPr>
              <a:endParaRPr/>
            </a:p>
          </p:txBody>
        </p:sp>
      </p:grpSp>
      <p:sp>
        <p:nvSpPr>
          <p:cNvPr id="6" name="Freeform 6"/>
          <p:cNvSpPr/>
          <p:nvPr/>
        </p:nvSpPr>
        <p:spPr>
          <a:xfrm>
            <a:off x="10399222" y="666256"/>
            <a:ext cx="7264676" cy="9010450"/>
          </a:xfrm>
          <a:custGeom>
            <a:avLst/>
            <a:gdLst/>
            <a:ahLst/>
            <a:cxnLst/>
            <a:rect l="l" t="t" r="r" b="b"/>
            <a:pathLst>
              <a:path w="7264676" h="9010450">
                <a:moveTo>
                  <a:pt x="0" y="0"/>
                </a:moveTo>
                <a:lnTo>
                  <a:pt x="7264676" y="0"/>
                </a:lnTo>
                <a:lnTo>
                  <a:pt x="7264676" y="9010451"/>
                </a:lnTo>
                <a:lnTo>
                  <a:pt x="0" y="9010451"/>
                </a:lnTo>
                <a:lnTo>
                  <a:pt x="0" y="0"/>
                </a:lnTo>
                <a:close/>
              </a:path>
            </a:pathLst>
          </a:custGeom>
          <a:blipFill>
            <a:blip r:embed="rId4"/>
            <a:stretch>
              <a:fillRect/>
            </a:stretch>
          </a:blipFill>
        </p:spPr>
      </p:sp>
      <p:sp>
        <p:nvSpPr>
          <p:cNvPr id="7" name="TextBox 7"/>
          <p:cNvSpPr txBox="1"/>
          <p:nvPr/>
        </p:nvSpPr>
        <p:spPr>
          <a:xfrm>
            <a:off x="469053" y="885340"/>
            <a:ext cx="8521511" cy="4164932"/>
          </a:xfrm>
          <a:prstGeom prst="rect">
            <a:avLst/>
          </a:prstGeom>
        </p:spPr>
        <p:txBody>
          <a:bodyPr lIns="0" tIns="0" rIns="0" bIns="0" rtlCol="0" anchor="t">
            <a:spAutoFit/>
          </a:bodyPr>
          <a:lstStyle/>
          <a:p>
            <a:pPr algn="l">
              <a:lnSpc>
                <a:spcPts val="15818"/>
              </a:lnSpc>
            </a:pPr>
            <a:r>
              <a:rPr lang="en-US" sz="15978" b="1" spc="-319">
                <a:solidFill>
                  <a:srgbClr val="F3F6FA"/>
                </a:solidFill>
                <a:latin typeface="Bebas Neue Bold"/>
                <a:ea typeface="Bebas Neue Bold"/>
                <a:cs typeface="Bebas Neue Bold"/>
                <a:sym typeface="Bebas Neue Bold"/>
              </a:rPr>
              <a:t>MPMC Project 2024</a:t>
            </a:r>
          </a:p>
        </p:txBody>
      </p:sp>
      <p:sp>
        <p:nvSpPr>
          <p:cNvPr id="8" name="TextBox 8"/>
          <p:cNvSpPr txBox="1"/>
          <p:nvPr/>
        </p:nvSpPr>
        <p:spPr>
          <a:xfrm>
            <a:off x="217477" y="4865883"/>
            <a:ext cx="9447706" cy="1295886"/>
          </a:xfrm>
          <a:prstGeom prst="rect">
            <a:avLst/>
          </a:prstGeom>
        </p:spPr>
        <p:txBody>
          <a:bodyPr lIns="0" tIns="0" rIns="0" bIns="0" rtlCol="0" anchor="t">
            <a:spAutoFit/>
          </a:bodyPr>
          <a:lstStyle/>
          <a:p>
            <a:pPr algn="l">
              <a:lnSpc>
                <a:spcPts val="5009"/>
              </a:lnSpc>
            </a:pPr>
            <a:r>
              <a:rPr lang="en-US" sz="5009" spc="250">
                <a:solidFill>
                  <a:srgbClr val="F3F6FA"/>
                </a:solidFill>
                <a:latin typeface="TT Fors"/>
                <a:ea typeface="TT Fors"/>
                <a:cs typeface="TT Fors"/>
                <a:sym typeface="TT Fors"/>
              </a:rPr>
              <a:t>                TITLE:</a:t>
            </a:r>
          </a:p>
          <a:p>
            <a:pPr algn="l">
              <a:lnSpc>
                <a:spcPts val="5009"/>
              </a:lnSpc>
            </a:pPr>
            <a:r>
              <a:rPr lang="en-US" sz="5009" spc="250">
                <a:solidFill>
                  <a:srgbClr val="F3F6FA"/>
                </a:solidFill>
                <a:latin typeface="TT Fors"/>
                <a:ea typeface="TT Fors"/>
                <a:cs typeface="TT Fors"/>
                <a:sym typeface="TT Fors"/>
              </a:rPr>
              <a:t>SMART IRRIGATION SYSTEMS</a:t>
            </a:r>
          </a:p>
        </p:txBody>
      </p:sp>
      <p:sp>
        <p:nvSpPr>
          <p:cNvPr id="10" name="TextBox 10"/>
          <p:cNvSpPr txBox="1"/>
          <p:nvPr/>
        </p:nvSpPr>
        <p:spPr>
          <a:xfrm>
            <a:off x="469053" y="7734212"/>
            <a:ext cx="8628449" cy="513602"/>
          </a:xfrm>
          <a:prstGeom prst="rect">
            <a:avLst/>
          </a:prstGeom>
        </p:spPr>
        <p:txBody>
          <a:bodyPr lIns="0" tIns="0" rIns="0" bIns="0" rtlCol="0" anchor="t">
            <a:spAutoFit/>
          </a:bodyPr>
          <a:lstStyle/>
          <a:p>
            <a:pPr algn="ctr">
              <a:lnSpc>
                <a:spcPts val="3869"/>
              </a:lnSpc>
            </a:pPr>
            <a:r>
              <a:rPr lang="en-US" sz="3600" dirty="0">
                <a:solidFill>
                  <a:srgbClr val="F3F6FA"/>
                </a:solidFill>
                <a:latin typeface="TT Fors"/>
                <a:ea typeface="TT Fors"/>
                <a:cs typeface="TT Fors"/>
                <a:sym typeface="TT Fors"/>
              </a:rPr>
              <a:t>DIVYANSHU </a:t>
            </a:r>
            <a:r>
              <a:rPr lang="en-US" sz="3600" dirty="0" smtClean="0">
                <a:solidFill>
                  <a:srgbClr val="F3F6FA"/>
                </a:solidFill>
                <a:latin typeface="TT Fors"/>
                <a:ea typeface="TT Fors"/>
                <a:cs typeface="TT Fors"/>
                <a:sym typeface="TT Fors"/>
              </a:rPr>
              <a:t>SINGH</a:t>
            </a:r>
            <a:endParaRPr lang="en-US" sz="3600" dirty="0">
              <a:solidFill>
                <a:srgbClr val="F3F6FA"/>
              </a:solidFill>
              <a:latin typeface="TT Fors"/>
              <a:ea typeface="TT Fors"/>
              <a:cs typeface="TT Fors"/>
              <a:sym typeface="TT For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1028700" y="2946346"/>
            <a:ext cx="8605034" cy="2160631"/>
          </a:xfrm>
          <a:prstGeom prst="rect">
            <a:avLst/>
          </a:prstGeom>
        </p:spPr>
        <p:txBody>
          <a:bodyPr lIns="0" tIns="0" rIns="0" bIns="0" rtlCol="0" anchor="t">
            <a:spAutoFit/>
          </a:bodyPr>
          <a:lstStyle/>
          <a:p>
            <a:pPr algn="l">
              <a:lnSpc>
                <a:spcPts val="15973"/>
              </a:lnSpc>
            </a:pPr>
            <a:r>
              <a:rPr lang="en-US" sz="16134" b="1" spc="-322">
                <a:solidFill>
                  <a:srgbClr val="F3F6FA"/>
                </a:solidFill>
                <a:latin typeface="Bebas Neue Bold"/>
                <a:ea typeface="Bebas Neue Bold"/>
                <a:cs typeface="Bebas Neue Bold"/>
                <a:sym typeface="Bebas Neue Bold"/>
              </a:rPr>
              <a:t>Thank you</a:t>
            </a:r>
          </a:p>
        </p:txBody>
      </p:sp>
      <p:sp>
        <p:nvSpPr>
          <p:cNvPr id="3" name="Freeform 3"/>
          <p:cNvSpPr/>
          <p:nvPr/>
        </p:nvSpPr>
        <p:spPr>
          <a:xfrm>
            <a:off x="4502700" y="-4791631"/>
            <a:ext cx="4598385" cy="6853961"/>
          </a:xfrm>
          <a:custGeom>
            <a:avLst/>
            <a:gdLst/>
            <a:ahLst/>
            <a:cxnLst/>
            <a:rect l="l" t="t" r="r" b="b"/>
            <a:pathLst>
              <a:path w="4598385" h="6853961">
                <a:moveTo>
                  <a:pt x="0" y="0"/>
                </a:moveTo>
                <a:lnTo>
                  <a:pt x="4598385" y="0"/>
                </a:lnTo>
                <a:lnTo>
                  <a:pt x="4598385" y="6853962"/>
                </a:lnTo>
                <a:lnTo>
                  <a:pt x="0" y="68539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6343591" y="8957310"/>
            <a:ext cx="3321592" cy="4950883"/>
          </a:xfrm>
          <a:custGeom>
            <a:avLst/>
            <a:gdLst/>
            <a:ahLst/>
            <a:cxnLst/>
            <a:rect l="l" t="t" r="r" b="b"/>
            <a:pathLst>
              <a:path w="3321592" h="4950883">
                <a:moveTo>
                  <a:pt x="0" y="0"/>
                </a:moveTo>
                <a:lnTo>
                  <a:pt x="3321592" y="0"/>
                </a:lnTo>
                <a:lnTo>
                  <a:pt x="3321592" y="4950883"/>
                </a:lnTo>
                <a:lnTo>
                  <a:pt x="0" y="49508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2249416" y="515292"/>
            <a:ext cx="12862066" cy="1207792"/>
          </a:xfrm>
          <a:prstGeom prst="rect">
            <a:avLst/>
          </a:prstGeom>
        </p:spPr>
        <p:txBody>
          <a:bodyPr lIns="0" tIns="0" rIns="0" bIns="0" rtlCol="0" anchor="t">
            <a:spAutoFit/>
          </a:bodyPr>
          <a:lstStyle/>
          <a:p>
            <a:pPr algn="l">
              <a:lnSpc>
                <a:spcPts val="8986"/>
              </a:lnSpc>
            </a:pPr>
            <a:r>
              <a:rPr lang="en-US" sz="9077" b="1" spc="-181">
                <a:solidFill>
                  <a:srgbClr val="F3F6FA"/>
                </a:solidFill>
                <a:latin typeface="Bebas Neue Bold"/>
                <a:ea typeface="Bebas Neue Bold"/>
                <a:cs typeface="Bebas Neue Bold"/>
                <a:sym typeface="Bebas Neue Bold"/>
              </a:rPr>
              <a:t>BACKGROUND/ORIGIN/ROAD MAP</a:t>
            </a:r>
          </a:p>
        </p:txBody>
      </p:sp>
      <p:grpSp>
        <p:nvGrpSpPr>
          <p:cNvPr id="3" name="Group 3"/>
          <p:cNvGrpSpPr/>
          <p:nvPr/>
        </p:nvGrpSpPr>
        <p:grpSpPr>
          <a:xfrm>
            <a:off x="224199" y="4089719"/>
            <a:ext cx="7732688" cy="1975485"/>
            <a:chOff x="0" y="0"/>
            <a:chExt cx="2036593" cy="520292"/>
          </a:xfrm>
        </p:grpSpPr>
        <p:sp>
          <p:nvSpPr>
            <p:cNvPr id="4" name="Freeform 4"/>
            <p:cNvSpPr/>
            <p:nvPr/>
          </p:nvSpPr>
          <p:spPr>
            <a:xfrm>
              <a:off x="0" y="0"/>
              <a:ext cx="2036593" cy="520292"/>
            </a:xfrm>
            <a:custGeom>
              <a:avLst/>
              <a:gdLst/>
              <a:ahLst/>
              <a:cxnLst/>
              <a:rect l="l" t="t" r="r" b="b"/>
              <a:pathLst>
                <a:path w="2036593" h="520292">
                  <a:moveTo>
                    <a:pt x="50060" y="0"/>
                  </a:moveTo>
                  <a:lnTo>
                    <a:pt x="1986533" y="0"/>
                  </a:lnTo>
                  <a:cubicBezTo>
                    <a:pt x="1999810" y="0"/>
                    <a:pt x="2012543" y="5274"/>
                    <a:pt x="2021931" y="14662"/>
                  </a:cubicBezTo>
                  <a:cubicBezTo>
                    <a:pt x="2031319" y="24050"/>
                    <a:pt x="2036593" y="36783"/>
                    <a:pt x="2036593" y="50060"/>
                  </a:cubicBezTo>
                  <a:lnTo>
                    <a:pt x="2036593" y="470233"/>
                  </a:lnTo>
                  <a:cubicBezTo>
                    <a:pt x="2036593" y="483509"/>
                    <a:pt x="2031319" y="496242"/>
                    <a:pt x="2021931" y="505630"/>
                  </a:cubicBezTo>
                  <a:cubicBezTo>
                    <a:pt x="2012543" y="515018"/>
                    <a:pt x="1999810" y="520292"/>
                    <a:pt x="1986533" y="520292"/>
                  </a:cubicBezTo>
                  <a:lnTo>
                    <a:pt x="50060" y="520292"/>
                  </a:lnTo>
                  <a:cubicBezTo>
                    <a:pt x="22412" y="520292"/>
                    <a:pt x="0" y="497880"/>
                    <a:pt x="0" y="470233"/>
                  </a:cubicBezTo>
                  <a:lnTo>
                    <a:pt x="0" y="50060"/>
                  </a:lnTo>
                  <a:cubicBezTo>
                    <a:pt x="0" y="36783"/>
                    <a:pt x="5274" y="24050"/>
                    <a:pt x="14662" y="14662"/>
                  </a:cubicBezTo>
                  <a:cubicBezTo>
                    <a:pt x="24050" y="5274"/>
                    <a:pt x="36783" y="0"/>
                    <a:pt x="50060" y="0"/>
                  </a:cubicBezTo>
                  <a:close/>
                </a:path>
              </a:pathLst>
            </a:custGeom>
            <a:solidFill>
              <a:srgbClr val="000000">
                <a:alpha val="0"/>
              </a:srgbClr>
            </a:solidFill>
            <a:ln w="38100" cap="rnd">
              <a:solidFill>
                <a:srgbClr val="000000"/>
              </a:solidFill>
              <a:prstDash val="solid"/>
              <a:round/>
            </a:ln>
          </p:spPr>
        </p:sp>
        <p:sp>
          <p:nvSpPr>
            <p:cNvPr id="5" name="TextBox 5"/>
            <p:cNvSpPr txBox="1"/>
            <p:nvPr/>
          </p:nvSpPr>
          <p:spPr>
            <a:xfrm>
              <a:off x="0" y="0"/>
              <a:ext cx="2036593" cy="520292"/>
            </a:xfrm>
            <a:prstGeom prst="rect">
              <a:avLst/>
            </a:prstGeom>
          </p:spPr>
          <p:txBody>
            <a:bodyPr lIns="50800" tIns="50800" rIns="50800" bIns="50800" rtlCol="0" anchor="ctr"/>
            <a:lstStyle/>
            <a:p>
              <a:pPr algn="ctr">
                <a:lnSpc>
                  <a:spcPts val="2889"/>
                </a:lnSpc>
              </a:pPr>
              <a:endParaRPr/>
            </a:p>
          </p:txBody>
        </p:sp>
      </p:grpSp>
      <p:grpSp>
        <p:nvGrpSpPr>
          <p:cNvPr id="6" name="Group 6"/>
          <p:cNvGrpSpPr/>
          <p:nvPr/>
        </p:nvGrpSpPr>
        <p:grpSpPr>
          <a:xfrm>
            <a:off x="509471" y="3500422"/>
            <a:ext cx="7162144" cy="673407"/>
            <a:chOff x="0" y="0"/>
            <a:chExt cx="1886326" cy="177358"/>
          </a:xfrm>
        </p:grpSpPr>
        <p:sp>
          <p:nvSpPr>
            <p:cNvPr id="7" name="Freeform 7"/>
            <p:cNvSpPr/>
            <p:nvPr/>
          </p:nvSpPr>
          <p:spPr>
            <a:xfrm>
              <a:off x="0" y="0"/>
              <a:ext cx="1886326" cy="177358"/>
            </a:xfrm>
            <a:custGeom>
              <a:avLst/>
              <a:gdLst/>
              <a:ahLst/>
              <a:cxnLst/>
              <a:rect l="l" t="t" r="r" b="b"/>
              <a:pathLst>
                <a:path w="1886326" h="177358">
                  <a:moveTo>
                    <a:pt x="0" y="0"/>
                  </a:moveTo>
                  <a:lnTo>
                    <a:pt x="1886326" y="0"/>
                  </a:lnTo>
                  <a:lnTo>
                    <a:pt x="1886326" y="177358"/>
                  </a:lnTo>
                  <a:lnTo>
                    <a:pt x="0" y="177358"/>
                  </a:lnTo>
                  <a:close/>
                </a:path>
              </a:pathLst>
            </a:custGeom>
            <a:solidFill>
              <a:srgbClr val="365679"/>
            </a:solidFill>
          </p:spPr>
        </p:sp>
        <p:sp>
          <p:nvSpPr>
            <p:cNvPr id="8" name="TextBox 8"/>
            <p:cNvSpPr txBox="1"/>
            <p:nvPr/>
          </p:nvSpPr>
          <p:spPr>
            <a:xfrm>
              <a:off x="0" y="0"/>
              <a:ext cx="1886326" cy="177358"/>
            </a:xfrm>
            <a:prstGeom prst="rect">
              <a:avLst/>
            </a:prstGeom>
          </p:spPr>
          <p:txBody>
            <a:bodyPr lIns="50800" tIns="50800" rIns="50800" bIns="50800" rtlCol="0" anchor="ctr"/>
            <a:lstStyle/>
            <a:p>
              <a:pPr algn="ctr">
                <a:lnSpc>
                  <a:spcPts val="2889"/>
                </a:lnSpc>
              </a:pPr>
              <a:r>
                <a:rPr lang="en-US" sz="2311" b="1">
                  <a:solidFill>
                    <a:srgbClr val="FFFFFF"/>
                  </a:solidFill>
                  <a:latin typeface="TT Fors Bold"/>
                  <a:ea typeface="TT Fors Bold"/>
                  <a:cs typeface="TT Fors Bold"/>
                  <a:sym typeface="TT Fors Bold"/>
                </a:rPr>
                <a:t>Global Water Scarcity in Agriculture</a:t>
              </a:r>
            </a:p>
          </p:txBody>
        </p:sp>
      </p:grpSp>
      <p:sp>
        <p:nvSpPr>
          <p:cNvPr id="9" name="TextBox 9"/>
          <p:cNvSpPr txBox="1"/>
          <p:nvPr/>
        </p:nvSpPr>
        <p:spPr>
          <a:xfrm>
            <a:off x="509471" y="4224339"/>
            <a:ext cx="7162144" cy="2040890"/>
          </a:xfrm>
          <a:prstGeom prst="rect">
            <a:avLst/>
          </a:prstGeom>
        </p:spPr>
        <p:txBody>
          <a:bodyPr lIns="0" tIns="0" rIns="0" bIns="0" rtlCol="0" anchor="t">
            <a:spAutoFit/>
          </a:bodyPr>
          <a:lstStyle/>
          <a:p>
            <a:pPr marL="561341" lvl="1" indent="-280670" algn="just">
              <a:lnSpc>
                <a:spcPts val="3250"/>
              </a:lnSpc>
              <a:buFont typeface="Arial"/>
              <a:buChar char="•"/>
            </a:pPr>
            <a:r>
              <a:rPr lang="en-US" sz="2600">
                <a:solidFill>
                  <a:srgbClr val="F3F6FA"/>
                </a:solidFill>
                <a:latin typeface="TT Fors"/>
                <a:ea typeface="TT Fors"/>
                <a:cs typeface="TT Fors"/>
                <a:sym typeface="TT Fors"/>
              </a:rPr>
              <a:t>Agriculture uses ~70% of freshwater resources.</a:t>
            </a:r>
          </a:p>
          <a:p>
            <a:pPr marL="561341" lvl="1" indent="-280670" algn="just">
              <a:lnSpc>
                <a:spcPts val="3250"/>
              </a:lnSpc>
              <a:buFont typeface="Arial"/>
              <a:buChar char="•"/>
            </a:pPr>
            <a:r>
              <a:rPr lang="en-US" sz="2600">
                <a:solidFill>
                  <a:srgbClr val="F3F6FA"/>
                </a:solidFill>
                <a:latin typeface="TT Fors"/>
                <a:ea typeface="TT Fors"/>
                <a:cs typeface="TT Fors"/>
                <a:sym typeface="TT Fors"/>
              </a:rPr>
              <a:t>Inefficient water use leads to economic and environmental challenges.</a:t>
            </a:r>
          </a:p>
          <a:p>
            <a:pPr algn="just">
              <a:lnSpc>
                <a:spcPts val="3250"/>
              </a:lnSpc>
            </a:pPr>
            <a:endParaRPr lang="en-US" sz="2600">
              <a:solidFill>
                <a:srgbClr val="F3F6FA"/>
              </a:solidFill>
              <a:latin typeface="TT Fors"/>
              <a:ea typeface="TT Fors"/>
              <a:cs typeface="TT Fors"/>
              <a:sym typeface="TT Fors"/>
            </a:endParaRPr>
          </a:p>
        </p:txBody>
      </p:sp>
      <p:grpSp>
        <p:nvGrpSpPr>
          <p:cNvPr id="10" name="Group 10"/>
          <p:cNvGrpSpPr/>
          <p:nvPr/>
        </p:nvGrpSpPr>
        <p:grpSpPr>
          <a:xfrm>
            <a:off x="4494720" y="7412648"/>
            <a:ext cx="7732688" cy="1651250"/>
            <a:chOff x="0" y="0"/>
            <a:chExt cx="2036593" cy="434897"/>
          </a:xfrm>
        </p:grpSpPr>
        <p:sp>
          <p:nvSpPr>
            <p:cNvPr id="11" name="Freeform 11"/>
            <p:cNvSpPr/>
            <p:nvPr/>
          </p:nvSpPr>
          <p:spPr>
            <a:xfrm>
              <a:off x="0" y="0"/>
              <a:ext cx="2036593" cy="434897"/>
            </a:xfrm>
            <a:custGeom>
              <a:avLst/>
              <a:gdLst/>
              <a:ahLst/>
              <a:cxnLst/>
              <a:rect l="l" t="t" r="r" b="b"/>
              <a:pathLst>
                <a:path w="2036593" h="434897">
                  <a:moveTo>
                    <a:pt x="50060" y="0"/>
                  </a:moveTo>
                  <a:lnTo>
                    <a:pt x="1986533" y="0"/>
                  </a:lnTo>
                  <a:cubicBezTo>
                    <a:pt x="1999810" y="0"/>
                    <a:pt x="2012543" y="5274"/>
                    <a:pt x="2021931" y="14662"/>
                  </a:cubicBezTo>
                  <a:cubicBezTo>
                    <a:pt x="2031319" y="24050"/>
                    <a:pt x="2036593" y="36783"/>
                    <a:pt x="2036593" y="50060"/>
                  </a:cubicBezTo>
                  <a:lnTo>
                    <a:pt x="2036593" y="384837"/>
                  </a:lnTo>
                  <a:cubicBezTo>
                    <a:pt x="2036593" y="398114"/>
                    <a:pt x="2031319" y="410847"/>
                    <a:pt x="2021931" y="420235"/>
                  </a:cubicBezTo>
                  <a:cubicBezTo>
                    <a:pt x="2012543" y="429623"/>
                    <a:pt x="1999810" y="434897"/>
                    <a:pt x="1986533" y="434897"/>
                  </a:cubicBezTo>
                  <a:lnTo>
                    <a:pt x="50060" y="434897"/>
                  </a:lnTo>
                  <a:cubicBezTo>
                    <a:pt x="36783" y="434897"/>
                    <a:pt x="24050" y="429623"/>
                    <a:pt x="14662" y="420235"/>
                  </a:cubicBezTo>
                  <a:cubicBezTo>
                    <a:pt x="5274" y="410847"/>
                    <a:pt x="0" y="398114"/>
                    <a:pt x="0" y="384837"/>
                  </a:cubicBezTo>
                  <a:lnTo>
                    <a:pt x="0" y="50060"/>
                  </a:lnTo>
                  <a:cubicBezTo>
                    <a:pt x="0" y="36783"/>
                    <a:pt x="5274" y="24050"/>
                    <a:pt x="14662" y="14662"/>
                  </a:cubicBezTo>
                  <a:cubicBezTo>
                    <a:pt x="24050" y="5274"/>
                    <a:pt x="36783" y="0"/>
                    <a:pt x="50060" y="0"/>
                  </a:cubicBezTo>
                  <a:close/>
                </a:path>
              </a:pathLst>
            </a:custGeom>
            <a:solidFill>
              <a:srgbClr val="000000">
                <a:alpha val="0"/>
              </a:srgbClr>
            </a:solidFill>
            <a:ln w="38100" cap="rnd">
              <a:solidFill>
                <a:srgbClr val="000000"/>
              </a:solidFill>
              <a:prstDash val="solid"/>
              <a:round/>
            </a:ln>
          </p:spPr>
        </p:sp>
        <p:sp>
          <p:nvSpPr>
            <p:cNvPr id="12" name="TextBox 12"/>
            <p:cNvSpPr txBox="1"/>
            <p:nvPr/>
          </p:nvSpPr>
          <p:spPr>
            <a:xfrm>
              <a:off x="0" y="0"/>
              <a:ext cx="2036593" cy="434897"/>
            </a:xfrm>
            <a:prstGeom prst="rect">
              <a:avLst/>
            </a:prstGeom>
          </p:spPr>
          <p:txBody>
            <a:bodyPr lIns="50800" tIns="50800" rIns="50800" bIns="50800" rtlCol="0" anchor="ctr"/>
            <a:lstStyle/>
            <a:p>
              <a:pPr algn="ctr">
                <a:lnSpc>
                  <a:spcPts val="2889"/>
                </a:lnSpc>
              </a:pPr>
              <a:endParaRPr/>
            </a:p>
          </p:txBody>
        </p:sp>
      </p:grpSp>
      <p:grpSp>
        <p:nvGrpSpPr>
          <p:cNvPr id="13" name="Group 13"/>
          <p:cNvGrpSpPr/>
          <p:nvPr/>
        </p:nvGrpSpPr>
        <p:grpSpPr>
          <a:xfrm>
            <a:off x="4779992" y="6835949"/>
            <a:ext cx="7008833" cy="673407"/>
            <a:chOff x="0" y="0"/>
            <a:chExt cx="1845948" cy="177358"/>
          </a:xfrm>
        </p:grpSpPr>
        <p:sp>
          <p:nvSpPr>
            <p:cNvPr id="14" name="Freeform 14"/>
            <p:cNvSpPr/>
            <p:nvPr/>
          </p:nvSpPr>
          <p:spPr>
            <a:xfrm>
              <a:off x="0" y="0"/>
              <a:ext cx="1845948" cy="177358"/>
            </a:xfrm>
            <a:custGeom>
              <a:avLst/>
              <a:gdLst/>
              <a:ahLst/>
              <a:cxnLst/>
              <a:rect l="l" t="t" r="r" b="b"/>
              <a:pathLst>
                <a:path w="1845948" h="177358">
                  <a:moveTo>
                    <a:pt x="0" y="0"/>
                  </a:moveTo>
                  <a:lnTo>
                    <a:pt x="1845948" y="0"/>
                  </a:lnTo>
                  <a:lnTo>
                    <a:pt x="1845948" y="177358"/>
                  </a:lnTo>
                  <a:lnTo>
                    <a:pt x="0" y="177358"/>
                  </a:lnTo>
                  <a:close/>
                </a:path>
              </a:pathLst>
            </a:custGeom>
            <a:solidFill>
              <a:srgbClr val="1C3F60"/>
            </a:solidFill>
          </p:spPr>
        </p:sp>
        <p:sp>
          <p:nvSpPr>
            <p:cNvPr id="15" name="TextBox 15"/>
            <p:cNvSpPr txBox="1"/>
            <p:nvPr/>
          </p:nvSpPr>
          <p:spPr>
            <a:xfrm>
              <a:off x="0" y="0"/>
              <a:ext cx="1845948" cy="177358"/>
            </a:xfrm>
            <a:prstGeom prst="rect">
              <a:avLst/>
            </a:prstGeom>
          </p:spPr>
          <p:txBody>
            <a:bodyPr lIns="50800" tIns="50800" rIns="50800" bIns="50800" rtlCol="0" anchor="ctr"/>
            <a:lstStyle/>
            <a:p>
              <a:pPr algn="ctr">
                <a:lnSpc>
                  <a:spcPts val="2889"/>
                </a:lnSpc>
              </a:pPr>
              <a:endParaRPr/>
            </a:p>
          </p:txBody>
        </p:sp>
      </p:grpSp>
      <p:sp>
        <p:nvSpPr>
          <p:cNvPr id="16" name="TextBox 16"/>
          <p:cNvSpPr txBox="1"/>
          <p:nvPr/>
        </p:nvSpPr>
        <p:spPr>
          <a:xfrm>
            <a:off x="4703337" y="6952942"/>
            <a:ext cx="7162144" cy="429895"/>
          </a:xfrm>
          <a:prstGeom prst="rect">
            <a:avLst/>
          </a:prstGeom>
        </p:spPr>
        <p:txBody>
          <a:bodyPr lIns="0" tIns="0" rIns="0" bIns="0" rtlCol="0" anchor="t">
            <a:spAutoFit/>
          </a:bodyPr>
          <a:lstStyle/>
          <a:p>
            <a:pPr algn="ctr">
              <a:lnSpc>
                <a:spcPts val="3499"/>
              </a:lnSpc>
            </a:pPr>
            <a:r>
              <a:rPr lang="en-US" sz="2799" b="1">
                <a:solidFill>
                  <a:srgbClr val="F3F6FA"/>
                </a:solidFill>
                <a:latin typeface="TT Fors Bold"/>
                <a:ea typeface="TT Fors Bold"/>
                <a:cs typeface="TT Fors Bold"/>
                <a:sym typeface="TT Fors Bold"/>
              </a:rPr>
              <a:t>Limitations of Traditional Irrigation</a:t>
            </a:r>
          </a:p>
        </p:txBody>
      </p:sp>
      <p:sp>
        <p:nvSpPr>
          <p:cNvPr id="17" name="TextBox 17"/>
          <p:cNvSpPr txBox="1"/>
          <p:nvPr/>
        </p:nvSpPr>
        <p:spPr>
          <a:xfrm>
            <a:off x="4779992" y="8033043"/>
            <a:ext cx="7162144" cy="812165"/>
          </a:xfrm>
          <a:prstGeom prst="rect">
            <a:avLst/>
          </a:prstGeom>
        </p:spPr>
        <p:txBody>
          <a:bodyPr lIns="0" tIns="0" rIns="0" bIns="0" rtlCol="0" anchor="t">
            <a:spAutoFit/>
          </a:bodyPr>
          <a:lstStyle/>
          <a:p>
            <a:pPr algn="just">
              <a:lnSpc>
                <a:spcPts val="3250"/>
              </a:lnSpc>
            </a:pPr>
            <a:r>
              <a:rPr lang="en-US" sz="2600">
                <a:solidFill>
                  <a:srgbClr val="F3F6FA"/>
                </a:solidFill>
                <a:latin typeface="TT Fors"/>
                <a:ea typeface="TT Fors"/>
                <a:cs typeface="TT Fors"/>
                <a:sym typeface="TT Fors"/>
              </a:rPr>
              <a:t>High water wastage, manual operation, and limited adaptability to crop needs.</a:t>
            </a:r>
          </a:p>
        </p:txBody>
      </p:sp>
      <p:grpSp>
        <p:nvGrpSpPr>
          <p:cNvPr id="18" name="Group 18"/>
          <p:cNvGrpSpPr/>
          <p:nvPr/>
        </p:nvGrpSpPr>
        <p:grpSpPr>
          <a:xfrm>
            <a:off x="9581405" y="3092751"/>
            <a:ext cx="8017960" cy="2461260"/>
            <a:chOff x="0" y="0"/>
            <a:chExt cx="2111726" cy="648233"/>
          </a:xfrm>
        </p:grpSpPr>
        <p:sp>
          <p:nvSpPr>
            <p:cNvPr id="19" name="Freeform 19"/>
            <p:cNvSpPr/>
            <p:nvPr/>
          </p:nvSpPr>
          <p:spPr>
            <a:xfrm>
              <a:off x="0" y="0"/>
              <a:ext cx="2111726" cy="648233"/>
            </a:xfrm>
            <a:custGeom>
              <a:avLst/>
              <a:gdLst/>
              <a:ahLst/>
              <a:cxnLst/>
              <a:rect l="l" t="t" r="r" b="b"/>
              <a:pathLst>
                <a:path w="2111726" h="648233">
                  <a:moveTo>
                    <a:pt x="48279" y="0"/>
                  </a:moveTo>
                  <a:lnTo>
                    <a:pt x="2063447" y="0"/>
                  </a:lnTo>
                  <a:cubicBezTo>
                    <a:pt x="2076252" y="0"/>
                    <a:pt x="2088532" y="5086"/>
                    <a:pt x="2097586" y="14140"/>
                  </a:cubicBezTo>
                  <a:cubicBezTo>
                    <a:pt x="2106640" y="23194"/>
                    <a:pt x="2111726" y="35474"/>
                    <a:pt x="2111726" y="48279"/>
                  </a:cubicBezTo>
                  <a:lnTo>
                    <a:pt x="2111726" y="599955"/>
                  </a:lnTo>
                  <a:cubicBezTo>
                    <a:pt x="2111726" y="626618"/>
                    <a:pt x="2090111" y="648233"/>
                    <a:pt x="2063447" y="648233"/>
                  </a:cubicBezTo>
                  <a:lnTo>
                    <a:pt x="48279" y="648233"/>
                  </a:lnTo>
                  <a:cubicBezTo>
                    <a:pt x="21615" y="648233"/>
                    <a:pt x="0" y="626618"/>
                    <a:pt x="0" y="599955"/>
                  </a:cubicBezTo>
                  <a:lnTo>
                    <a:pt x="0" y="48279"/>
                  </a:lnTo>
                  <a:cubicBezTo>
                    <a:pt x="0" y="21615"/>
                    <a:pt x="21615" y="0"/>
                    <a:pt x="48279" y="0"/>
                  </a:cubicBezTo>
                  <a:close/>
                </a:path>
              </a:pathLst>
            </a:custGeom>
            <a:solidFill>
              <a:srgbClr val="000000">
                <a:alpha val="0"/>
              </a:srgbClr>
            </a:solidFill>
            <a:ln w="38100" cap="rnd">
              <a:solidFill>
                <a:srgbClr val="000000"/>
              </a:solidFill>
              <a:prstDash val="solid"/>
              <a:round/>
            </a:ln>
          </p:spPr>
        </p:sp>
        <p:sp>
          <p:nvSpPr>
            <p:cNvPr id="20" name="TextBox 20"/>
            <p:cNvSpPr txBox="1"/>
            <p:nvPr/>
          </p:nvSpPr>
          <p:spPr>
            <a:xfrm>
              <a:off x="0" y="0"/>
              <a:ext cx="2111726" cy="648233"/>
            </a:xfrm>
            <a:prstGeom prst="rect">
              <a:avLst/>
            </a:prstGeom>
          </p:spPr>
          <p:txBody>
            <a:bodyPr lIns="50800" tIns="50800" rIns="50800" bIns="50800" rtlCol="0" anchor="ctr"/>
            <a:lstStyle/>
            <a:p>
              <a:pPr algn="ctr">
                <a:lnSpc>
                  <a:spcPts val="2889"/>
                </a:lnSpc>
              </a:pPr>
              <a:endParaRPr/>
            </a:p>
          </p:txBody>
        </p:sp>
      </p:grpSp>
      <p:grpSp>
        <p:nvGrpSpPr>
          <p:cNvPr id="21" name="Group 21"/>
          <p:cNvGrpSpPr/>
          <p:nvPr/>
        </p:nvGrpSpPr>
        <p:grpSpPr>
          <a:xfrm>
            <a:off x="9877202" y="2419343"/>
            <a:ext cx="7139817" cy="673407"/>
            <a:chOff x="0" y="0"/>
            <a:chExt cx="1880446" cy="177358"/>
          </a:xfrm>
        </p:grpSpPr>
        <p:sp>
          <p:nvSpPr>
            <p:cNvPr id="22" name="Freeform 22"/>
            <p:cNvSpPr/>
            <p:nvPr/>
          </p:nvSpPr>
          <p:spPr>
            <a:xfrm>
              <a:off x="0" y="0"/>
              <a:ext cx="1880446" cy="177358"/>
            </a:xfrm>
            <a:custGeom>
              <a:avLst/>
              <a:gdLst/>
              <a:ahLst/>
              <a:cxnLst/>
              <a:rect l="l" t="t" r="r" b="b"/>
              <a:pathLst>
                <a:path w="1880446" h="177358">
                  <a:moveTo>
                    <a:pt x="0" y="0"/>
                  </a:moveTo>
                  <a:lnTo>
                    <a:pt x="1880446" y="0"/>
                  </a:lnTo>
                  <a:lnTo>
                    <a:pt x="1880446" y="177358"/>
                  </a:lnTo>
                  <a:lnTo>
                    <a:pt x="0" y="177358"/>
                  </a:lnTo>
                  <a:close/>
                </a:path>
              </a:pathLst>
            </a:custGeom>
            <a:solidFill>
              <a:srgbClr val="1C3F60"/>
            </a:solidFill>
          </p:spPr>
        </p:sp>
        <p:sp>
          <p:nvSpPr>
            <p:cNvPr id="23" name="TextBox 23"/>
            <p:cNvSpPr txBox="1"/>
            <p:nvPr/>
          </p:nvSpPr>
          <p:spPr>
            <a:xfrm>
              <a:off x="0" y="0"/>
              <a:ext cx="1880446" cy="177358"/>
            </a:xfrm>
            <a:prstGeom prst="rect">
              <a:avLst/>
            </a:prstGeom>
          </p:spPr>
          <p:txBody>
            <a:bodyPr lIns="50800" tIns="50800" rIns="50800" bIns="50800" rtlCol="0" anchor="ctr"/>
            <a:lstStyle/>
            <a:p>
              <a:pPr algn="ctr">
                <a:lnSpc>
                  <a:spcPts val="2889"/>
                </a:lnSpc>
              </a:pPr>
              <a:endParaRPr/>
            </a:p>
          </p:txBody>
        </p:sp>
      </p:grpSp>
      <p:sp>
        <p:nvSpPr>
          <p:cNvPr id="24" name="TextBox 24"/>
          <p:cNvSpPr txBox="1"/>
          <p:nvPr/>
        </p:nvSpPr>
        <p:spPr>
          <a:xfrm>
            <a:off x="9731400" y="2536337"/>
            <a:ext cx="7285619" cy="429895"/>
          </a:xfrm>
          <a:prstGeom prst="rect">
            <a:avLst/>
          </a:prstGeom>
        </p:spPr>
        <p:txBody>
          <a:bodyPr lIns="0" tIns="0" rIns="0" bIns="0" rtlCol="0" anchor="t">
            <a:spAutoFit/>
          </a:bodyPr>
          <a:lstStyle/>
          <a:p>
            <a:pPr algn="ctr">
              <a:lnSpc>
                <a:spcPts val="3499"/>
              </a:lnSpc>
            </a:pPr>
            <a:r>
              <a:rPr lang="en-US" sz="2799" b="1">
                <a:solidFill>
                  <a:srgbClr val="F3F6FA"/>
                </a:solidFill>
                <a:latin typeface="TT Fors Bold"/>
                <a:ea typeface="TT Fors Bold"/>
                <a:cs typeface="TT Fors Bold"/>
                <a:sym typeface="TT Fors Bold"/>
              </a:rPr>
              <a:t>Rise of Smart Irrigation Systems</a:t>
            </a:r>
          </a:p>
        </p:txBody>
      </p:sp>
      <p:sp>
        <p:nvSpPr>
          <p:cNvPr id="25" name="TextBox 25"/>
          <p:cNvSpPr txBox="1"/>
          <p:nvPr/>
        </p:nvSpPr>
        <p:spPr>
          <a:xfrm>
            <a:off x="9877202" y="3298173"/>
            <a:ext cx="7426368" cy="2040890"/>
          </a:xfrm>
          <a:prstGeom prst="rect">
            <a:avLst/>
          </a:prstGeom>
        </p:spPr>
        <p:txBody>
          <a:bodyPr lIns="0" tIns="0" rIns="0" bIns="0" rtlCol="0" anchor="t">
            <a:spAutoFit/>
          </a:bodyPr>
          <a:lstStyle/>
          <a:p>
            <a:pPr marL="561341" lvl="1" indent="-280670" algn="just">
              <a:lnSpc>
                <a:spcPts val="3250"/>
              </a:lnSpc>
              <a:buFont typeface="Arial"/>
              <a:buChar char="•"/>
            </a:pPr>
            <a:r>
              <a:rPr lang="en-US" sz="2600">
                <a:solidFill>
                  <a:srgbClr val="F3F6FA"/>
                </a:solidFill>
                <a:latin typeface="TT Fors"/>
                <a:ea typeface="TT Fors"/>
                <a:cs typeface="TT Fors"/>
                <a:sym typeface="TT Fors"/>
              </a:rPr>
              <a:t>Combines IoT, sensors, and automation.</a:t>
            </a:r>
          </a:p>
          <a:p>
            <a:pPr marL="561341" lvl="1" indent="-280670" algn="just">
              <a:lnSpc>
                <a:spcPts val="3250"/>
              </a:lnSpc>
              <a:buFont typeface="Arial"/>
              <a:buChar char="•"/>
            </a:pPr>
            <a:r>
              <a:rPr lang="en-US" sz="2600">
                <a:solidFill>
                  <a:srgbClr val="F3F6FA"/>
                </a:solidFill>
                <a:latin typeface="TT Fors"/>
                <a:ea typeface="TT Fors"/>
                <a:cs typeface="TT Fors"/>
                <a:sym typeface="TT Fors"/>
              </a:rPr>
              <a:t>Enables efficient, need-based water distribution, reducing water wastage, and enhancing crop yields.</a:t>
            </a:r>
          </a:p>
          <a:p>
            <a:pPr algn="just">
              <a:lnSpc>
                <a:spcPts val="3250"/>
              </a:lnSpc>
            </a:pPr>
            <a:endParaRPr lang="en-US" sz="2600">
              <a:solidFill>
                <a:srgbClr val="F3F6FA"/>
              </a:solidFill>
              <a:latin typeface="TT Fors"/>
              <a:ea typeface="TT Fors"/>
              <a:cs typeface="TT Fors"/>
              <a:sym typeface="TT Fors"/>
            </a:endParaRPr>
          </a:p>
        </p:txBody>
      </p:sp>
      <p:sp>
        <p:nvSpPr>
          <p:cNvPr id="26" name="Freeform 26"/>
          <p:cNvSpPr/>
          <p:nvPr/>
        </p:nvSpPr>
        <p:spPr>
          <a:xfrm rot="-2700000">
            <a:off x="15624036" y="-5083254"/>
            <a:ext cx="5719997" cy="8525741"/>
          </a:xfrm>
          <a:custGeom>
            <a:avLst/>
            <a:gdLst/>
            <a:ahLst/>
            <a:cxnLst/>
            <a:rect l="l" t="t" r="r" b="b"/>
            <a:pathLst>
              <a:path w="5719997" h="8525741">
                <a:moveTo>
                  <a:pt x="0" y="0"/>
                </a:moveTo>
                <a:lnTo>
                  <a:pt x="5719997" y="0"/>
                </a:lnTo>
                <a:lnTo>
                  <a:pt x="5719997"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7" name="Freeform 27"/>
          <p:cNvSpPr/>
          <p:nvPr/>
        </p:nvSpPr>
        <p:spPr>
          <a:xfrm rot="-2700000">
            <a:off x="-2319187" y="6839131"/>
            <a:ext cx="5719997" cy="8525741"/>
          </a:xfrm>
          <a:custGeom>
            <a:avLst/>
            <a:gdLst/>
            <a:ahLst/>
            <a:cxnLst/>
            <a:rect l="l" t="t" r="r" b="b"/>
            <a:pathLst>
              <a:path w="5719997" h="8525741">
                <a:moveTo>
                  <a:pt x="0" y="0"/>
                </a:moveTo>
                <a:lnTo>
                  <a:pt x="5719997" y="0"/>
                </a:lnTo>
                <a:lnTo>
                  <a:pt x="5719997"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8" name="Freeform 28"/>
          <p:cNvSpPr/>
          <p:nvPr/>
        </p:nvSpPr>
        <p:spPr>
          <a:xfrm rot="3002234">
            <a:off x="15181081" y="6393644"/>
            <a:ext cx="5719997" cy="8525741"/>
          </a:xfrm>
          <a:custGeom>
            <a:avLst/>
            <a:gdLst/>
            <a:ahLst/>
            <a:cxnLst/>
            <a:rect l="l" t="t" r="r" b="b"/>
            <a:pathLst>
              <a:path w="5719997" h="8525741">
                <a:moveTo>
                  <a:pt x="0" y="0"/>
                </a:moveTo>
                <a:lnTo>
                  <a:pt x="5719998" y="0"/>
                </a:lnTo>
                <a:lnTo>
                  <a:pt x="5719998"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9" name="TextBox 29"/>
          <p:cNvSpPr txBox="1"/>
          <p:nvPr/>
        </p:nvSpPr>
        <p:spPr>
          <a:xfrm>
            <a:off x="783035" y="2194591"/>
            <a:ext cx="6760765" cy="692497"/>
          </a:xfrm>
          <a:prstGeom prst="rect">
            <a:avLst/>
          </a:prstGeom>
        </p:spPr>
        <p:txBody>
          <a:bodyPr wrap="square" lIns="0" tIns="0" rIns="0" bIns="0" rtlCol="0" anchor="t">
            <a:spAutoFit/>
          </a:bodyPr>
          <a:lstStyle/>
          <a:p>
            <a:pPr algn="ctr">
              <a:lnSpc>
                <a:spcPts val="5422"/>
              </a:lnSpc>
              <a:spcBef>
                <a:spcPct val="0"/>
              </a:spcBef>
            </a:pPr>
            <a:r>
              <a:rPr lang="en-US" sz="4337" b="1" dirty="0">
                <a:solidFill>
                  <a:srgbClr val="F3F6FA"/>
                </a:solidFill>
                <a:latin typeface="TT Fors Bold"/>
                <a:ea typeface="TT Fors Bold"/>
                <a:cs typeface="TT Fors Bold"/>
                <a:sym typeface="TT Fors Bold"/>
              </a:rPr>
              <a:t>BACKGROUND/ORIGIN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2249416" y="515292"/>
            <a:ext cx="12862066" cy="1216624"/>
          </a:xfrm>
          <a:prstGeom prst="rect">
            <a:avLst/>
          </a:prstGeom>
        </p:spPr>
        <p:txBody>
          <a:bodyPr lIns="0" tIns="0" rIns="0" bIns="0" rtlCol="0" anchor="t">
            <a:spAutoFit/>
          </a:bodyPr>
          <a:lstStyle/>
          <a:p>
            <a:pPr algn="l">
              <a:lnSpc>
                <a:spcPts val="8986"/>
              </a:lnSpc>
            </a:pPr>
            <a:r>
              <a:rPr lang="en-US" sz="9077" b="1" spc="-181">
                <a:solidFill>
                  <a:srgbClr val="F3F6FA"/>
                </a:solidFill>
                <a:latin typeface="Bebas Neue Bold"/>
                <a:ea typeface="Bebas Neue Bold"/>
                <a:cs typeface="Bebas Neue Bold"/>
                <a:sym typeface="Bebas Neue Bold"/>
              </a:rPr>
              <a:t>BACKGROUND/ORIGIN/ROAD MAP</a:t>
            </a:r>
          </a:p>
        </p:txBody>
      </p:sp>
      <p:grpSp>
        <p:nvGrpSpPr>
          <p:cNvPr id="3" name="Group 3"/>
          <p:cNvGrpSpPr/>
          <p:nvPr/>
        </p:nvGrpSpPr>
        <p:grpSpPr>
          <a:xfrm>
            <a:off x="9063137" y="3609913"/>
            <a:ext cx="8196163" cy="4713088"/>
            <a:chOff x="0" y="0"/>
            <a:chExt cx="2158660" cy="1241307"/>
          </a:xfrm>
        </p:grpSpPr>
        <p:sp>
          <p:nvSpPr>
            <p:cNvPr id="4" name="Freeform 4"/>
            <p:cNvSpPr/>
            <p:nvPr/>
          </p:nvSpPr>
          <p:spPr>
            <a:xfrm>
              <a:off x="0" y="0"/>
              <a:ext cx="2158660" cy="1241307"/>
            </a:xfrm>
            <a:custGeom>
              <a:avLst/>
              <a:gdLst/>
              <a:ahLst/>
              <a:cxnLst/>
              <a:rect l="l" t="t" r="r" b="b"/>
              <a:pathLst>
                <a:path w="2158660" h="1241307">
                  <a:moveTo>
                    <a:pt x="47229" y="0"/>
                  </a:moveTo>
                  <a:lnTo>
                    <a:pt x="2111431" y="0"/>
                  </a:lnTo>
                  <a:cubicBezTo>
                    <a:pt x="2137515" y="0"/>
                    <a:pt x="2158660" y="21145"/>
                    <a:pt x="2158660" y="47229"/>
                  </a:cubicBezTo>
                  <a:lnTo>
                    <a:pt x="2158660" y="1194078"/>
                  </a:lnTo>
                  <a:cubicBezTo>
                    <a:pt x="2158660" y="1220162"/>
                    <a:pt x="2137515" y="1241307"/>
                    <a:pt x="2111431" y="1241307"/>
                  </a:cubicBezTo>
                  <a:lnTo>
                    <a:pt x="47229" y="1241307"/>
                  </a:lnTo>
                  <a:cubicBezTo>
                    <a:pt x="21145" y="1241307"/>
                    <a:pt x="0" y="1220162"/>
                    <a:pt x="0" y="1194078"/>
                  </a:cubicBezTo>
                  <a:lnTo>
                    <a:pt x="0" y="47229"/>
                  </a:lnTo>
                  <a:cubicBezTo>
                    <a:pt x="0" y="21145"/>
                    <a:pt x="21145" y="0"/>
                    <a:pt x="47229" y="0"/>
                  </a:cubicBezTo>
                  <a:close/>
                </a:path>
              </a:pathLst>
            </a:custGeom>
            <a:solidFill>
              <a:srgbClr val="000000">
                <a:alpha val="0"/>
              </a:srgbClr>
            </a:solidFill>
            <a:ln w="38100" cap="rnd">
              <a:solidFill>
                <a:srgbClr val="000000"/>
              </a:solidFill>
              <a:prstDash val="solid"/>
              <a:round/>
            </a:ln>
          </p:spPr>
        </p:sp>
        <p:sp>
          <p:nvSpPr>
            <p:cNvPr id="5" name="TextBox 5"/>
            <p:cNvSpPr txBox="1"/>
            <p:nvPr/>
          </p:nvSpPr>
          <p:spPr>
            <a:xfrm>
              <a:off x="0" y="0"/>
              <a:ext cx="2158660" cy="1241307"/>
            </a:xfrm>
            <a:prstGeom prst="rect">
              <a:avLst/>
            </a:prstGeom>
          </p:spPr>
          <p:txBody>
            <a:bodyPr lIns="50800" tIns="50800" rIns="50800" bIns="50800" rtlCol="0" anchor="ctr"/>
            <a:lstStyle/>
            <a:p>
              <a:pPr algn="ctr">
                <a:lnSpc>
                  <a:spcPts val="2889"/>
                </a:lnSpc>
              </a:pPr>
              <a:endParaRPr/>
            </a:p>
          </p:txBody>
        </p:sp>
      </p:grpSp>
      <p:grpSp>
        <p:nvGrpSpPr>
          <p:cNvPr id="6" name="Group 6"/>
          <p:cNvGrpSpPr/>
          <p:nvPr/>
        </p:nvGrpSpPr>
        <p:grpSpPr>
          <a:xfrm>
            <a:off x="9358934" y="2936505"/>
            <a:ext cx="7139817" cy="673407"/>
            <a:chOff x="0" y="0"/>
            <a:chExt cx="1880446" cy="177358"/>
          </a:xfrm>
        </p:grpSpPr>
        <p:sp>
          <p:nvSpPr>
            <p:cNvPr id="7" name="Freeform 7"/>
            <p:cNvSpPr/>
            <p:nvPr/>
          </p:nvSpPr>
          <p:spPr>
            <a:xfrm>
              <a:off x="0" y="0"/>
              <a:ext cx="1880446" cy="177358"/>
            </a:xfrm>
            <a:custGeom>
              <a:avLst/>
              <a:gdLst/>
              <a:ahLst/>
              <a:cxnLst/>
              <a:rect l="l" t="t" r="r" b="b"/>
              <a:pathLst>
                <a:path w="1880446" h="177358">
                  <a:moveTo>
                    <a:pt x="0" y="0"/>
                  </a:moveTo>
                  <a:lnTo>
                    <a:pt x="1880446" y="0"/>
                  </a:lnTo>
                  <a:lnTo>
                    <a:pt x="1880446" y="177358"/>
                  </a:lnTo>
                  <a:lnTo>
                    <a:pt x="0" y="177358"/>
                  </a:lnTo>
                  <a:close/>
                </a:path>
              </a:pathLst>
            </a:custGeom>
            <a:solidFill>
              <a:srgbClr val="1C3F60"/>
            </a:solidFill>
          </p:spPr>
        </p:sp>
        <p:sp>
          <p:nvSpPr>
            <p:cNvPr id="8" name="TextBox 8"/>
            <p:cNvSpPr txBox="1"/>
            <p:nvPr/>
          </p:nvSpPr>
          <p:spPr>
            <a:xfrm>
              <a:off x="0" y="0"/>
              <a:ext cx="1880446" cy="177358"/>
            </a:xfrm>
            <a:prstGeom prst="rect">
              <a:avLst/>
            </a:prstGeom>
          </p:spPr>
          <p:txBody>
            <a:bodyPr lIns="50800" tIns="50800" rIns="50800" bIns="50800" rtlCol="0" anchor="ctr"/>
            <a:lstStyle/>
            <a:p>
              <a:pPr algn="ctr">
                <a:lnSpc>
                  <a:spcPts val="2889"/>
                </a:lnSpc>
              </a:pPr>
              <a:endParaRPr/>
            </a:p>
          </p:txBody>
        </p:sp>
      </p:grpSp>
      <p:sp>
        <p:nvSpPr>
          <p:cNvPr id="9" name="TextBox 9"/>
          <p:cNvSpPr txBox="1"/>
          <p:nvPr/>
        </p:nvSpPr>
        <p:spPr>
          <a:xfrm>
            <a:off x="9213132" y="3053499"/>
            <a:ext cx="7285619" cy="429895"/>
          </a:xfrm>
          <a:prstGeom prst="rect">
            <a:avLst/>
          </a:prstGeom>
        </p:spPr>
        <p:txBody>
          <a:bodyPr lIns="0" tIns="0" rIns="0" bIns="0" rtlCol="0" anchor="t">
            <a:spAutoFit/>
          </a:bodyPr>
          <a:lstStyle/>
          <a:p>
            <a:pPr algn="ctr">
              <a:lnSpc>
                <a:spcPts val="3499"/>
              </a:lnSpc>
            </a:pPr>
            <a:r>
              <a:rPr lang="en-US" sz="2799" b="1">
                <a:solidFill>
                  <a:srgbClr val="F3F6FA"/>
                </a:solidFill>
                <a:latin typeface="TT Fors Bold"/>
                <a:ea typeface="TT Fors Bold"/>
                <a:cs typeface="TT Fors Bold"/>
                <a:sym typeface="TT Fors Bold"/>
              </a:rPr>
              <a:t>Project Structure</a:t>
            </a:r>
          </a:p>
        </p:txBody>
      </p:sp>
      <p:sp>
        <p:nvSpPr>
          <p:cNvPr id="10" name="TextBox 10"/>
          <p:cNvSpPr txBox="1"/>
          <p:nvPr/>
        </p:nvSpPr>
        <p:spPr>
          <a:xfrm>
            <a:off x="9551026" y="3797544"/>
            <a:ext cx="7426368" cy="4088765"/>
          </a:xfrm>
          <a:prstGeom prst="rect">
            <a:avLst/>
          </a:prstGeom>
        </p:spPr>
        <p:txBody>
          <a:bodyPr lIns="0" tIns="0" rIns="0" bIns="0" rtlCol="0" anchor="t">
            <a:spAutoFit/>
          </a:bodyPr>
          <a:lstStyle/>
          <a:p>
            <a:pPr marL="561341" lvl="1" indent="-280670" algn="just">
              <a:lnSpc>
                <a:spcPts val="3250"/>
              </a:lnSpc>
              <a:buFont typeface="Arial"/>
              <a:buChar char="•"/>
            </a:pPr>
            <a:r>
              <a:rPr lang="en-US" sz="2600">
                <a:solidFill>
                  <a:srgbClr val="F3F6FA"/>
                </a:solidFill>
                <a:latin typeface="TT Fors"/>
                <a:ea typeface="TT Fors"/>
                <a:cs typeface="TT Fors"/>
                <a:sym typeface="TT Fors"/>
              </a:rPr>
              <a:t>Literature Review: Overview of recent advancements in smart irrigation.</a:t>
            </a:r>
          </a:p>
          <a:p>
            <a:pPr marL="561341" lvl="1" indent="-280670" algn="just">
              <a:lnSpc>
                <a:spcPts val="3250"/>
              </a:lnSpc>
              <a:buFont typeface="Arial"/>
              <a:buChar char="•"/>
            </a:pPr>
            <a:r>
              <a:rPr lang="en-US" sz="2600">
                <a:solidFill>
                  <a:srgbClr val="F3F6FA"/>
                </a:solidFill>
                <a:latin typeface="TT Fors"/>
                <a:ea typeface="TT Fors"/>
                <a:cs typeface="TT Fors"/>
                <a:sym typeface="TT Fors"/>
              </a:rPr>
              <a:t>Current Scenario: Adoption of smart systems globally and locally.</a:t>
            </a:r>
          </a:p>
          <a:p>
            <a:pPr marL="561341" lvl="1" indent="-280670" algn="just">
              <a:lnSpc>
                <a:spcPts val="3250"/>
              </a:lnSpc>
              <a:buFont typeface="Arial"/>
              <a:buChar char="•"/>
            </a:pPr>
            <a:r>
              <a:rPr lang="en-US" sz="2600">
                <a:solidFill>
                  <a:srgbClr val="F3F6FA"/>
                </a:solidFill>
                <a:latin typeface="TT Fors"/>
                <a:ea typeface="TT Fors"/>
                <a:cs typeface="TT Fors"/>
                <a:sym typeface="TT Fors"/>
              </a:rPr>
              <a:t>Methodology: System components (e.g., sensors, controllers) and working principle.</a:t>
            </a:r>
          </a:p>
          <a:p>
            <a:pPr marL="561341" lvl="1" indent="-280670" algn="just">
              <a:lnSpc>
                <a:spcPts val="3250"/>
              </a:lnSpc>
              <a:buFont typeface="Arial"/>
              <a:buChar char="•"/>
            </a:pPr>
            <a:r>
              <a:rPr lang="en-US" sz="2600">
                <a:solidFill>
                  <a:srgbClr val="F3F6FA"/>
                </a:solidFill>
                <a:latin typeface="TT Fors"/>
                <a:ea typeface="TT Fors"/>
                <a:cs typeface="TT Fors"/>
                <a:sym typeface="TT Fors"/>
              </a:rPr>
              <a:t>Results &amp; Analysis: Expected improvements in water use.</a:t>
            </a:r>
          </a:p>
          <a:p>
            <a:pPr marL="561341" lvl="1" indent="-280670" algn="just">
              <a:lnSpc>
                <a:spcPts val="3250"/>
              </a:lnSpc>
              <a:buFont typeface="Arial"/>
              <a:buChar char="•"/>
            </a:pPr>
            <a:r>
              <a:rPr lang="en-US" sz="2600">
                <a:solidFill>
                  <a:srgbClr val="F3F6FA"/>
                </a:solidFill>
                <a:latin typeface="TT Fors"/>
                <a:ea typeface="TT Fors"/>
                <a:cs typeface="TT Fors"/>
                <a:sym typeface="TT Fors"/>
              </a:rPr>
              <a:t>Future Enhancements: AI integration, data analytics, and weather-based controls.</a:t>
            </a:r>
          </a:p>
        </p:txBody>
      </p:sp>
      <p:sp>
        <p:nvSpPr>
          <p:cNvPr id="11" name="Freeform 11"/>
          <p:cNvSpPr/>
          <p:nvPr/>
        </p:nvSpPr>
        <p:spPr>
          <a:xfrm rot="-2700000">
            <a:off x="15624036" y="-5083254"/>
            <a:ext cx="5719997" cy="8525741"/>
          </a:xfrm>
          <a:custGeom>
            <a:avLst/>
            <a:gdLst/>
            <a:ahLst/>
            <a:cxnLst/>
            <a:rect l="l" t="t" r="r" b="b"/>
            <a:pathLst>
              <a:path w="5719997" h="8525741">
                <a:moveTo>
                  <a:pt x="0" y="0"/>
                </a:moveTo>
                <a:lnTo>
                  <a:pt x="5719997" y="0"/>
                </a:lnTo>
                <a:lnTo>
                  <a:pt x="5719997"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rot="3002234">
            <a:off x="15181081" y="6393644"/>
            <a:ext cx="5719997" cy="8525741"/>
          </a:xfrm>
          <a:custGeom>
            <a:avLst/>
            <a:gdLst/>
            <a:ahLst/>
            <a:cxnLst/>
            <a:rect l="l" t="t" r="r" b="b"/>
            <a:pathLst>
              <a:path w="5719997" h="8525741">
                <a:moveTo>
                  <a:pt x="0" y="0"/>
                </a:moveTo>
                <a:lnTo>
                  <a:pt x="5719998" y="0"/>
                </a:lnTo>
                <a:lnTo>
                  <a:pt x="5719998"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13" name="Group 13"/>
          <p:cNvGrpSpPr/>
          <p:nvPr/>
        </p:nvGrpSpPr>
        <p:grpSpPr>
          <a:xfrm>
            <a:off x="251985" y="4600650"/>
            <a:ext cx="7732688" cy="1975485"/>
            <a:chOff x="0" y="0"/>
            <a:chExt cx="2036593" cy="520292"/>
          </a:xfrm>
        </p:grpSpPr>
        <p:sp>
          <p:nvSpPr>
            <p:cNvPr id="14" name="Freeform 14"/>
            <p:cNvSpPr/>
            <p:nvPr/>
          </p:nvSpPr>
          <p:spPr>
            <a:xfrm>
              <a:off x="0" y="0"/>
              <a:ext cx="2036593" cy="520292"/>
            </a:xfrm>
            <a:custGeom>
              <a:avLst/>
              <a:gdLst/>
              <a:ahLst/>
              <a:cxnLst/>
              <a:rect l="l" t="t" r="r" b="b"/>
              <a:pathLst>
                <a:path w="2036593" h="520292">
                  <a:moveTo>
                    <a:pt x="50060" y="0"/>
                  </a:moveTo>
                  <a:lnTo>
                    <a:pt x="1986533" y="0"/>
                  </a:lnTo>
                  <a:cubicBezTo>
                    <a:pt x="1999810" y="0"/>
                    <a:pt x="2012543" y="5274"/>
                    <a:pt x="2021931" y="14662"/>
                  </a:cubicBezTo>
                  <a:cubicBezTo>
                    <a:pt x="2031319" y="24050"/>
                    <a:pt x="2036593" y="36783"/>
                    <a:pt x="2036593" y="50060"/>
                  </a:cubicBezTo>
                  <a:lnTo>
                    <a:pt x="2036593" y="470233"/>
                  </a:lnTo>
                  <a:cubicBezTo>
                    <a:pt x="2036593" y="483509"/>
                    <a:pt x="2031319" y="496242"/>
                    <a:pt x="2021931" y="505630"/>
                  </a:cubicBezTo>
                  <a:cubicBezTo>
                    <a:pt x="2012543" y="515018"/>
                    <a:pt x="1999810" y="520292"/>
                    <a:pt x="1986533" y="520292"/>
                  </a:cubicBezTo>
                  <a:lnTo>
                    <a:pt x="50060" y="520292"/>
                  </a:lnTo>
                  <a:cubicBezTo>
                    <a:pt x="22412" y="520292"/>
                    <a:pt x="0" y="497880"/>
                    <a:pt x="0" y="470233"/>
                  </a:cubicBezTo>
                  <a:lnTo>
                    <a:pt x="0" y="50060"/>
                  </a:lnTo>
                  <a:cubicBezTo>
                    <a:pt x="0" y="36783"/>
                    <a:pt x="5274" y="24050"/>
                    <a:pt x="14662" y="14662"/>
                  </a:cubicBezTo>
                  <a:cubicBezTo>
                    <a:pt x="24050" y="5274"/>
                    <a:pt x="36783" y="0"/>
                    <a:pt x="50060" y="0"/>
                  </a:cubicBezTo>
                  <a:close/>
                </a:path>
              </a:pathLst>
            </a:custGeom>
            <a:solidFill>
              <a:srgbClr val="000000">
                <a:alpha val="0"/>
              </a:srgbClr>
            </a:solidFill>
            <a:ln w="38100" cap="rnd">
              <a:solidFill>
                <a:srgbClr val="000000"/>
              </a:solidFill>
              <a:prstDash val="solid"/>
              <a:round/>
            </a:ln>
          </p:spPr>
        </p:sp>
        <p:sp>
          <p:nvSpPr>
            <p:cNvPr id="15" name="TextBox 15"/>
            <p:cNvSpPr txBox="1"/>
            <p:nvPr/>
          </p:nvSpPr>
          <p:spPr>
            <a:xfrm>
              <a:off x="0" y="0"/>
              <a:ext cx="2036593" cy="520292"/>
            </a:xfrm>
            <a:prstGeom prst="rect">
              <a:avLst/>
            </a:prstGeom>
          </p:spPr>
          <p:txBody>
            <a:bodyPr lIns="50800" tIns="50800" rIns="50800" bIns="50800" rtlCol="0" anchor="ctr"/>
            <a:lstStyle/>
            <a:p>
              <a:pPr algn="ctr">
                <a:lnSpc>
                  <a:spcPts val="2889"/>
                </a:lnSpc>
              </a:pPr>
              <a:endParaRPr/>
            </a:p>
          </p:txBody>
        </p:sp>
      </p:grpSp>
      <p:grpSp>
        <p:nvGrpSpPr>
          <p:cNvPr id="16" name="Group 16"/>
          <p:cNvGrpSpPr/>
          <p:nvPr/>
        </p:nvGrpSpPr>
        <p:grpSpPr>
          <a:xfrm>
            <a:off x="537257" y="4011352"/>
            <a:ext cx="7162144" cy="673407"/>
            <a:chOff x="0" y="0"/>
            <a:chExt cx="1886326" cy="177358"/>
          </a:xfrm>
        </p:grpSpPr>
        <p:sp>
          <p:nvSpPr>
            <p:cNvPr id="17" name="Freeform 17"/>
            <p:cNvSpPr/>
            <p:nvPr/>
          </p:nvSpPr>
          <p:spPr>
            <a:xfrm>
              <a:off x="0" y="0"/>
              <a:ext cx="1886326" cy="177358"/>
            </a:xfrm>
            <a:custGeom>
              <a:avLst/>
              <a:gdLst/>
              <a:ahLst/>
              <a:cxnLst/>
              <a:rect l="l" t="t" r="r" b="b"/>
              <a:pathLst>
                <a:path w="1886326" h="177358">
                  <a:moveTo>
                    <a:pt x="0" y="0"/>
                  </a:moveTo>
                  <a:lnTo>
                    <a:pt x="1886326" y="0"/>
                  </a:lnTo>
                  <a:lnTo>
                    <a:pt x="1886326" y="177358"/>
                  </a:lnTo>
                  <a:lnTo>
                    <a:pt x="0" y="177358"/>
                  </a:lnTo>
                  <a:close/>
                </a:path>
              </a:pathLst>
            </a:custGeom>
            <a:solidFill>
              <a:srgbClr val="365679"/>
            </a:solidFill>
          </p:spPr>
        </p:sp>
        <p:sp>
          <p:nvSpPr>
            <p:cNvPr id="18" name="TextBox 18"/>
            <p:cNvSpPr txBox="1"/>
            <p:nvPr/>
          </p:nvSpPr>
          <p:spPr>
            <a:xfrm>
              <a:off x="0" y="0"/>
              <a:ext cx="1886326" cy="177358"/>
            </a:xfrm>
            <a:prstGeom prst="rect">
              <a:avLst/>
            </a:prstGeom>
          </p:spPr>
          <p:txBody>
            <a:bodyPr lIns="50800" tIns="50800" rIns="50800" bIns="50800" rtlCol="0" anchor="ctr"/>
            <a:lstStyle/>
            <a:p>
              <a:pPr algn="ctr">
                <a:lnSpc>
                  <a:spcPts val="2889"/>
                </a:lnSpc>
              </a:pPr>
              <a:r>
                <a:rPr lang="en-US" sz="2311" b="1">
                  <a:solidFill>
                    <a:srgbClr val="FFFFFF"/>
                  </a:solidFill>
                  <a:latin typeface="TT Fors Bold"/>
                  <a:ea typeface="TT Fors Bold"/>
                  <a:cs typeface="TT Fors Bold"/>
                  <a:sym typeface="TT Fors Bold"/>
                </a:rPr>
                <a:t>Objectives</a:t>
              </a:r>
            </a:p>
          </p:txBody>
        </p:sp>
      </p:grpSp>
      <p:sp>
        <p:nvSpPr>
          <p:cNvPr id="19" name="TextBox 19"/>
          <p:cNvSpPr txBox="1"/>
          <p:nvPr/>
        </p:nvSpPr>
        <p:spPr>
          <a:xfrm>
            <a:off x="537257" y="4848136"/>
            <a:ext cx="7162144" cy="1631315"/>
          </a:xfrm>
          <a:prstGeom prst="rect">
            <a:avLst/>
          </a:prstGeom>
        </p:spPr>
        <p:txBody>
          <a:bodyPr lIns="0" tIns="0" rIns="0" bIns="0" rtlCol="0" anchor="t">
            <a:spAutoFit/>
          </a:bodyPr>
          <a:lstStyle/>
          <a:p>
            <a:pPr marL="561341" lvl="1" indent="-280670" algn="just">
              <a:lnSpc>
                <a:spcPts val="3250"/>
              </a:lnSpc>
              <a:buFont typeface="Arial"/>
              <a:buChar char="•"/>
            </a:pPr>
            <a:r>
              <a:rPr lang="en-US" sz="2600">
                <a:solidFill>
                  <a:srgbClr val="F3F6FA"/>
                </a:solidFill>
                <a:latin typeface="TT Fors"/>
                <a:ea typeface="TT Fors"/>
                <a:cs typeface="TT Fors"/>
                <a:sym typeface="TT Fors"/>
              </a:rPr>
              <a:t>Minimize water wastage, maximize irrigation efficiency, and boost crop productivity.</a:t>
            </a:r>
          </a:p>
          <a:p>
            <a:pPr algn="just">
              <a:lnSpc>
                <a:spcPts val="3250"/>
              </a:lnSpc>
            </a:pPr>
            <a:endParaRPr lang="en-US" sz="2600">
              <a:solidFill>
                <a:srgbClr val="F3F6FA"/>
              </a:solidFill>
              <a:latin typeface="TT Fors"/>
              <a:ea typeface="TT Fors"/>
              <a:cs typeface="TT Fors"/>
              <a:sym typeface="TT Fors"/>
            </a:endParaRPr>
          </a:p>
        </p:txBody>
      </p:sp>
      <p:sp>
        <p:nvSpPr>
          <p:cNvPr id="20" name="Freeform 20"/>
          <p:cNvSpPr/>
          <p:nvPr/>
        </p:nvSpPr>
        <p:spPr>
          <a:xfrm rot="-2700000">
            <a:off x="-2220103" y="6403511"/>
            <a:ext cx="5719997" cy="8525741"/>
          </a:xfrm>
          <a:custGeom>
            <a:avLst/>
            <a:gdLst/>
            <a:ahLst/>
            <a:cxnLst/>
            <a:rect l="l" t="t" r="r" b="b"/>
            <a:pathLst>
              <a:path w="5719997" h="8525741">
                <a:moveTo>
                  <a:pt x="0" y="0"/>
                </a:moveTo>
                <a:lnTo>
                  <a:pt x="5719997" y="0"/>
                </a:lnTo>
                <a:lnTo>
                  <a:pt x="5719997"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1" name="TextBox 21"/>
          <p:cNvSpPr txBox="1"/>
          <p:nvPr/>
        </p:nvSpPr>
        <p:spPr>
          <a:xfrm>
            <a:off x="814136" y="2664522"/>
            <a:ext cx="5427247" cy="777954"/>
          </a:xfrm>
          <a:prstGeom prst="rect">
            <a:avLst/>
          </a:prstGeom>
        </p:spPr>
        <p:txBody>
          <a:bodyPr lIns="0" tIns="0" rIns="0" bIns="0" rtlCol="0" anchor="t">
            <a:spAutoFit/>
          </a:bodyPr>
          <a:lstStyle/>
          <a:p>
            <a:pPr algn="ctr">
              <a:lnSpc>
                <a:spcPts val="6234"/>
              </a:lnSpc>
              <a:spcBef>
                <a:spcPct val="0"/>
              </a:spcBef>
            </a:pPr>
            <a:r>
              <a:rPr lang="en-US" sz="4987" b="1">
                <a:solidFill>
                  <a:srgbClr val="F3F6FA"/>
                </a:solidFill>
                <a:latin typeface="TT Fors Bold"/>
                <a:ea typeface="TT Fors Bold"/>
                <a:cs typeface="TT Fors Bold"/>
                <a:sym typeface="TT Fors Bold"/>
              </a:rPr>
              <a:t>ROAD MAP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6473040" y="335032"/>
            <a:ext cx="5082716" cy="1182398"/>
          </a:xfrm>
          <a:prstGeom prst="rect">
            <a:avLst/>
          </a:prstGeom>
        </p:spPr>
        <p:txBody>
          <a:bodyPr lIns="0" tIns="0" rIns="0" bIns="0" rtlCol="0" anchor="t">
            <a:spAutoFit/>
          </a:bodyPr>
          <a:lstStyle/>
          <a:p>
            <a:pPr algn="l">
              <a:lnSpc>
                <a:spcPts val="8775"/>
              </a:lnSpc>
            </a:pPr>
            <a:r>
              <a:rPr lang="en-US" sz="8863" b="1" spc="-177">
                <a:solidFill>
                  <a:srgbClr val="F3F6FA"/>
                </a:solidFill>
                <a:latin typeface="Bebas Neue Bold"/>
                <a:ea typeface="Bebas Neue Bold"/>
                <a:cs typeface="Bebas Neue Bold"/>
                <a:sym typeface="Bebas Neue Bold"/>
              </a:rPr>
              <a:t>INTRODUCTION</a:t>
            </a:r>
          </a:p>
        </p:txBody>
      </p:sp>
      <p:sp>
        <p:nvSpPr>
          <p:cNvPr id="3" name="Freeform 3"/>
          <p:cNvSpPr/>
          <p:nvPr/>
        </p:nvSpPr>
        <p:spPr>
          <a:xfrm rot="-2700000">
            <a:off x="16191043" y="-4557784"/>
            <a:ext cx="5719997" cy="8525741"/>
          </a:xfrm>
          <a:custGeom>
            <a:avLst/>
            <a:gdLst/>
            <a:ahLst/>
            <a:cxnLst/>
            <a:rect l="l" t="t" r="r" b="b"/>
            <a:pathLst>
              <a:path w="5719997" h="8525741">
                <a:moveTo>
                  <a:pt x="0" y="0"/>
                </a:moveTo>
                <a:lnTo>
                  <a:pt x="5719997" y="0"/>
                </a:lnTo>
                <a:lnTo>
                  <a:pt x="5719997"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2700000">
            <a:off x="-2859999" y="6707953"/>
            <a:ext cx="5719997" cy="8525741"/>
          </a:xfrm>
          <a:custGeom>
            <a:avLst/>
            <a:gdLst/>
            <a:ahLst/>
            <a:cxnLst/>
            <a:rect l="l" t="t" r="r" b="b"/>
            <a:pathLst>
              <a:path w="5719997" h="8525741">
                <a:moveTo>
                  <a:pt x="0" y="0"/>
                </a:moveTo>
                <a:lnTo>
                  <a:pt x="5719998" y="0"/>
                </a:lnTo>
                <a:lnTo>
                  <a:pt x="5719998"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TextBox 5"/>
          <p:cNvSpPr txBox="1"/>
          <p:nvPr/>
        </p:nvSpPr>
        <p:spPr>
          <a:xfrm>
            <a:off x="851943" y="1800995"/>
            <a:ext cx="16584113" cy="6675486"/>
          </a:xfrm>
          <a:prstGeom prst="rect">
            <a:avLst/>
          </a:prstGeom>
        </p:spPr>
        <p:txBody>
          <a:bodyPr lIns="0" tIns="0" rIns="0" bIns="0" rtlCol="0" anchor="t">
            <a:spAutoFit/>
          </a:bodyPr>
          <a:lstStyle/>
          <a:p>
            <a:pPr marL="700033" lvl="1" indent="-350016" algn="l">
              <a:lnSpc>
                <a:spcPts val="4052"/>
              </a:lnSpc>
              <a:buAutoNum type="arabicPeriod"/>
            </a:pPr>
            <a:r>
              <a:rPr lang="en-US" sz="3242" b="1">
                <a:solidFill>
                  <a:srgbClr val="F3F6FA"/>
                </a:solidFill>
                <a:latin typeface="TT Fors Bold"/>
                <a:ea typeface="TT Fors Bold"/>
                <a:cs typeface="TT Fors Bold"/>
                <a:sym typeface="TT Fors Bold"/>
              </a:rPr>
              <a:t>Growing Need for Water Efficiency</a:t>
            </a:r>
            <a:r>
              <a:rPr lang="en-US" sz="3242">
                <a:solidFill>
                  <a:srgbClr val="F3F6FA"/>
                </a:solidFill>
                <a:latin typeface="TT Fors"/>
                <a:ea typeface="TT Fors"/>
                <a:cs typeface="TT Fors"/>
                <a:sym typeface="TT Fors"/>
              </a:rPr>
              <a:t>: Increasing water scarcity and the demand for sustainable agricultural practices have highlighted the need for efficient irrigation methods to conserve resources.</a:t>
            </a:r>
          </a:p>
          <a:p>
            <a:pPr marL="700033" lvl="1" indent="-350016" algn="l">
              <a:lnSpc>
                <a:spcPts val="4052"/>
              </a:lnSpc>
              <a:buAutoNum type="arabicPeriod"/>
            </a:pPr>
            <a:r>
              <a:rPr lang="en-US" sz="3242" b="1">
                <a:solidFill>
                  <a:srgbClr val="F3F6FA"/>
                </a:solidFill>
                <a:latin typeface="TT Fors Bold"/>
                <a:ea typeface="TT Fors Bold"/>
                <a:cs typeface="TT Fors Bold"/>
                <a:sym typeface="TT Fors Bold"/>
              </a:rPr>
              <a:t>Purpose of Smart Irrigation Systems</a:t>
            </a:r>
            <a:r>
              <a:rPr lang="en-US" sz="3242">
                <a:solidFill>
                  <a:srgbClr val="F3F6FA"/>
                </a:solidFill>
                <a:latin typeface="TT Fors"/>
                <a:ea typeface="TT Fors"/>
                <a:cs typeface="TT Fors"/>
                <a:sym typeface="TT Fors"/>
              </a:rPr>
              <a:t>: Smart irrigation systems use advanced sensors and IoT technology to monitor soil moisture, weather, and crop needs, ensuring that water is applied precisely and efficiently.</a:t>
            </a:r>
          </a:p>
          <a:p>
            <a:pPr marL="700033" lvl="1" indent="-350016" algn="l">
              <a:lnSpc>
                <a:spcPts val="4052"/>
              </a:lnSpc>
              <a:buAutoNum type="arabicPeriod"/>
            </a:pPr>
            <a:r>
              <a:rPr lang="en-US" sz="3242" b="1">
                <a:solidFill>
                  <a:srgbClr val="F3F6FA"/>
                </a:solidFill>
                <a:latin typeface="TT Fors Bold"/>
                <a:ea typeface="TT Fors Bold"/>
                <a:cs typeface="TT Fors Bold"/>
                <a:sym typeface="TT Fors Bold"/>
              </a:rPr>
              <a:t>Enhanced Crop Management</a:t>
            </a:r>
            <a:r>
              <a:rPr lang="en-US" sz="3242">
                <a:solidFill>
                  <a:srgbClr val="F3F6FA"/>
                </a:solidFill>
                <a:latin typeface="TT Fors"/>
                <a:ea typeface="TT Fors"/>
                <a:cs typeface="TT Fors"/>
                <a:sym typeface="TT Fors"/>
              </a:rPr>
              <a:t>: By delivering water only when needed, these systems play a crucial role in optimizing crop growth, reducing water wastage, and improving yield.</a:t>
            </a:r>
          </a:p>
          <a:p>
            <a:pPr marL="700033" lvl="1" indent="-350016" algn="l">
              <a:lnSpc>
                <a:spcPts val="4052"/>
              </a:lnSpc>
              <a:buAutoNum type="arabicPeriod"/>
            </a:pPr>
            <a:r>
              <a:rPr lang="en-US" sz="3242" b="1">
                <a:solidFill>
                  <a:srgbClr val="F3F6FA"/>
                </a:solidFill>
                <a:latin typeface="TT Fors Bold"/>
                <a:ea typeface="TT Fors Bold"/>
                <a:cs typeface="TT Fors Bold"/>
                <a:sym typeface="TT Fors Bold"/>
              </a:rPr>
              <a:t>Automated and Remote-Controlled Operation:</a:t>
            </a:r>
            <a:r>
              <a:rPr lang="en-US" sz="3242">
                <a:solidFill>
                  <a:srgbClr val="F3F6FA"/>
                </a:solidFill>
                <a:latin typeface="TT Fors"/>
                <a:ea typeface="TT Fors"/>
                <a:cs typeface="TT Fors"/>
                <a:sym typeface="TT Fors"/>
              </a:rPr>
              <a:t> Smart irrigation systems provide automation and remote control options via mobile applications, allowing farmers to monitor and manage irrigation from anywhere, increasing convenience and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1313972" y="2981153"/>
            <a:ext cx="3581072" cy="421005"/>
          </a:xfrm>
          <a:prstGeom prst="rect">
            <a:avLst/>
          </a:prstGeom>
        </p:spPr>
        <p:txBody>
          <a:bodyPr lIns="0" tIns="0" rIns="0" bIns="0" rtlCol="0" anchor="t">
            <a:spAutoFit/>
          </a:bodyPr>
          <a:lstStyle/>
          <a:p>
            <a:pPr algn="ctr">
              <a:lnSpc>
                <a:spcPts val="3375"/>
              </a:lnSpc>
            </a:pPr>
            <a:r>
              <a:rPr lang="en-US" sz="2700" b="1">
                <a:solidFill>
                  <a:srgbClr val="0B1320"/>
                </a:solidFill>
                <a:latin typeface="TT Fors Bold"/>
                <a:ea typeface="TT Fors Bold"/>
                <a:cs typeface="TT Fors Bold"/>
                <a:sym typeface="TT Fors Bold"/>
              </a:rPr>
              <a:t>Supercomputers</a:t>
            </a:r>
          </a:p>
        </p:txBody>
      </p:sp>
      <p:sp>
        <p:nvSpPr>
          <p:cNvPr id="3" name="TextBox 3"/>
          <p:cNvSpPr txBox="1"/>
          <p:nvPr/>
        </p:nvSpPr>
        <p:spPr>
          <a:xfrm>
            <a:off x="1713875" y="301990"/>
            <a:ext cx="14154792" cy="2250202"/>
          </a:xfrm>
          <a:prstGeom prst="rect">
            <a:avLst/>
          </a:prstGeom>
        </p:spPr>
        <p:txBody>
          <a:bodyPr lIns="0" tIns="0" rIns="0" bIns="0" rtlCol="0" anchor="t">
            <a:spAutoFit/>
          </a:bodyPr>
          <a:lstStyle/>
          <a:p>
            <a:pPr algn="r">
              <a:lnSpc>
                <a:spcPts val="8500"/>
              </a:lnSpc>
            </a:pPr>
            <a:r>
              <a:rPr lang="en-US" sz="8586" b="1" spc="-171">
                <a:solidFill>
                  <a:srgbClr val="F3F6FA"/>
                </a:solidFill>
                <a:latin typeface="Bebas Neue Bold"/>
                <a:ea typeface="Bebas Neue Bold"/>
                <a:cs typeface="Bebas Neue Bold"/>
                <a:sym typeface="Bebas Neue Bold"/>
              </a:rPr>
              <a:t>Literature (ACS/ Nature/ Wiley/ IEEE Journals)</a:t>
            </a:r>
          </a:p>
        </p:txBody>
      </p:sp>
      <p:sp>
        <p:nvSpPr>
          <p:cNvPr id="4" name="Freeform 4"/>
          <p:cNvSpPr/>
          <p:nvPr/>
        </p:nvSpPr>
        <p:spPr>
          <a:xfrm rot="-8100000">
            <a:off x="-3464289" y="-3942177"/>
            <a:ext cx="5719997" cy="8525741"/>
          </a:xfrm>
          <a:custGeom>
            <a:avLst/>
            <a:gdLst/>
            <a:ahLst/>
            <a:cxnLst/>
            <a:rect l="l" t="t" r="r" b="b"/>
            <a:pathLst>
              <a:path w="5719997" h="8525741">
                <a:moveTo>
                  <a:pt x="0" y="0"/>
                </a:moveTo>
                <a:lnTo>
                  <a:pt x="5719997" y="0"/>
                </a:lnTo>
                <a:lnTo>
                  <a:pt x="5719997" y="8525742"/>
                </a:lnTo>
                <a:lnTo>
                  <a:pt x="0" y="852574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912963">
            <a:off x="16375633" y="-4262871"/>
            <a:ext cx="5719997" cy="8525741"/>
          </a:xfrm>
          <a:custGeom>
            <a:avLst/>
            <a:gdLst/>
            <a:ahLst/>
            <a:cxnLst/>
            <a:rect l="l" t="t" r="r" b="b"/>
            <a:pathLst>
              <a:path w="5719997" h="8525741">
                <a:moveTo>
                  <a:pt x="0" y="0"/>
                </a:moveTo>
                <a:lnTo>
                  <a:pt x="5719997" y="0"/>
                </a:lnTo>
                <a:lnTo>
                  <a:pt x="5719997" y="8525742"/>
                </a:lnTo>
                <a:lnTo>
                  <a:pt x="0" y="852574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696588" y="2148493"/>
            <a:ext cx="16721417" cy="8623523"/>
          </a:xfrm>
          <a:prstGeom prst="rect">
            <a:avLst/>
          </a:prstGeom>
        </p:spPr>
        <p:txBody>
          <a:bodyPr lIns="0" tIns="0" rIns="0" bIns="0" rtlCol="0" anchor="t">
            <a:spAutoFit/>
          </a:bodyPr>
          <a:lstStyle/>
          <a:p>
            <a:pPr algn="ctr">
              <a:lnSpc>
                <a:spcPts val="3331"/>
              </a:lnSpc>
            </a:pPr>
            <a:r>
              <a:rPr lang="en-US" sz="2664" b="1">
                <a:solidFill>
                  <a:srgbClr val="FFFFFF"/>
                </a:solidFill>
                <a:latin typeface="TT Fors Bold"/>
                <a:ea typeface="TT Fors Bold"/>
                <a:cs typeface="TT Fors Bold"/>
                <a:sym typeface="TT Fors Bold"/>
              </a:rPr>
              <a:t>IEEE Journals</a:t>
            </a:r>
          </a:p>
          <a:p>
            <a:pPr algn="l">
              <a:lnSpc>
                <a:spcPts val="2831"/>
              </a:lnSpc>
            </a:pPr>
            <a:r>
              <a:rPr lang="en-US" sz="2264">
                <a:solidFill>
                  <a:srgbClr val="FFFFFF"/>
                </a:solidFill>
                <a:latin typeface="TT Fors"/>
                <a:ea typeface="TT Fors"/>
                <a:cs typeface="TT Fors"/>
                <a:sym typeface="TT Fors"/>
              </a:rPr>
              <a:t>        </a:t>
            </a:r>
            <a:r>
              <a:rPr lang="en-US" sz="2264" b="1">
                <a:solidFill>
                  <a:srgbClr val="FFFFFF"/>
                </a:solidFill>
                <a:latin typeface="TT Fors Bold"/>
                <a:ea typeface="TT Fors Bold"/>
                <a:cs typeface="TT Fors Bold"/>
                <a:sym typeface="TT Fors Bold"/>
              </a:rPr>
              <a:t>•    IoT-Based Smart Irrigation for Water Management: Integrates IoT and sensors to monitor soil moisture and     crop needs, enhancing water efficiency.</a:t>
            </a:r>
          </a:p>
          <a:p>
            <a:pPr algn="l">
              <a:lnSpc>
                <a:spcPts val="2831"/>
              </a:lnSpc>
            </a:pPr>
            <a:r>
              <a:rPr lang="en-US" sz="2264">
                <a:solidFill>
                  <a:srgbClr val="FFFFFF"/>
                </a:solidFill>
                <a:latin typeface="TT Fors"/>
                <a:ea typeface="TT Fors"/>
                <a:cs typeface="TT Fors"/>
                <a:sym typeface="TT Fors"/>
              </a:rPr>
              <a:t>        </a:t>
            </a:r>
            <a:r>
              <a:rPr lang="en-US" sz="2264" b="1">
                <a:solidFill>
                  <a:srgbClr val="FFFFFF"/>
                </a:solidFill>
                <a:latin typeface="TT Fors Bold"/>
                <a:ea typeface="TT Fors Bold"/>
                <a:cs typeface="TT Fors Bold"/>
                <a:sym typeface="TT Fors Bold"/>
              </a:rPr>
              <a:t>•     Machine Learning &amp; IoT in Precision Agriculture: Uses predictive models to optimize watering, reducing waste.</a:t>
            </a:r>
          </a:p>
          <a:p>
            <a:pPr algn="ctr">
              <a:lnSpc>
                <a:spcPts val="2831"/>
              </a:lnSpc>
            </a:pPr>
            <a:endParaRPr lang="en-US" sz="2264" b="1">
              <a:solidFill>
                <a:srgbClr val="FFFFFF"/>
              </a:solidFill>
              <a:latin typeface="TT Fors Bold"/>
              <a:ea typeface="TT Fors Bold"/>
              <a:cs typeface="TT Fors Bold"/>
              <a:sym typeface="TT Fors Bold"/>
            </a:endParaRPr>
          </a:p>
          <a:p>
            <a:pPr algn="ctr">
              <a:lnSpc>
                <a:spcPts val="3331"/>
              </a:lnSpc>
            </a:pPr>
            <a:r>
              <a:rPr lang="en-US" sz="2664" b="1">
                <a:solidFill>
                  <a:srgbClr val="FFFFFF"/>
                </a:solidFill>
                <a:latin typeface="TT Fors Bold"/>
                <a:ea typeface="TT Fors Bold"/>
                <a:cs typeface="TT Fors Bold"/>
                <a:sym typeface="TT Fors Bold"/>
              </a:rPr>
              <a:t>ACS Journals</a:t>
            </a:r>
          </a:p>
          <a:p>
            <a:pPr algn="l">
              <a:lnSpc>
                <a:spcPts val="2956"/>
              </a:lnSpc>
            </a:pPr>
            <a:r>
              <a:rPr lang="en-US" sz="2364">
                <a:solidFill>
                  <a:srgbClr val="FFFFFF"/>
                </a:solidFill>
                <a:latin typeface="TT Fors"/>
                <a:ea typeface="TT Fors"/>
                <a:cs typeface="TT Fors"/>
                <a:sym typeface="TT Fors"/>
              </a:rPr>
              <a:t>      </a:t>
            </a:r>
            <a:r>
              <a:rPr lang="en-US" sz="2364" b="1">
                <a:solidFill>
                  <a:srgbClr val="FFFFFF"/>
                </a:solidFill>
                <a:latin typeface="TT Fors Bold"/>
                <a:ea typeface="TT Fors Bold"/>
                <a:cs typeface="TT Fors Bold"/>
                <a:sym typeface="TT Fors Bold"/>
              </a:rPr>
              <a:t>•    Low-Cost Soil Moisture Sensors: Advances in affordable sensors improve soil moisture accuracy.</a:t>
            </a:r>
          </a:p>
          <a:p>
            <a:pPr algn="l">
              <a:lnSpc>
                <a:spcPts val="2956"/>
              </a:lnSpc>
            </a:pPr>
            <a:r>
              <a:rPr lang="en-US" sz="2364">
                <a:solidFill>
                  <a:srgbClr val="FFFFFF"/>
                </a:solidFill>
                <a:latin typeface="TT Fors"/>
                <a:ea typeface="TT Fors"/>
                <a:cs typeface="TT Fors"/>
                <a:sym typeface="TT Fors"/>
              </a:rPr>
              <a:t>      </a:t>
            </a:r>
            <a:r>
              <a:rPr lang="en-US" sz="2364" b="1">
                <a:solidFill>
                  <a:srgbClr val="FFFFFF"/>
                </a:solidFill>
                <a:latin typeface="TT Fors Bold"/>
                <a:ea typeface="TT Fors Bold"/>
                <a:cs typeface="TT Fors Bold"/>
                <a:sym typeface="TT Fors Bold"/>
              </a:rPr>
              <a:t>•    Smart Fertigation Systems: IoT-driven nutrient delivery reduces both water and fertilizer waste.</a:t>
            </a:r>
          </a:p>
          <a:p>
            <a:pPr algn="ctr">
              <a:lnSpc>
                <a:spcPts val="2956"/>
              </a:lnSpc>
            </a:pPr>
            <a:endParaRPr lang="en-US" sz="2364" b="1">
              <a:solidFill>
                <a:srgbClr val="FFFFFF"/>
              </a:solidFill>
              <a:latin typeface="TT Fors Bold"/>
              <a:ea typeface="TT Fors Bold"/>
              <a:cs typeface="TT Fors Bold"/>
              <a:sym typeface="TT Fors Bold"/>
            </a:endParaRPr>
          </a:p>
          <a:p>
            <a:pPr algn="ctr">
              <a:lnSpc>
                <a:spcPts val="3331"/>
              </a:lnSpc>
            </a:pPr>
            <a:r>
              <a:rPr lang="en-US" sz="2664" b="1">
                <a:solidFill>
                  <a:srgbClr val="FFFFFF"/>
                </a:solidFill>
                <a:latin typeface="TT Fors Bold"/>
                <a:ea typeface="TT Fors Bold"/>
                <a:cs typeface="TT Fors Bold"/>
                <a:sym typeface="TT Fors Bold"/>
              </a:rPr>
              <a:t>Wiley Journals</a:t>
            </a:r>
          </a:p>
          <a:p>
            <a:pPr algn="l">
              <a:lnSpc>
                <a:spcPts val="2956"/>
              </a:lnSpc>
            </a:pPr>
            <a:r>
              <a:rPr lang="en-US" sz="2364">
                <a:solidFill>
                  <a:srgbClr val="FFFFFF"/>
                </a:solidFill>
                <a:latin typeface="TT Fors"/>
                <a:ea typeface="TT Fors"/>
                <a:cs typeface="TT Fors"/>
                <a:sym typeface="TT Fors"/>
              </a:rPr>
              <a:t>      </a:t>
            </a:r>
            <a:r>
              <a:rPr lang="en-US" sz="2364" b="1">
                <a:solidFill>
                  <a:srgbClr val="FFFFFF"/>
                </a:solidFill>
                <a:latin typeface="TT Fors Bold"/>
                <a:ea typeface="TT Fors Bold"/>
                <a:cs typeface="TT Fors Bold"/>
                <a:sym typeface="TT Fors Bold"/>
              </a:rPr>
              <a:t>•     Smart Irrigation &amp; Sensor Networks: Reviews wireless sensor networks and IoT for better water usage.</a:t>
            </a:r>
          </a:p>
          <a:p>
            <a:pPr algn="l">
              <a:lnSpc>
                <a:spcPts val="2956"/>
              </a:lnSpc>
            </a:pPr>
            <a:r>
              <a:rPr lang="en-US" sz="2364">
                <a:solidFill>
                  <a:srgbClr val="FFFFFF"/>
                </a:solidFill>
                <a:latin typeface="TT Fors"/>
                <a:ea typeface="TT Fors"/>
                <a:cs typeface="TT Fors"/>
                <a:sym typeface="TT Fors"/>
              </a:rPr>
              <a:t>      </a:t>
            </a:r>
            <a:r>
              <a:rPr lang="en-US" sz="2364" b="1">
                <a:solidFill>
                  <a:srgbClr val="FFFFFF"/>
                </a:solidFill>
                <a:latin typeface="TT Fors Bold"/>
                <a:ea typeface="TT Fors Bold"/>
                <a:cs typeface="TT Fors Bold"/>
                <a:sym typeface="TT Fors Bold"/>
              </a:rPr>
              <a:t>•     Water-Efficient Agriculture: Highlights IoT automation using data from soil, weather, and crops.</a:t>
            </a:r>
          </a:p>
          <a:p>
            <a:pPr algn="ctr">
              <a:lnSpc>
                <a:spcPts val="2956"/>
              </a:lnSpc>
            </a:pPr>
            <a:endParaRPr lang="en-US" sz="2364" b="1">
              <a:solidFill>
                <a:srgbClr val="FFFFFF"/>
              </a:solidFill>
              <a:latin typeface="TT Fors Bold"/>
              <a:ea typeface="TT Fors Bold"/>
              <a:cs typeface="TT Fors Bold"/>
              <a:sym typeface="TT Fors Bold"/>
            </a:endParaRPr>
          </a:p>
          <a:p>
            <a:pPr algn="ctr">
              <a:lnSpc>
                <a:spcPts val="3331"/>
              </a:lnSpc>
            </a:pPr>
            <a:r>
              <a:rPr lang="en-US" sz="2664" b="1">
                <a:solidFill>
                  <a:srgbClr val="FFFFFF"/>
                </a:solidFill>
                <a:latin typeface="TT Fors Bold"/>
                <a:ea typeface="TT Fors Bold"/>
                <a:cs typeface="TT Fors Bold"/>
                <a:sym typeface="TT Fors Bold"/>
              </a:rPr>
              <a:t>Nature Journals</a:t>
            </a:r>
          </a:p>
          <a:p>
            <a:pPr algn="l">
              <a:lnSpc>
                <a:spcPts val="2956"/>
              </a:lnSpc>
            </a:pPr>
            <a:r>
              <a:rPr lang="en-US" sz="2364">
                <a:solidFill>
                  <a:srgbClr val="FFFFFF"/>
                </a:solidFill>
                <a:latin typeface="TT Fors"/>
                <a:ea typeface="TT Fors"/>
                <a:cs typeface="TT Fors"/>
                <a:sym typeface="TT Fors"/>
              </a:rPr>
              <a:t>      </a:t>
            </a:r>
            <a:r>
              <a:rPr lang="en-US" sz="2364" b="1">
                <a:solidFill>
                  <a:srgbClr val="FFFFFF"/>
                </a:solidFill>
                <a:latin typeface="TT Fors Bold"/>
                <a:ea typeface="TT Fors Bold"/>
                <a:cs typeface="TT Fors Bold"/>
                <a:sym typeface="TT Fors Bold"/>
              </a:rPr>
              <a:t>•Precision IoT in Agriculture: Discusses IoT-based precision techniques for sustainable water control.</a:t>
            </a:r>
          </a:p>
          <a:p>
            <a:pPr algn="l">
              <a:lnSpc>
                <a:spcPts val="2956"/>
              </a:lnSpc>
            </a:pPr>
            <a:r>
              <a:rPr lang="en-US" sz="2364">
                <a:solidFill>
                  <a:srgbClr val="FFFFFF"/>
                </a:solidFill>
                <a:latin typeface="TT Fors"/>
                <a:ea typeface="TT Fors"/>
                <a:cs typeface="TT Fors"/>
                <a:sym typeface="TT Fors"/>
              </a:rPr>
              <a:t>      </a:t>
            </a:r>
            <a:r>
              <a:rPr lang="en-US" sz="2364" b="1">
                <a:solidFill>
                  <a:srgbClr val="FFFFFF"/>
                </a:solidFill>
                <a:latin typeface="TT Fors Bold"/>
                <a:ea typeface="TT Fors Bold"/>
                <a:cs typeface="TT Fors Bold"/>
                <a:sym typeface="TT Fors Bold"/>
              </a:rPr>
              <a:t>•Soil Sensing &amp; Data Analytics: Latest tech in soil sensors supports sustainable water use.</a:t>
            </a:r>
          </a:p>
          <a:p>
            <a:pPr algn="ctr">
              <a:lnSpc>
                <a:spcPts val="2956"/>
              </a:lnSpc>
            </a:pPr>
            <a:r>
              <a:rPr lang="en-US" sz="2364" b="1">
                <a:solidFill>
                  <a:srgbClr val="FFFFFF"/>
                </a:solidFill>
                <a:latin typeface="TT Fors Bold"/>
                <a:ea typeface="TT Fors Bold"/>
                <a:cs typeface="TT Fors Bold"/>
                <a:sym typeface="TT Fors Bold"/>
              </a:rPr>
              <a:t> </a:t>
            </a:r>
          </a:p>
          <a:p>
            <a:pPr algn="ctr">
              <a:lnSpc>
                <a:spcPts val="2956"/>
              </a:lnSpc>
            </a:pPr>
            <a:r>
              <a:rPr lang="en-US" sz="2364" b="1">
                <a:solidFill>
                  <a:srgbClr val="FFFFFF"/>
                </a:solidFill>
                <a:latin typeface="TT Fors Bold"/>
                <a:ea typeface="TT Fors Bold"/>
                <a:cs typeface="TT Fors Bold"/>
                <a:sym typeface="TT Fors Bold"/>
              </a:rPr>
              <a:t>These studies showcase advancements in IoT, sensors, and data analytics, offering pathways for efficient, sustainable irrigation</a:t>
            </a:r>
          </a:p>
          <a:p>
            <a:pPr algn="ctr">
              <a:lnSpc>
                <a:spcPts val="2956"/>
              </a:lnSpc>
            </a:pPr>
            <a:endParaRPr lang="en-US" sz="2364" b="1">
              <a:solidFill>
                <a:srgbClr val="FFFFFF"/>
              </a:solidFill>
              <a:latin typeface="TT Fors Bold"/>
              <a:ea typeface="TT Fors Bold"/>
              <a:cs typeface="TT Fors Bold"/>
              <a:sym typeface="TT Fors Bold"/>
            </a:endParaRPr>
          </a:p>
          <a:p>
            <a:pPr algn="ctr">
              <a:lnSpc>
                <a:spcPts val="2831"/>
              </a:lnSpc>
              <a:spcBef>
                <a:spcPct val="0"/>
              </a:spcBef>
            </a:pPr>
            <a:endParaRPr lang="en-US" sz="2364" b="1">
              <a:solidFill>
                <a:srgbClr val="FFFFFF"/>
              </a:solidFill>
              <a:latin typeface="TT Fors Bold"/>
              <a:ea typeface="TT Fors Bold"/>
              <a:cs typeface="TT Fors Bold"/>
              <a:sym typeface="TT For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rot="-2700000">
            <a:off x="16077641" y="-3942177"/>
            <a:ext cx="5719997" cy="8525741"/>
          </a:xfrm>
          <a:custGeom>
            <a:avLst/>
            <a:gdLst/>
            <a:ahLst/>
            <a:cxnLst/>
            <a:rect l="l" t="t" r="r" b="b"/>
            <a:pathLst>
              <a:path w="5719997" h="8525741">
                <a:moveTo>
                  <a:pt x="0" y="0"/>
                </a:moveTo>
                <a:lnTo>
                  <a:pt x="5719997" y="0"/>
                </a:lnTo>
                <a:lnTo>
                  <a:pt x="5719997" y="8525742"/>
                </a:lnTo>
                <a:lnTo>
                  <a:pt x="0" y="852574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8100000">
            <a:off x="-3412222" y="6967156"/>
            <a:ext cx="5719997" cy="8525741"/>
          </a:xfrm>
          <a:custGeom>
            <a:avLst/>
            <a:gdLst/>
            <a:ahLst/>
            <a:cxnLst/>
            <a:rect l="l" t="t" r="r" b="b"/>
            <a:pathLst>
              <a:path w="5719997" h="8525741">
                <a:moveTo>
                  <a:pt x="0" y="0"/>
                </a:moveTo>
                <a:lnTo>
                  <a:pt x="5719997" y="0"/>
                </a:lnTo>
                <a:lnTo>
                  <a:pt x="5719997" y="8525741"/>
                </a:lnTo>
                <a:lnTo>
                  <a:pt x="0" y="85257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2693595" y="2067214"/>
            <a:ext cx="3835944" cy="3835944"/>
          </a:xfrm>
          <a:custGeom>
            <a:avLst/>
            <a:gdLst/>
            <a:ahLst/>
            <a:cxnLst/>
            <a:rect l="l" t="t" r="r" b="b"/>
            <a:pathLst>
              <a:path w="3835944" h="3835944">
                <a:moveTo>
                  <a:pt x="0" y="0"/>
                </a:moveTo>
                <a:lnTo>
                  <a:pt x="3835944" y="0"/>
                </a:lnTo>
                <a:lnTo>
                  <a:pt x="3835944" y="3835944"/>
                </a:lnTo>
                <a:lnTo>
                  <a:pt x="0" y="3835944"/>
                </a:lnTo>
                <a:lnTo>
                  <a:pt x="0" y="0"/>
                </a:lnTo>
                <a:close/>
              </a:path>
            </a:pathLst>
          </a:custGeom>
          <a:blipFill>
            <a:blip r:embed="rId4"/>
            <a:stretch>
              <a:fillRect/>
            </a:stretch>
          </a:blipFill>
        </p:spPr>
      </p:sp>
      <p:sp>
        <p:nvSpPr>
          <p:cNvPr id="5" name="TextBox 5"/>
          <p:cNvSpPr txBox="1"/>
          <p:nvPr/>
        </p:nvSpPr>
        <p:spPr>
          <a:xfrm>
            <a:off x="1243659" y="1888307"/>
            <a:ext cx="10605554" cy="6500861"/>
          </a:xfrm>
          <a:prstGeom prst="rect">
            <a:avLst/>
          </a:prstGeom>
        </p:spPr>
        <p:txBody>
          <a:bodyPr lIns="0" tIns="0" rIns="0" bIns="0" rtlCol="0" anchor="t">
            <a:spAutoFit/>
          </a:bodyPr>
          <a:lstStyle/>
          <a:p>
            <a:pPr algn="ctr">
              <a:lnSpc>
                <a:spcPts val="3712"/>
              </a:lnSpc>
              <a:spcBef>
                <a:spcPct val="0"/>
              </a:spcBef>
            </a:pPr>
            <a:r>
              <a:rPr lang="en-US" sz="2970">
                <a:solidFill>
                  <a:srgbClr val="FFFFFF"/>
                </a:solidFill>
                <a:latin typeface="TT Fors"/>
                <a:ea typeface="TT Fors"/>
                <a:cs typeface="TT Fors"/>
                <a:sym typeface="TT Fors"/>
              </a:rPr>
              <a:t>Smart irrigation systems are transforming modern agriculture by enabling efficient water use through IoT technology, data analytics, and sensor networks. These systems monitor soil moisture, weather, and crop needs in real-time, allowing farmers to water crops precisely as needed. The integration of AI and machine learning further enhances decision-making, predicting optimal irrigation times to reduce water waste. With smartphone connectivity, farmers can control irrigation remotely, increasing convenience and adoption. Supported by government incentives, smart irrigation promotes sustainable water management, lowers costs, and improves crop yields, making it a crucial tool for addressing water scarcity and boosting agricultural productivity.</a:t>
            </a:r>
          </a:p>
        </p:txBody>
      </p:sp>
      <p:sp>
        <p:nvSpPr>
          <p:cNvPr id="6" name="Freeform 6"/>
          <p:cNvSpPr/>
          <p:nvPr/>
        </p:nvSpPr>
        <p:spPr>
          <a:xfrm>
            <a:off x="13979863" y="6583249"/>
            <a:ext cx="3279437" cy="3256557"/>
          </a:xfrm>
          <a:custGeom>
            <a:avLst/>
            <a:gdLst/>
            <a:ahLst/>
            <a:cxnLst/>
            <a:rect l="l" t="t" r="r" b="b"/>
            <a:pathLst>
              <a:path w="3279437" h="3256557">
                <a:moveTo>
                  <a:pt x="0" y="0"/>
                </a:moveTo>
                <a:lnTo>
                  <a:pt x="3279437" y="0"/>
                </a:lnTo>
                <a:lnTo>
                  <a:pt x="3279437" y="3256557"/>
                </a:lnTo>
                <a:lnTo>
                  <a:pt x="0" y="3256557"/>
                </a:lnTo>
                <a:lnTo>
                  <a:pt x="0" y="0"/>
                </a:lnTo>
                <a:close/>
              </a:path>
            </a:pathLst>
          </a:custGeom>
          <a:blipFill>
            <a:blip r:embed="rId5"/>
            <a:stretch>
              <a:fillRect/>
            </a:stretch>
          </a:blipFill>
        </p:spPr>
      </p:sp>
      <p:sp>
        <p:nvSpPr>
          <p:cNvPr id="7" name="TextBox 7"/>
          <p:cNvSpPr txBox="1"/>
          <p:nvPr/>
        </p:nvSpPr>
        <p:spPr>
          <a:xfrm>
            <a:off x="514650" y="535887"/>
            <a:ext cx="7155453" cy="787255"/>
          </a:xfrm>
          <a:prstGeom prst="rect">
            <a:avLst/>
          </a:prstGeom>
        </p:spPr>
        <p:txBody>
          <a:bodyPr lIns="0" tIns="0" rIns="0" bIns="0" rtlCol="0" anchor="t">
            <a:spAutoFit/>
          </a:bodyPr>
          <a:lstStyle/>
          <a:p>
            <a:pPr algn="ctr">
              <a:lnSpc>
                <a:spcPts val="6278"/>
              </a:lnSpc>
              <a:spcBef>
                <a:spcPct val="0"/>
              </a:spcBef>
            </a:pPr>
            <a:r>
              <a:rPr lang="en-US" sz="5022" b="1">
                <a:solidFill>
                  <a:srgbClr val="FFFFFF"/>
                </a:solidFill>
                <a:latin typeface="TT Fors Bold"/>
                <a:ea typeface="TT Fors Bold"/>
                <a:cs typeface="TT Fors Bold"/>
                <a:sym typeface="TT Fors Bold"/>
              </a:rPr>
              <a:t>CURRENT SCENARIO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185341" y="590308"/>
            <a:ext cx="17595656" cy="1029183"/>
          </a:xfrm>
          <a:prstGeom prst="rect">
            <a:avLst/>
          </a:prstGeom>
        </p:spPr>
        <p:txBody>
          <a:bodyPr lIns="0" tIns="0" rIns="0" bIns="0" rtlCol="0" anchor="t">
            <a:spAutoFit/>
          </a:bodyPr>
          <a:lstStyle/>
          <a:p>
            <a:pPr algn="l">
              <a:lnSpc>
                <a:spcPts val="7685"/>
              </a:lnSpc>
            </a:pPr>
            <a:r>
              <a:rPr lang="en-US" sz="7763" b="1" spc="-155">
                <a:solidFill>
                  <a:srgbClr val="F3F6FA"/>
                </a:solidFill>
                <a:latin typeface="Bebas Neue Bold"/>
                <a:ea typeface="Bebas Neue Bold"/>
                <a:cs typeface="Bebas Neue Bold"/>
                <a:sym typeface="Bebas Neue Bold"/>
              </a:rPr>
              <a:t> Methodology, Working principle/ scientific reason</a:t>
            </a:r>
          </a:p>
        </p:txBody>
      </p:sp>
      <p:sp>
        <p:nvSpPr>
          <p:cNvPr id="3" name="TextBox 3"/>
          <p:cNvSpPr txBox="1"/>
          <p:nvPr/>
        </p:nvSpPr>
        <p:spPr>
          <a:xfrm>
            <a:off x="2023922" y="1895348"/>
            <a:ext cx="4208517" cy="586029"/>
          </a:xfrm>
          <a:prstGeom prst="rect">
            <a:avLst/>
          </a:prstGeom>
        </p:spPr>
        <p:txBody>
          <a:bodyPr lIns="0" tIns="0" rIns="0" bIns="0" rtlCol="0" anchor="t">
            <a:spAutoFit/>
          </a:bodyPr>
          <a:lstStyle/>
          <a:p>
            <a:pPr algn="ctr">
              <a:lnSpc>
                <a:spcPts val="4639"/>
              </a:lnSpc>
              <a:spcBef>
                <a:spcPct val="0"/>
              </a:spcBef>
            </a:pPr>
            <a:r>
              <a:rPr lang="en-US" sz="3711" b="1">
                <a:solidFill>
                  <a:srgbClr val="F3F6FA"/>
                </a:solidFill>
                <a:latin typeface="TT Fors Bold"/>
                <a:ea typeface="TT Fors Bold"/>
                <a:cs typeface="TT Fors Bold"/>
                <a:sym typeface="TT Fors Bold"/>
              </a:rPr>
              <a:t>METHODOLOGY</a:t>
            </a:r>
          </a:p>
        </p:txBody>
      </p:sp>
      <p:sp>
        <p:nvSpPr>
          <p:cNvPr id="4" name="TextBox 4"/>
          <p:cNvSpPr txBox="1"/>
          <p:nvPr/>
        </p:nvSpPr>
        <p:spPr>
          <a:xfrm>
            <a:off x="185341" y="2766759"/>
            <a:ext cx="17073959" cy="6417758"/>
          </a:xfrm>
          <a:prstGeom prst="rect">
            <a:avLst/>
          </a:prstGeom>
        </p:spPr>
        <p:txBody>
          <a:bodyPr lIns="0" tIns="0" rIns="0" bIns="0" rtlCol="0" anchor="t">
            <a:spAutoFit/>
          </a:bodyPr>
          <a:lstStyle/>
          <a:p>
            <a:pPr algn="l">
              <a:lnSpc>
                <a:spcPts val="3433"/>
              </a:lnSpc>
            </a:pPr>
            <a:r>
              <a:rPr lang="en-US" sz="2746" b="1">
                <a:solidFill>
                  <a:srgbClr val="F3F6FA"/>
                </a:solidFill>
                <a:latin typeface="TT Fors Bold"/>
                <a:ea typeface="TT Fors Bold"/>
                <a:cs typeface="TT Fors Bold"/>
                <a:sym typeface="TT Fors Bold"/>
              </a:rPr>
              <a:t>      Components:</a:t>
            </a:r>
          </a:p>
          <a:p>
            <a:pPr marL="545770" lvl="1" indent="-272885" algn="l">
              <a:lnSpc>
                <a:spcPts val="3159"/>
              </a:lnSpc>
              <a:buFont typeface="Arial"/>
              <a:buChar char="•"/>
            </a:pPr>
            <a:r>
              <a:rPr lang="en-US" sz="2527">
                <a:solidFill>
                  <a:srgbClr val="F3F6FA"/>
                </a:solidFill>
                <a:latin typeface="TT Fors"/>
                <a:ea typeface="TT Fors"/>
                <a:cs typeface="TT Fors"/>
                <a:sym typeface="TT Fors"/>
              </a:rPr>
              <a:t>Sensors: Soil moisture sensors, temperature sensors, and humidity sensors gather real-time data from the field.</a:t>
            </a:r>
          </a:p>
          <a:p>
            <a:pPr marL="545770" lvl="1" indent="-272885" algn="l">
              <a:lnSpc>
                <a:spcPts val="3159"/>
              </a:lnSpc>
              <a:buFont typeface="Arial"/>
              <a:buChar char="•"/>
            </a:pPr>
            <a:r>
              <a:rPr lang="en-US" sz="2527">
                <a:solidFill>
                  <a:srgbClr val="F3F6FA"/>
                </a:solidFill>
                <a:latin typeface="TT Fors"/>
                <a:ea typeface="TT Fors"/>
                <a:cs typeface="TT Fors"/>
                <a:sym typeface="TT Fors"/>
              </a:rPr>
              <a:t>Microcontroller/Processor: An Arduino or ESP8266 microcontroller receives data from sensors and acts as the system’s brain, making decisions based on pre-set conditions.</a:t>
            </a:r>
          </a:p>
          <a:p>
            <a:pPr marL="545770" lvl="1" indent="-272885" algn="l">
              <a:lnSpc>
                <a:spcPts val="3159"/>
              </a:lnSpc>
              <a:buFont typeface="Arial"/>
              <a:buChar char="•"/>
            </a:pPr>
            <a:r>
              <a:rPr lang="en-US" sz="2527">
                <a:solidFill>
                  <a:srgbClr val="F3F6FA"/>
                </a:solidFill>
                <a:latin typeface="TT Fors"/>
                <a:ea typeface="TT Fors"/>
                <a:cs typeface="TT Fors"/>
                <a:sym typeface="TT Fors"/>
              </a:rPr>
              <a:t>Communication Module: A GSM or Wi-Fi module transmits data to a smartphone or cloud, allowing remote monitoring and control.</a:t>
            </a:r>
          </a:p>
          <a:p>
            <a:pPr marL="545770" lvl="1" indent="-272885" algn="l">
              <a:lnSpc>
                <a:spcPts val="3159"/>
              </a:lnSpc>
              <a:buFont typeface="Arial"/>
              <a:buChar char="•"/>
            </a:pPr>
            <a:r>
              <a:rPr lang="en-US" sz="2527">
                <a:solidFill>
                  <a:srgbClr val="F3F6FA"/>
                </a:solidFill>
                <a:latin typeface="TT Fors"/>
                <a:ea typeface="TT Fors"/>
                <a:cs typeface="TT Fors"/>
                <a:sym typeface="TT Fors"/>
              </a:rPr>
              <a:t>Actuator: Connected to a water pump or valve to control water flow based on sensor readings.</a:t>
            </a:r>
          </a:p>
          <a:p>
            <a:pPr algn="l">
              <a:lnSpc>
                <a:spcPts val="3159"/>
              </a:lnSpc>
            </a:pPr>
            <a:endParaRPr lang="en-US" sz="2527">
              <a:solidFill>
                <a:srgbClr val="F3F6FA"/>
              </a:solidFill>
              <a:latin typeface="TT Fors"/>
              <a:ea typeface="TT Fors"/>
              <a:cs typeface="TT Fors"/>
              <a:sym typeface="TT Fors"/>
            </a:endParaRPr>
          </a:p>
          <a:p>
            <a:pPr algn="l">
              <a:lnSpc>
                <a:spcPts val="3569"/>
              </a:lnSpc>
            </a:pPr>
            <a:r>
              <a:rPr lang="en-US" sz="2855" b="1">
                <a:solidFill>
                  <a:srgbClr val="F3F6FA"/>
                </a:solidFill>
                <a:latin typeface="TT Fors Bold"/>
                <a:ea typeface="TT Fors Bold"/>
                <a:cs typeface="TT Fors Bold"/>
                <a:sym typeface="TT Fors Bold"/>
              </a:rPr>
              <a:t>      Process Flow:</a:t>
            </a:r>
          </a:p>
          <a:p>
            <a:pPr marL="545770" lvl="1" indent="-272885" algn="l">
              <a:lnSpc>
                <a:spcPts val="3159"/>
              </a:lnSpc>
              <a:spcBef>
                <a:spcPct val="0"/>
              </a:spcBef>
              <a:buFont typeface="Arial"/>
              <a:buChar char="•"/>
            </a:pPr>
            <a:r>
              <a:rPr lang="en-US" sz="2527">
                <a:solidFill>
                  <a:srgbClr val="F3F6FA"/>
                </a:solidFill>
                <a:latin typeface="TT Fors"/>
                <a:ea typeface="TT Fors"/>
                <a:cs typeface="TT Fors"/>
                <a:sym typeface="TT Fors"/>
              </a:rPr>
              <a:t>Data Collection: Sensors measure soil moisture and environmental parameters.</a:t>
            </a:r>
          </a:p>
          <a:p>
            <a:pPr marL="545770" lvl="1" indent="-272885" algn="l">
              <a:lnSpc>
                <a:spcPts val="3159"/>
              </a:lnSpc>
              <a:spcBef>
                <a:spcPct val="0"/>
              </a:spcBef>
              <a:buFont typeface="Arial"/>
              <a:buChar char="•"/>
            </a:pPr>
            <a:r>
              <a:rPr lang="en-US" sz="2527">
                <a:solidFill>
                  <a:srgbClr val="F3F6FA"/>
                </a:solidFill>
                <a:latin typeface="TT Fors"/>
                <a:ea typeface="TT Fors"/>
                <a:cs typeface="TT Fors"/>
                <a:sym typeface="TT Fors"/>
              </a:rPr>
              <a:t>Decision Making: The microcontroller processes sensor data; if moisture is below the threshold, the controller activates the pump.</a:t>
            </a:r>
          </a:p>
          <a:p>
            <a:pPr marL="545770" lvl="1" indent="-272885" algn="l">
              <a:lnSpc>
                <a:spcPts val="3159"/>
              </a:lnSpc>
              <a:spcBef>
                <a:spcPct val="0"/>
              </a:spcBef>
              <a:buFont typeface="Arial"/>
              <a:buChar char="•"/>
            </a:pPr>
            <a:r>
              <a:rPr lang="en-US" sz="2527">
                <a:solidFill>
                  <a:srgbClr val="F3F6FA"/>
                </a:solidFill>
                <a:latin typeface="TT Fors"/>
                <a:ea typeface="TT Fors"/>
                <a:cs typeface="TT Fors"/>
                <a:sym typeface="TT Fors"/>
              </a:rPr>
              <a:t>Control Action: The actuator turns on the pump, providing water until the moisture reaches the desired level.</a:t>
            </a:r>
          </a:p>
          <a:p>
            <a:pPr marL="545770" lvl="1" indent="-272885" algn="l">
              <a:lnSpc>
                <a:spcPts val="3159"/>
              </a:lnSpc>
              <a:spcBef>
                <a:spcPct val="0"/>
              </a:spcBef>
              <a:buFont typeface="Arial"/>
              <a:buChar char="•"/>
            </a:pPr>
            <a:r>
              <a:rPr lang="en-US" sz="2527">
                <a:solidFill>
                  <a:srgbClr val="F3F6FA"/>
                </a:solidFill>
                <a:latin typeface="TT Fors"/>
                <a:ea typeface="TT Fors"/>
                <a:cs typeface="TT Fors"/>
                <a:sym typeface="TT Fors"/>
              </a:rPr>
              <a:t>Notification and Monitoring: System updates are sent to a mobile app or cloud, enabling remote access and monitoring by the user.</a:t>
            </a:r>
          </a:p>
          <a:p>
            <a:pPr algn="l">
              <a:lnSpc>
                <a:spcPts val="3159"/>
              </a:lnSpc>
              <a:spcBef>
                <a:spcPct val="0"/>
              </a:spcBef>
            </a:pPr>
            <a:endParaRPr lang="en-US" sz="2527">
              <a:solidFill>
                <a:srgbClr val="F3F6FA"/>
              </a:solidFill>
              <a:latin typeface="TT Fors"/>
              <a:ea typeface="TT Fors"/>
              <a:cs typeface="TT Fors"/>
              <a:sym typeface="TT Fors"/>
            </a:endParaRPr>
          </a:p>
        </p:txBody>
      </p:sp>
      <p:sp>
        <p:nvSpPr>
          <p:cNvPr id="5" name="Freeform 5"/>
          <p:cNvSpPr/>
          <p:nvPr/>
        </p:nvSpPr>
        <p:spPr>
          <a:xfrm rot="-4979224">
            <a:off x="-626848" y="8124042"/>
            <a:ext cx="4088706" cy="6094278"/>
          </a:xfrm>
          <a:custGeom>
            <a:avLst/>
            <a:gdLst/>
            <a:ahLst/>
            <a:cxnLst/>
            <a:rect l="l" t="t" r="r" b="b"/>
            <a:pathLst>
              <a:path w="4088706" h="6094278">
                <a:moveTo>
                  <a:pt x="0" y="0"/>
                </a:moveTo>
                <a:lnTo>
                  <a:pt x="4088706" y="0"/>
                </a:lnTo>
                <a:lnTo>
                  <a:pt x="4088706" y="6094278"/>
                </a:lnTo>
                <a:lnTo>
                  <a:pt x="0" y="60942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7117153">
            <a:off x="15736643" y="7807582"/>
            <a:ext cx="4088706" cy="6094278"/>
          </a:xfrm>
          <a:custGeom>
            <a:avLst/>
            <a:gdLst/>
            <a:ahLst/>
            <a:cxnLst/>
            <a:rect l="l" t="t" r="r" b="b"/>
            <a:pathLst>
              <a:path w="4088706" h="6094278">
                <a:moveTo>
                  <a:pt x="0" y="0"/>
                </a:moveTo>
                <a:lnTo>
                  <a:pt x="4088707" y="0"/>
                </a:lnTo>
                <a:lnTo>
                  <a:pt x="4088707" y="6094278"/>
                </a:lnTo>
                <a:lnTo>
                  <a:pt x="0" y="60942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TextBox 2"/>
          <p:cNvSpPr txBox="1"/>
          <p:nvPr/>
        </p:nvSpPr>
        <p:spPr>
          <a:xfrm>
            <a:off x="185341" y="590308"/>
            <a:ext cx="17595656" cy="1029183"/>
          </a:xfrm>
          <a:prstGeom prst="rect">
            <a:avLst/>
          </a:prstGeom>
        </p:spPr>
        <p:txBody>
          <a:bodyPr lIns="0" tIns="0" rIns="0" bIns="0" rtlCol="0" anchor="t">
            <a:spAutoFit/>
          </a:bodyPr>
          <a:lstStyle/>
          <a:p>
            <a:pPr algn="l">
              <a:lnSpc>
                <a:spcPts val="7685"/>
              </a:lnSpc>
            </a:pPr>
            <a:r>
              <a:rPr lang="en-US" sz="7763" b="1" spc="-155">
                <a:solidFill>
                  <a:srgbClr val="F3F6FA"/>
                </a:solidFill>
                <a:latin typeface="Bebas Neue Bold"/>
                <a:ea typeface="Bebas Neue Bold"/>
                <a:cs typeface="Bebas Neue Bold"/>
                <a:sym typeface="Bebas Neue Bold"/>
              </a:rPr>
              <a:t> Methodology, Working principle/ scientific reason</a:t>
            </a:r>
          </a:p>
        </p:txBody>
      </p:sp>
      <p:sp>
        <p:nvSpPr>
          <p:cNvPr id="3" name="TextBox 3"/>
          <p:cNvSpPr txBox="1"/>
          <p:nvPr/>
        </p:nvSpPr>
        <p:spPr>
          <a:xfrm>
            <a:off x="1028700" y="1759095"/>
            <a:ext cx="11552792" cy="659335"/>
          </a:xfrm>
          <a:prstGeom prst="rect">
            <a:avLst/>
          </a:prstGeom>
        </p:spPr>
        <p:txBody>
          <a:bodyPr lIns="0" tIns="0" rIns="0" bIns="0" rtlCol="0" anchor="t">
            <a:spAutoFit/>
          </a:bodyPr>
          <a:lstStyle/>
          <a:p>
            <a:pPr algn="ctr">
              <a:lnSpc>
                <a:spcPts val="5209"/>
              </a:lnSpc>
              <a:spcBef>
                <a:spcPct val="0"/>
              </a:spcBef>
            </a:pPr>
            <a:r>
              <a:rPr lang="en-US" sz="4167" b="1">
                <a:solidFill>
                  <a:srgbClr val="F3F6FA"/>
                </a:solidFill>
                <a:latin typeface="TT Fors Bold"/>
                <a:ea typeface="TT Fors Bold"/>
                <a:cs typeface="TT Fors Bold"/>
                <a:sym typeface="TT Fors Bold"/>
              </a:rPr>
              <a:t>WORKING PRINCIPLE/SCIENTIFIC REASON</a:t>
            </a:r>
          </a:p>
        </p:txBody>
      </p:sp>
      <p:sp>
        <p:nvSpPr>
          <p:cNvPr id="4" name="Freeform 4"/>
          <p:cNvSpPr/>
          <p:nvPr/>
        </p:nvSpPr>
        <p:spPr>
          <a:xfrm rot="-5310226">
            <a:off x="-1015653" y="7664217"/>
            <a:ext cx="4088706" cy="6094278"/>
          </a:xfrm>
          <a:custGeom>
            <a:avLst/>
            <a:gdLst/>
            <a:ahLst/>
            <a:cxnLst/>
            <a:rect l="l" t="t" r="r" b="b"/>
            <a:pathLst>
              <a:path w="4088706" h="6094278">
                <a:moveTo>
                  <a:pt x="0" y="0"/>
                </a:moveTo>
                <a:lnTo>
                  <a:pt x="4088706" y="0"/>
                </a:lnTo>
                <a:lnTo>
                  <a:pt x="4088706" y="6094278"/>
                </a:lnTo>
                <a:lnTo>
                  <a:pt x="0" y="60942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7117153">
            <a:off x="15736643" y="7807582"/>
            <a:ext cx="4088706" cy="6094278"/>
          </a:xfrm>
          <a:custGeom>
            <a:avLst/>
            <a:gdLst/>
            <a:ahLst/>
            <a:cxnLst/>
            <a:rect l="l" t="t" r="r" b="b"/>
            <a:pathLst>
              <a:path w="4088706" h="6094278">
                <a:moveTo>
                  <a:pt x="0" y="0"/>
                </a:moveTo>
                <a:lnTo>
                  <a:pt x="4088707" y="0"/>
                </a:lnTo>
                <a:lnTo>
                  <a:pt x="4088707" y="6094278"/>
                </a:lnTo>
                <a:lnTo>
                  <a:pt x="0" y="609427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655404" y="2735426"/>
            <a:ext cx="17125593" cy="5852709"/>
          </a:xfrm>
          <a:prstGeom prst="rect">
            <a:avLst/>
          </a:prstGeom>
        </p:spPr>
        <p:txBody>
          <a:bodyPr lIns="0" tIns="0" rIns="0" bIns="0" rtlCol="0" anchor="t">
            <a:spAutoFit/>
          </a:bodyPr>
          <a:lstStyle/>
          <a:p>
            <a:pPr marL="488685" lvl="1" indent="-244342" algn="l">
              <a:lnSpc>
                <a:spcPts val="2829"/>
              </a:lnSpc>
              <a:buAutoNum type="arabicPeriod"/>
            </a:pPr>
            <a:r>
              <a:rPr lang="en-US" sz="2263" b="1">
                <a:solidFill>
                  <a:srgbClr val="F3F6FA"/>
                </a:solidFill>
                <a:latin typeface="TT Fors Bold"/>
                <a:ea typeface="TT Fors Bold"/>
                <a:cs typeface="TT Fors Bold"/>
                <a:sym typeface="TT Fors Bold"/>
              </a:rPr>
              <a:t>Soil Moisture Detection:</a:t>
            </a:r>
          </a:p>
          <a:p>
            <a:pPr algn="l">
              <a:lnSpc>
                <a:spcPts val="2954"/>
              </a:lnSpc>
            </a:pPr>
            <a:r>
              <a:rPr lang="en-US" sz="2363">
                <a:solidFill>
                  <a:srgbClr val="F3F6FA"/>
                </a:solidFill>
                <a:latin typeface="TT Fors"/>
                <a:ea typeface="TT Fors"/>
                <a:cs typeface="TT Fors"/>
                <a:sym typeface="TT Fors"/>
              </a:rPr>
              <a:t>              Mechanism: Soil moisture sensors measure water content.</a:t>
            </a:r>
          </a:p>
          <a:p>
            <a:pPr algn="l">
              <a:lnSpc>
                <a:spcPts val="2954"/>
              </a:lnSpc>
            </a:pPr>
            <a:r>
              <a:rPr lang="en-US" sz="2363">
                <a:solidFill>
                  <a:srgbClr val="F3F6FA"/>
                </a:solidFill>
                <a:latin typeface="TT Fors"/>
                <a:ea typeface="TT Fors"/>
                <a:cs typeface="TT Fors"/>
                <a:sym typeface="TT Fors"/>
              </a:rPr>
              <a:t>              Scientific Reason: Ensures plants receive optimal moisture, preventing stress.</a:t>
            </a:r>
          </a:p>
          <a:p>
            <a:pPr algn="l">
              <a:lnSpc>
                <a:spcPts val="2829"/>
              </a:lnSpc>
            </a:pPr>
            <a:r>
              <a:rPr lang="en-US" sz="2263" b="1">
                <a:solidFill>
                  <a:srgbClr val="F3F6FA"/>
                </a:solidFill>
                <a:latin typeface="TT Fors Bold"/>
                <a:ea typeface="TT Fors Bold"/>
                <a:cs typeface="TT Fors Bold"/>
                <a:sym typeface="TT Fors Bold"/>
              </a:rPr>
              <a:t>   2.Microcontroller Decision-Making:</a:t>
            </a:r>
          </a:p>
          <a:p>
            <a:pPr algn="l">
              <a:lnSpc>
                <a:spcPts val="2954"/>
              </a:lnSpc>
            </a:pPr>
            <a:r>
              <a:rPr lang="en-US" sz="2363">
                <a:solidFill>
                  <a:srgbClr val="F3F6FA"/>
                </a:solidFill>
                <a:latin typeface="TT Fors"/>
                <a:ea typeface="TT Fors"/>
                <a:cs typeface="TT Fors"/>
                <a:sym typeface="TT Fors"/>
              </a:rPr>
              <a:t>              Mechanism: The microcontroller processes sensor data.</a:t>
            </a:r>
          </a:p>
          <a:p>
            <a:pPr algn="l">
              <a:lnSpc>
                <a:spcPts val="2954"/>
              </a:lnSpc>
            </a:pPr>
            <a:r>
              <a:rPr lang="en-US" sz="2363">
                <a:solidFill>
                  <a:srgbClr val="F3F6FA"/>
                </a:solidFill>
                <a:latin typeface="TT Fors"/>
                <a:ea typeface="TT Fors"/>
                <a:cs typeface="TT Fors"/>
                <a:sym typeface="TT Fors"/>
              </a:rPr>
              <a:t>              Scientific Reason: Automates irrigation decisions, minimizing human error and adapting to environmental changes.</a:t>
            </a:r>
          </a:p>
          <a:p>
            <a:pPr algn="l">
              <a:lnSpc>
                <a:spcPts val="2829"/>
              </a:lnSpc>
            </a:pPr>
            <a:r>
              <a:rPr lang="en-US" sz="2263" b="1">
                <a:solidFill>
                  <a:srgbClr val="F3F6FA"/>
                </a:solidFill>
                <a:latin typeface="TT Fors Bold"/>
                <a:ea typeface="TT Fors Bold"/>
                <a:cs typeface="TT Fors Bold"/>
                <a:sym typeface="TT Fors Bold"/>
              </a:rPr>
              <a:t>   3.Activation of Irrigation:</a:t>
            </a:r>
          </a:p>
          <a:p>
            <a:pPr algn="l">
              <a:lnSpc>
                <a:spcPts val="2954"/>
              </a:lnSpc>
            </a:pPr>
            <a:r>
              <a:rPr lang="en-US" sz="2363">
                <a:solidFill>
                  <a:srgbClr val="F3F6FA"/>
                </a:solidFill>
                <a:latin typeface="TT Fors"/>
                <a:ea typeface="TT Fors"/>
                <a:cs typeface="TT Fors"/>
                <a:sym typeface="TT Fors"/>
              </a:rPr>
              <a:t>              Mechanism: The actuator (pump/valve) is activated when moisture is low.</a:t>
            </a:r>
          </a:p>
          <a:p>
            <a:pPr algn="l">
              <a:lnSpc>
                <a:spcPts val="2954"/>
              </a:lnSpc>
            </a:pPr>
            <a:r>
              <a:rPr lang="en-US" sz="2363">
                <a:solidFill>
                  <a:srgbClr val="F3F6FA"/>
                </a:solidFill>
                <a:latin typeface="TT Fors"/>
                <a:ea typeface="TT Fors"/>
                <a:cs typeface="TT Fors"/>
                <a:sym typeface="TT Fors"/>
              </a:rPr>
              <a:t>              Scientific Reason: Aligns with precision agriculture principles, supplying water exactly when needed.</a:t>
            </a:r>
          </a:p>
          <a:p>
            <a:pPr algn="l">
              <a:lnSpc>
                <a:spcPts val="2829"/>
              </a:lnSpc>
            </a:pPr>
            <a:r>
              <a:rPr lang="en-US" sz="2263" b="1">
                <a:solidFill>
                  <a:srgbClr val="F3F6FA"/>
                </a:solidFill>
                <a:latin typeface="TT Fors Bold"/>
                <a:ea typeface="TT Fors Bold"/>
                <a:cs typeface="TT Fors Bold"/>
                <a:sym typeface="TT Fors Bold"/>
              </a:rPr>
              <a:t>   4.Remote Monitoring and Control:</a:t>
            </a:r>
          </a:p>
          <a:p>
            <a:pPr algn="l">
              <a:lnSpc>
                <a:spcPts val="2954"/>
              </a:lnSpc>
            </a:pPr>
            <a:r>
              <a:rPr lang="en-US" sz="2363">
                <a:solidFill>
                  <a:srgbClr val="F3F6FA"/>
                </a:solidFill>
                <a:latin typeface="TT Fors"/>
                <a:ea typeface="TT Fors"/>
                <a:cs typeface="TT Fors"/>
                <a:sym typeface="TT Fors"/>
              </a:rPr>
              <a:t>              Mechanism: GSM/Wi-Fi modules send real-time alerts to smartphones.</a:t>
            </a:r>
          </a:p>
          <a:p>
            <a:pPr algn="l">
              <a:lnSpc>
                <a:spcPts val="2954"/>
              </a:lnSpc>
            </a:pPr>
            <a:r>
              <a:rPr lang="en-US" sz="2363">
                <a:solidFill>
                  <a:srgbClr val="F3F6FA"/>
                </a:solidFill>
                <a:latin typeface="TT Fors"/>
                <a:ea typeface="TT Fors"/>
                <a:cs typeface="TT Fors"/>
                <a:sym typeface="TT Fors"/>
              </a:rPr>
              <a:t>              Scientific Reason: Allows for immediate adjustments based on current conditions, enhancing flexibility.</a:t>
            </a:r>
          </a:p>
          <a:p>
            <a:pPr algn="l">
              <a:lnSpc>
                <a:spcPts val="2829"/>
              </a:lnSpc>
            </a:pPr>
            <a:r>
              <a:rPr lang="en-US" sz="2263" b="1">
                <a:solidFill>
                  <a:srgbClr val="F3F6FA"/>
                </a:solidFill>
                <a:latin typeface="TT Fors Bold"/>
                <a:ea typeface="TT Fors Bold"/>
                <a:cs typeface="TT Fors Bold"/>
                <a:sym typeface="TT Fors Bold"/>
              </a:rPr>
              <a:t>   5.Water Conservation:</a:t>
            </a:r>
          </a:p>
          <a:p>
            <a:pPr algn="l">
              <a:lnSpc>
                <a:spcPts val="2954"/>
              </a:lnSpc>
            </a:pPr>
            <a:r>
              <a:rPr lang="en-US" sz="2363">
                <a:solidFill>
                  <a:srgbClr val="F3F6FA"/>
                </a:solidFill>
                <a:latin typeface="TT Fors"/>
                <a:ea typeface="TT Fors"/>
                <a:cs typeface="TT Fors"/>
                <a:sym typeface="TT Fors"/>
              </a:rPr>
              <a:t>              Mechanism: Irrigation occurs only when necessary.</a:t>
            </a:r>
          </a:p>
          <a:p>
            <a:pPr algn="l">
              <a:lnSpc>
                <a:spcPts val="2954"/>
              </a:lnSpc>
            </a:pPr>
            <a:r>
              <a:rPr lang="en-US" sz="2363">
                <a:solidFill>
                  <a:srgbClr val="F3F6FA"/>
                </a:solidFill>
                <a:latin typeface="TT Fors"/>
                <a:ea typeface="TT Fors"/>
                <a:cs typeface="TT Fors"/>
                <a:sym typeface="TT Fors"/>
              </a:rPr>
              <a:t>              Scientific Reason: Reduces water wastage, promoting sustainable agricultural practices.</a:t>
            </a:r>
          </a:p>
          <a:p>
            <a:pPr algn="l">
              <a:lnSpc>
                <a:spcPts val="2954"/>
              </a:lnSpc>
            </a:pPr>
            <a:endParaRPr lang="en-US" sz="2363">
              <a:solidFill>
                <a:srgbClr val="F3F6FA"/>
              </a:solidFill>
              <a:latin typeface="TT Fors"/>
              <a:ea typeface="TT Fors"/>
              <a:cs typeface="TT Fors"/>
              <a:sym typeface="TT For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962" y="0"/>
            <a:ext cx="18605924" cy="10491380"/>
          </a:xfrm>
          <a:custGeom>
            <a:avLst/>
            <a:gdLst/>
            <a:ahLst/>
            <a:cxnLst/>
            <a:rect l="l" t="t" r="r" b="b"/>
            <a:pathLst>
              <a:path w="18605924" h="10491380">
                <a:moveTo>
                  <a:pt x="0" y="0"/>
                </a:moveTo>
                <a:lnTo>
                  <a:pt x="18605924" y="0"/>
                </a:lnTo>
                <a:lnTo>
                  <a:pt x="18605924" y="10491380"/>
                </a:lnTo>
                <a:lnTo>
                  <a:pt x="0" y="10491380"/>
                </a:lnTo>
                <a:lnTo>
                  <a:pt x="0" y="0"/>
                </a:lnTo>
                <a:close/>
              </a:path>
            </a:pathLst>
          </a:custGeom>
          <a:blipFill>
            <a:blip r:embed="rId2"/>
            <a:stretch>
              <a:fillRect l="-211" t="-1865" b="-323"/>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940</Words>
  <Application>Microsoft Office PowerPoint</Application>
  <PresentationFormat>Custom</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TT Fors</vt:lpstr>
      <vt:lpstr>Bebas Neue Bold</vt:lpstr>
      <vt:lpstr>TT Fors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Salford &amp; Co.</dc:title>
  <dc:creator>Shivangi Singh</dc:creator>
  <cp:lastModifiedBy>Shivangi Singh</cp:lastModifiedBy>
  <cp:revision>3</cp:revision>
  <dcterms:created xsi:type="dcterms:W3CDTF">2006-08-16T00:00:00Z</dcterms:created>
  <dcterms:modified xsi:type="dcterms:W3CDTF">2025-10-02T15:40:32Z</dcterms:modified>
  <dc:identifier>DAGUsVYq350</dc:identifier>
</cp:coreProperties>
</file>