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A5355C-D02A-435B-86B4-19B73973D1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DDE528-8315-4D8E-BBBF-142BD740EC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BBC0FA-7003-434F-BC3E-E75DDAB451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BEFAFA-5BD1-441B-93BB-AC42911F09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Click to edit the </a:t>
            </a:r>
            <a:r>
              <a:rPr b="0" lang="en-IN" sz="4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title text format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r">
              <a:buNone/>
            </a:pPr>
            <a:fld id="{4DEC0A9D-E417-4C7F-82F1-40849B148F0C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17989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effectLst/>
                <a:uFillTx/>
                <a:latin typeface="JetBrains Mono ExtraBold"/>
              </a:rPr>
              <a:t>Chess Engine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title"/>
          </p:nvPr>
        </p:nvSpPr>
        <p:spPr>
          <a:xfrm>
            <a:off x="468360" y="27464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Implementing the concept of Game Theory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40000" y="360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IN" sz="2600" strike="noStrike" u="none">
                <a:solidFill>
                  <a:srgbClr val="000000"/>
                </a:solidFill>
                <a:effectLst/>
                <a:uFillTx/>
                <a:latin typeface="JetBrains Mono Light"/>
              </a:rPr>
              <a:t>Principle</a:t>
            </a:r>
            <a:r>
              <a:rPr b="0" lang="en-IN" sz="2600" strike="noStrike" u="none">
                <a:solidFill>
                  <a:srgbClr val="000000"/>
                </a:solidFill>
                <a:effectLst/>
                <a:uFillTx/>
                <a:latin typeface="JetBrains Mono Light"/>
              </a:rPr>
              <a:t> </a:t>
            </a:r>
            <a:r>
              <a:rPr b="0" lang="en-IN" sz="26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Behind the Chess Engines</a:t>
            </a:r>
            <a:endParaRPr b="0" lang="en-IN" sz="26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381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An </a:t>
            </a:r>
            <a:r>
              <a:rPr b="1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adversial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 seach problem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 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MiniMax algorithm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Search space </a:t>
            </a:r>
            <a:r>
              <a:rPr b="1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b</a:t>
            </a:r>
            <a:r>
              <a:rPr b="1" lang="en-IN" sz="1800" strike="noStrike" u="none" baseline="33000">
                <a:solidFill>
                  <a:srgbClr val="000000"/>
                </a:solidFill>
                <a:effectLst/>
                <a:uFillTx/>
                <a:latin typeface="JetBrains Mono ExtraLight"/>
              </a:rPr>
              <a:t>d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4" name=""/>
          <p:cNvSpPr/>
          <p:nvPr/>
        </p:nvSpPr>
        <p:spPr>
          <a:xfrm>
            <a:off x="6660000" y="90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5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5" name=""/>
          <p:cNvSpPr/>
          <p:nvPr/>
        </p:nvSpPr>
        <p:spPr>
          <a:xfrm>
            <a:off x="5220000" y="180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0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JetBrains Mono NL Thin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180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5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7" name=""/>
          <p:cNvSpPr/>
          <p:nvPr/>
        </p:nvSpPr>
        <p:spPr>
          <a:xfrm>
            <a:off x="4410000" y="288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7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JetBrains Mono NL Thin"/>
            </a:endParaRPr>
          </a:p>
        </p:txBody>
      </p:sp>
      <p:sp>
        <p:nvSpPr>
          <p:cNvPr id="18" name=""/>
          <p:cNvSpPr/>
          <p:nvPr/>
        </p:nvSpPr>
        <p:spPr>
          <a:xfrm>
            <a:off x="5940000" y="288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0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JetBrains Mono NL Thin"/>
            </a:endParaRPr>
          </a:p>
        </p:txBody>
      </p:sp>
      <p:sp>
        <p:nvSpPr>
          <p:cNvPr id="19" name=""/>
          <p:cNvSpPr/>
          <p:nvPr/>
        </p:nvSpPr>
        <p:spPr>
          <a:xfrm>
            <a:off x="7458840" y="288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5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0" name=""/>
          <p:cNvSpPr/>
          <p:nvPr/>
        </p:nvSpPr>
        <p:spPr>
          <a:xfrm>
            <a:off x="9000000" y="288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9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JetBrains Mono NL Thin"/>
            </a:endParaRPr>
          </a:p>
        </p:txBody>
      </p:sp>
      <p:sp>
        <p:nvSpPr>
          <p:cNvPr id="21" name=""/>
          <p:cNvSpPr/>
          <p:nvPr/>
        </p:nvSpPr>
        <p:spPr>
          <a:xfrm>
            <a:off x="4050000" y="396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7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JetBrains Mono NL Thin"/>
            </a:endParaRPr>
          </a:p>
        </p:txBody>
      </p:sp>
      <p:sp>
        <p:nvSpPr>
          <p:cNvPr id="22" name=""/>
          <p:cNvSpPr/>
          <p:nvPr/>
        </p:nvSpPr>
        <p:spPr>
          <a:xfrm>
            <a:off x="4770000" y="396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5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3" name=""/>
          <p:cNvSpPr/>
          <p:nvPr/>
        </p:nvSpPr>
        <p:spPr>
          <a:xfrm>
            <a:off x="6311160" y="396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0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4" name=""/>
          <p:cNvSpPr/>
          <p:nvPr/>
        </p:nvSpPr>
        <p:spPr>
          <a:xfrm>
            <a:off x="7020000" y="396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5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5" name=""/>
          <p:cNvSpPr/>
          <p:nvPr/>
        </p:nvSpPr>
        <p:spPr>
          <a:xfrm>
            <a:off x="8640000" y="396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2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6" name=""/>
          <p:cNvSpPr/>
          <p:nvPr/>
        </p:nvSpPr>
        <p:spPr>
          <a:xfrm>
            <a:off x="9450000" y="396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9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cxnSp>
        <p:nvCxnSpPr>
          <p:cNvPr id="27" name=""/>
          <p:cNvCxnSpPr>
            <a:stCxn id="15" idx="7"/>
            <a:endCxn id="14" idx="3"/>
          </p:cNvCxnSpPr>
          <p:nvPr/>
        </p:nvCxnSpPr>
        <p:spPr>
          <a:xfrm flipV="1">
            <a:off x="5681160" y="1361160"/>
            <a:ext cx="1058040" cy="51804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28" name=""/>
          <p:cNvCxnSpPr>
            <a:stCxn id="14" idx="5"/>
            <a:endCxn id="16" idx="1"/>
          </p:cNvCxnSpPr>
          <p:nvPr/>
        </p:nvCxnSpPr>
        <p:spPr>
          <a:xfrm>
            <a:off x="7121160" y="1361160"/>
            <a:ext cx="878040" cy="51804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29" name=""/>
          <p:cNvCxnSpPr>
            <a:stCxn id="15" idx="3"/>
            <a:endCxn id="17" idx="0"/>
          </p:cNvCxnSpPr>
          <p:nvPr/>
        </p:nvCxnSpPr>
        <p:spPr>
          <a:xfrm flipH="1">
            <a:off x="4680000" y="2261160"/>
            <a:ext cx="619200" cy="61920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30" name=""/>
          <p:cNvCxnSpPr>
            <a:stCxn id="15" idx="5"/>
            <a:endCxn id="18" idx="0"/>
          </p:cNvCxnSpPr>
          <p:nvPr/>
        </p:nvCxnSpPr>
        <p:spPr>
          <a:xfrm>
            <a:off x="5681160" y="2261160"/>
            <a:ext cx="529200" cy="61920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31" name=""/>
          <p:cNvCxnSpPr>
            <a:stCxn id="16" idx="3"/>
            <a:endCxn id="19" idx="0"/>
          </p:cNvCxnSpPr>
          <p:nvPr/>
        </p:nvCxnSpPr>
        <p:spPr>
          <a:xfrm flipH="1">
            <a:off x="7728840" y="2261160"/>
            <a:ext cx="270360" cy="61920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32" name=""/>
          <p:cNvCxnSpPr>
            <a:stCxn id="16" idx="5"/>
            <a:endCxn id="20" idx="0"/>
          </p:cNvCxnSpPr>
          <p:nvPr/>
        </p:nvCxnSpPr>
        <p:spPr>
          <a:xfrm>
            <a:off x="8381160" y="2261160"/>
            <a:ext cx="889200" cy="61920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33" name=""/>
          <p:cNvCxnSpPr>
            <a:stCxn id="17" idx="3"/>
            <a:endCxn id="21" idx="0"/>
          </p:cNvCxnSpPr>
          <p:nvPr/>
        </p:nvCxnSpPr>
        <p:spPr>
          <a:xfrm flipH="1">
            <a:off x="4320000" y="3341160"/>
            <a:ext cx="169200" cy="61920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34" name=""/>
          <p:cNvCxnSpPr>
            <a:stCxn id="17" idx="5"/>
            <a:endCxn id="22" idx="0"/>
          </p:cNvCxnSpPr>
          <p:nvPr/>
        </p:nvCxnSpPr>
        <p:spPr>
          <a:xfrm>
            <a:off x="4871160" y="3341160"/>
            <a:ext cx="169200" cy="61920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35" name=""/>
          <p:cNvCxnSpPr>
            <a:stCxn id="18" idx="5"/>
            <a:endCxn id="23" idx="0"/>
          </p:cNvCxnSpPr>
          <p:nvPr/>
        </p:nvCxnSpPr>
        <p:spPr>
          <a:xfrm>
            <a:off x="6401160" y="3341160"/>
            <a:ext cx="180360" cy="61920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36" name=""/>
          <p:cNvCxnSpPr>
            <a:stCxn id="19" idx="3"/>
            <a:endCxn id="24" idx="0"/>
          </p:cNvCxnSpPr>
          <p:nvPr/>
        </p:nvCxnSpPr>
        <p:spPr>
          <a:xfrm flipH="1">
            <a:off x="7290000" y="3341160"/>
            <a:ext cx="248040" cy="61920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37" name=""/>
          <p:cNvCxnSpPr>
            <a:stCxn id="20" idx="3"/>
            <a:endCxn id="25" idx="0"/>
          </p:cNvCxnSpPr>
          <p:nvPr/>
        </p:nvCxnSpPr>
        <p:spPr>
          <a:xfrm flipH="1">
            <a:off x="8910000" y="3341160"/>
            <a:ext cx="169200" cy="61920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38" name=""/>
          <p:cNvCxnSpPr>
            <a:stCxn id="20" idx="5"/>
            <a:endCxn id="26" idx="0"/>
          </p:cNvCxnSpPr>
          <p:nvPr/>
        </p:nvCxnSpPr>
        <p:spPr>
          <a:xfrm>
            <a:off x="9461160" y="3341160"/>
            <a:ext cx="259200" cy="61920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sp>
        <p:nvSpPr>
          <p:cNvPr id="39" name=""/>
          <p:cNvSpPr/>
          <p:nvPr/>
        </p:nvSpPr>
        <p:spPr>
          <a:xfrm>
            <a:off x="5580000" y="396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-1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0" name=""/>
          <p:cNvSpPr/>
          <p:nvPr/>
        </p:nvSpPr>
        <p:spPr>
          <a:xfrm>
            <a:off x="7920000" y="396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0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cxnSp>
        <p:nvCxnSpPr>
          <p:cNvPr id="41" name=""/>
          <p:cNvCxnSpPr>
            <a:stCxn id="18" idx="3"/>
            <a:endCxn id="39" idx="0"/>
          </p:cNvCxnSpPr>
          <p:nvPr/>
        </p:nvCxnSpPr>
        <p:spPr>
          <a:xfrm flipH="1">
            <a:off x="5850000" y="3341160"/>
            <a:ext cx="169200" cy="61920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42" name=""/>
          <p:cNvCxnSpPr>
            <a:stCxn id="19" idx="5"/>
            <a:endCxn id="40" idx="0"/>
          </p:cNvCxnSpPr>
          <p:nvPr/>
        </p:nvCxnSpPr>
        <p:spPr>
          <a:xfrm>
            <a:off x="7920000" y="3341160"/>
            <a:ext cx="270360" cy="61920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sp>
        <p:nvSpPr>
          <p:cNvPr id="43" name=""/>
          <p:cNvSpPr/>
          <p:nvPr/>
        </p:nvSpPr>
        <p:spPr>
          <a:xfrm flipV="1">
            <a:off x="7200000" y="3341160"/>
            <a:ext cx="258840" cy="54000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4" name=""/>
          <p:cNvSpPr/>
          <p:nvPr/>
        </p:nvSpPr>
        <p:spPr>
          <a:xfrm flipV="1">
            <a:off x="7560000" y="2261160"/>
            <a:ext cx="258840" cy="54000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5" name=""/>
          <p:cNvSpPr/>
          <p:nvPr/>
        </p:nvSpPr>
        <p:spPr>
          <a:xfrm flipH="1" flipV="1">
            <a:off x="7200000" y="1260000"/>
            <a:ext cx="900000" cy="54000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9540000" y="900000"/>
            <a:ext cx="90000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max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9540000" y="2948760"/>
            <a:ext cx="90000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max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9540000" y="1767600"/>
            <a:ext cx="90000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min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9540000" y="900000"/>
            <a:ext cx="90000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max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40000" y="360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2600" strike="noStrike" u="none">
                <a:solidFill>
                  <a:srgbClr val="000000"/>
                </a:solidFill>
                <a:effectLst/>
                <a:uFillTx/>
                <a:latin typeface="JetBrains Mono Light"/>
              </a:rPr>
              <a:t>How can we </a:t>
            </a:r>
            <a:r>
              <a:rPr b="1" lang="en-IN" sz="2600" strike="noStrike" u="none">
                <a:solidFill>
                  <a:srgbClr val="000000"/>
                </a:solidFill>
                <a:effectLst/>
                <a:uFillTx/>
                <a:latin typeface="JetBrains Mono Light"/>
              </a:rPr>
              <a:t>reduce</a:t>
            </a:r>
            <a:r>
              <a:rPr b="0" lang="en-IN" sz="2600" strike="noStrike" u="none">
                <a:solidFill>
                  <a:srgbClr val="000000"/>
                </a:solidFill>
                <a:effectLst/>
                <a:uFillTx/>
                <a:latin typeface="JetBrains Mono Light"/>
              </a:rPr>
              <a:t> search space ?</a:t>
            </a:r>
            <a:endParaRPr b="0" lang="en-IN" sz="26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1260000" y="1188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6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JetBrains Mono NL Thin"/>
            </a:endParaRPr>
          </a:p>
        </p:txBody>
      </p:sp>
      <p:sp>
        <p:nvSpPr>
          <p:cNvPr id="52" name=""/>
          <p:cNvSpPr/>
          <p:nvPr/>
        </p:nvSpPr>
        <p:spPr>
          <a:xfrm>
            <a:off x="2340000" y="2088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5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JetBrains Mono NL Thin"/>
            </a:endParaRPr>
          </a:p>
        </p:txBody>
      </p:sp>
      <p:sp>
        <p:nvSpPr>
          <p:cNvPr id="53" name=""/>
          <p:cNvSpPr/>
          <p:nvPr/>
        </p:nvSpPr>
        <p:spPr>
          <a:xfrm>
            <a:off x="1800000" y="3168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5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JetBrains Mono NL Thin"/>
            </a:endParaRPr>
          </a:p>
        </p:txBody>
      </p:sp>
      <p:sp>
        <p:nvSpPr>
          <p:cNvPr id="54" name=""/>
          <p:cNvSpPr/>
          <p:nvPr/>
        </p:nvSpPr>
        <p:spPr>
          <a:xfrm>
            <a:off x="3060000" y="3168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a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JetBrains Mono NL Thin"/>
            </a:endParaRPr>
          </a:p>
        </p:txBody>
      </p:sp>
      <p:sp>
        <p:nvSpPr>
          <p:cNvPr id="55" name=""/>
          <p:cNvSpPr/>
          <p:nvPr/>
        </p:nvSpPr>
        <p:spPr>
          <a:xfrm>
            <a:off x="2880000" y="4248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b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JetBrains Mono NL Thin"/>
            </a:endParaRPr>
          </a:p>
        </p:txBody>
      </p:sp>
      <p:sp>
        <p:nvSpPr>
          <p:cNvPr id="56" name=""/>
          <p:cNvSpPr/>
          <p:nvPr/>
        </p:nvSpPr>
        <p:spPr>
          <a:xfrm>
            <a:off x="3960000" y="4248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c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JetBrains Mono NL Thin"/>
            </a:endParaRPr>
          </a:p>
        </p:txBody>
      </p:sp>
      <p:cxnSp>
        <p:nvCxnSpPr>
          <p:cNvPr id="57" name=""/>
          <p:cNvCxnSpPr>
            <a:stCxn id="51" idx="5"/>
            <a:endCxn id="52" idx="1"/>
          </p:cNvCxnSpPr>
          <p:nvPr/>
        </p:nvCxnSpPr>
        <p:spPr>
          <a:xfrm>
            <a:off x="1721160" y="1649160"/>
            <a:ext cx="698040" cy="51804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58" name=""/>
          <p:cNvCxnSpPr>
            <a:stCxn id="52" idx="3"/>
            <a:endCxn id="53" idx="0"/>
          </p:cNvCxnSpPr>
          <p:nvPr/>
        </p:nvCxnSpPr>
        <p:spPr>
          <a:xfrm flipH="1">
            <a:off x="2070000" y="2549160"/>
            <a:ext cx="349200" cy="61920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59" name=""/>
          <p:cNvCxnSpPr>
            <a:stCxn id="52" idx="5"/>
            <a:endCxn id="54" idx="0"/>
          </p:cNvCxnSpPr>
          <p:nvPr/>
        </p:nvCxnSpPr>
        <p:spPr>
          <a:xfrm>
            <a:off x="2801160" y="2549160"/>
            <a:ext cx="529200" cy="619200"/>
          </a:xfrm>
          <a:prstGeom prst="straightConnector1">
            <a:avLst/>
          </a:prstGeom>
          <a:ln w="0">
            <a:solidFill>
              <a:srgbClr val="ff0000"/>
            </a:solidFill>
          </a:ln>
        </p:spPr>
      </p:cxnSp>
      <p:cxnSp>
        <p:nvCxnSpPr>
          <p:cNvPr id="60" name=""/>
          <p:cNvCxnSpPr>
            <a:stCxn id="54" idx="4"/>
            <a:endCxn id="55" idx="0"/>
          </p:cNvCxnSpPr>
          <p:nvPr/>
        </p:nvCxnSpPr>
        <p:spPr>
          <a:xfrm flipH="1">
            <a:off x="3150000" y="3708000"/>
            <a:ext cx="180360" cy="540360"/>
          </a:xfrm>
          <a:prstGeom prst="straightConnector1">
            <a:avLst/>
          </a:prstGeom>
          <a:ln w="0">
            <a:solidFill>
              <a:srgbClr val="ff0000"/>
            </a:solidFill>
          </a:ln>
        </p:spPr>
      </p:cxnSp>
      <p:cxnSp>
        <p:nvCxnSpPr>
          <p:cNvPr id="61" name=""/>
          <p:cNvCxnSpPr>
            <a:stCxn id="54" idx="5"/>
            <a:endCxn id="56" idx="0"/>
          </p:cNvCxnSpPr>
          <p:nvPr/>
        </p:nvCxnSpPr>
        <p:spPr>
          <a:xfrm>
            <a:off x="3521160" y="3629160"/>
            <a:ext cx="709200" cy="619200"/>
          </a:xfrm>
          <a:prstGeom prst="straightConnector1">
            <a:avLst/>
          </a:prstGeom>
          <a:ln w="0">
            <a:solidFill>
              <a:srgbClr val="ff0000"/>
            </a:solidFill>
          </a:ln>
        </p:spPr>
      </p:cxnSp>
      <p:cxnSp>
        <p:nvCxnSpPr>
          <p:cNvPr id="62" name=""/>
          <p:cNvCxnSpPr>
            <a:stCxn id="51" idx="3"/>
          </p:cNvCxnSpPr>
          <p:nvPr/>
        </p:nvCxnSpPr>
        <p:spPr>
          <a:xfrm flipH="1">
            <a:off x="811800" y="1649160"/>
            <a:ext cx="527400" cy="508680"/>
          </a:xfrm>
          <a:prstGeom prst="straightConnector1">
            <a:avLst/>
          </a:prstGeom>
          <a:ln cap="rnd" w="0">
            <a:solidFill>
              <a:srgbClr val="3465a4"/>
            </a:solidFill>
            <a:prstDash val="dash"/>
          </a:ln>
        </p:spPr>
      </p:cxnSp>
      <p:cxnSp>
        <p:nvCxnSpPr>
          <p:cNvPr id="63" name=""/>
          <p:cNvCxnSpPr>
            <a:stCxn id="51" idx="4"/>
          </p:cNvCxnSpPr>
          <p:nvPr/>
        </p:nvCxnSpPr>
        <p:spPr>
          <a:xfrm flipH="1">
            <a:off x="1384560" y="1728000"/>
            <a:ext cx="145800" cy="881280"/>
          </a:xfrm>
          <a:prstGeom prst="straightConnector1">
            <a:avLst/>
          </a:prstGeom>
          <a:ln cap="rnd" w="0">
            <a:solidFill>
              <a:srgbClr val="3465a4"/>
            </a:solidFill>
            <a:prstDash val="dash"/>
          </a:ln>
        </p:spPr>
      </p:cxnSp>
      <p:cxnSp>
        <p:nvCxnSpPr>
          <p:cNvPr id="64" name=""/>
          <p:cNvCxnSpPr>
            <a:stCxn id="53" idx="5"/>
          </p:cNvCxnSpPr>
          <p:nvPr/>
        </p:nvCxnSpPr>
        <p:spPr>
          <a:xfrm>
            <a:off x="2261160" y="3629160"/>
            <a:ext cx="184320" cy="718200"/>
          </a:xfrm>
          <a:prstGeom prst="straightConnector1">
            <a:avLst/>
          </a:prstGeom>
          <a:ln cap="rnd" w="0">
            <a:solidFill>
              <a:srgbClr val="3465a4"/>
            </a:solidFill>
            <a:prstDash val="dash"/>
          </a:ln>
        </p:spPr>
      </p:cxnSp>
      <p:cxnSp>
        <p:nvCxnSpPr>
          <p:cNvPr id="65" name=""/>
          <p:cNvCxnSpPr>
            <a:stCxn id="53" idx="3"/>
          </p:cNvCxnSpPr>
          <p:nvPr/>
        </p:nvCxnSpPr>
        <p:spPr>
          <a:xfrm flipH="1">
            <a:off x="1669320" y="3629160"/>
            <a:ext cx="209880" cy="767520"/>
          </a:xfrm>
          <a:prstGeom prst="straightConnector1">
            <a:avLst/>
          </a:prstGeom>
          <a:ln cap="rnd" w="0">
            <a:solidFill>
              <a:srgbClr val="3465a4"/>
            </a:solidFill>
            <a:prstDash val="dash"/>
          </a:ln>
        </p:spPr>
      </p:cxnSp>
      <p:sp>
        <p:nvSpPr>
          <p:cNvPr id="66" name=""/>
          <p:cNvSpPr/>
          <p:nvPr/>
        </p:nvSpPr>
        <p:spPr>
          <a:xfrm>
            <a:off x="3060000" y="2628000"/>
            <a:ext cx="0" cy="36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67" name=""/>
          <p:cNvSpPr/>
          <p:nvPr/>
        </p:nvSpPr>
        <p:spPr>
          <a:xfrm>
            <a:off x="2880000" y="2808000"/>
            <a:ext cx="360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80000" y="1152000"/>
            <a:ext cx="54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13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max</a:t>
            </a:r>
            <a:endParaRPr b="0" lang="en-IN" sz="13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80000" y="3312000"/>
            <a:ext cx="54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13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max</a:t>
            </a:r>
            <a:endParaRPr b="0" lang="en-IN" sz="13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80000" y="2232000"/>
            <a:ext cx="54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13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min</a:t>
            </a:r>
            <a:endParaRPr b="0" lang="en-IN" sz="13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cxnSp>
        <p:nvCxnSpPr>
          <p:cNvPr id="71" name=""/>
          <p:cNvCxnSpPr>
            <a:stCxn id="51" idx="0"/>
          </p:cNvCxnSpPr>
          <p:nvPr/>
        </p:nvCxnSpPr>
        <p:spPr>
          <a:xfrm flipH="1" flipV="1">
            <a:off x="1515600" y="356040"/>
            <a:ext cx="14760" cy="832320"/>
          </a:xfrm>
          <a:prstGeom prst="straightConnector1">
            <a:avLst/>
          </a:prstGeom>
          <a:ln w="0">
            <a:solidFill>
              <a:srgbClr val="3465a4"/>
            </a:solidFill>
            <a:prstDash val="lgDash"/>
          </a:ln>
        </p:spPr>
      </p:cxnSp>
      <p:cxnSp>
        <p:nvCxnSpPr>
          <p:cNvPr id="72" name=""/>
          <p:cNvCxnSpPr>
            <a:stCxn id="55" idx="4"/>
          </p:cNvCxnSpPr>
          <p:nvPr/>
        </p:nvCxnSpPr>
        <p:spPr>
          <a:xfrm flipH="1">
            <a:off x="3125520" y="4788000"/>
            <a:ext cx="24840" cy="466920"/>
          </a:xfrm>
          <a:prstGeom prst="straightConnector1">
            <a:avLst/>
          </a:prstGeom>
          <a:ln cap="rnd" w="0">
            <a:solidFill>
              <a:srgbClr val="ff0000"/>
            </a:solidFill>
            <a:prstDash val="dash"/>
          </a:ln>
        </p:spPr>
      </p:cxnSp>
      <p:cxnSp>
        <p:nvCxnSpPr>
          <p:cNvPr id="73" name=""/>
          <p:cNvCxnSpPr>
            <a:stCxn id="56" idx="4"/>
          </p:cNvCxnSpPr>
          <p:nvPr/>
        </p:nvCxnSpPr>
        <p:spPr>
          <a:xfrm>
            <a:off x="4230000" y="4788000"/>
            <a:ext cx="19800" cy="542880"/>
          </a:xfrm>
          <a:prstGeom prst="straightConnector1">
            <a:avLst/>
          </a:prstGeom>
          <a:ln cap="rnd" w="0">
            <a:solidFill>
              <a:srgbClr val="ff0000"/>
            </a:solidFill>
            <a:prstDash val="dash"/>
          </a:ln>
        </p:spPr>
      </p:cxnSp>
      <p:sp>
        <p:nvSpPr>
          <p:cNvPr id="74" name=""/>
          <p:cNvSpPr txBox="1"/>
          <p:nvPr/>
        </p:nvSpPr>
        <p:spPr>
          <a:xfrm>
            <a:off x="180000" y="4428000"/>
            <a:ext cx="54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13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min</a:t>
            </a:r>
            <a:endParaRPr b="0" lang="en-IN" sz="13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4896000" y="1103760"/>
            <a:ext cx="4824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Light"/>
              </a:rPr>
              <a:t>Alpha Beta </a:t>
            </a:r>
            <a:r>
              <a:rPr b="1" lang="en-IN" sz="1800" strike="noStrike" u="none">
                <a:solidFill>
                  <a:srgbClr val="000000"/>
                </a:solidFill>
                <a:effectLst/>
                <a:uFillTx/>
                <a:latin typeface="JetBrains Mono Light"/>
              </a:rPr>
              <a:t>Pruning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New time for search space: O(b</a:t>
            </a:r>
            <a:r>
              <a:rPr b="0" lang="en-IN" sz="1800" strike="noStrike" u="none" baseline="33000">
                <a:solidFill>
                  <a:srgbClr val="000000"/>
                </a:solidFill>
                <a:effectLst/>
                <a:uFillTx/>
                <a:latin typeface="JetBrains Mono ExtraLight"/>
              </a:rPr>
              <a:t>d/2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)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We will see this practically!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540000" y="360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2600" strike="noStrike" u="none">
                <a:solidFill>
                  <a:srgbClr val="000000"/>
                </a:solidFill>
                <a:effectLst/>
                <a:uFillTx/>
                <a:latin typeface="JetBrains Mono Light"/>
              </a:rPr>
              <a:t>What </a:t>
            </a:r>
            <a:r>
              <a:rPr b="1" lang="en-IN" sz="2600" strike="noStrike" u="none">
                <a:solidFill>
                  <a:srgbClr val="000000"/>
                </a:solidFill>
                <a:effectLst/>
                <a:uFillTx/>
                <a:latin typeface="JetBrains Mono Light"/>
              </a:rPr>
              <a:t>effort</a:t>
            </a:r>
            <a:r>
              <a:rPr b="0" lang="en-IN" sz="2600" strike="noStrike" u="none">
                <a:solidFill>
                  <a:srgbClr val="000000"/>
                </a:solidFill>
                <a:effectLst/>
                <a:uFillTx/>
                <a:latin typeface="JetBrains Mono Light"/>
              </a:rPr>
              <a:t> did I put ?</a:t>
            </a:r>
            <a:endParaRPr b="0" lang="en-IN" sz="26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 txBox="1"/>
          <p:nvPr/>
        </p:nvSpPr>
        <p:spPr>
          <a:xfrm>
            <a:off x="4428000" y="1103760"/>
            <a:ext cx="54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Ordering branches </a:t>
            </a:r>
            <a:r>
              <a:rPr b="1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increases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 </a:t>
            </a:r>
            <a:r>
              <a:rPr b="1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pruning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 </a:t>
            </a:r>
            <a:r>
              <a:rPr b="1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depths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Significant difference on </a:t>
            </a:r>
            <a:r>
              <a:rPr b="1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high depths 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No of </a:t>
            </a:r>
            <a:r>
              <a:rPr b="1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branches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</a:rPr>
              <a:t>/moves </a:t>
            </a:r>
            <a:r>
              <a:rPr b="1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  <a:ea typeface="JetBrains Mono ExtraLight"/>
              </a:rPr>
              <a:t>⍺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  <a:ea typeface="JetBrains Mono ExtraLight"/>
              </a:rPr>
              <a:t> </a:t>
            </a:r>
            <a:r>
              <a:rPr b="1" lang="en-IN" sz="1800" strike="noStrike" u="none">
                <a:solidFill>
                  <a:srgbClr val="000000"/>
                </a:solidFill>
                <a:effectLst/>
                <a:uFillTx/>
                <a:latin typeface="JetBrains Mono ExtraLight"/>
                <a:ea typeface="JetBrains Mono ExtraLight"/>
              </a:rPr>
              <a:t>Time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78" name=""/>
          <p:cNvSpPr/>
          <p:nvPr/>
        </p:nvSpPr>
        <p:spPr>
          <a:xfrm>
            <a:off x="2423160" y="900000"/>
            <a:ext cx="996840" cy="989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N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JetBrains Mono NL Thin"/>
            </a:endParaRPr>
          </a:p>
        </p:txBody>
      </p:sp>
      <p:cxnSp>
        <p:nvCxnSpPr>
          <p:cNvPr id="79" name=""/>
          <p:cNvCxnSpPr>
            <a:stCxn id="78" idx="3"/>
          </p:cNvCxnSpPr>
          <p:nvPr/>
        </p:nvCxnSpPr>
        <p:spPr>
          <a:xfrm flipH="1">
            <a:off x="2142720" y="1744560"/>
            <a:ext cx="426600" cy="1023480"/>
          </a:xfrm>
          <a:prstGeom prst="straightConnector1">
            <a:avLst/>
          </a:prstGeom>
          <a:ln cap="rnd" w="0">
            <a:solidFill>
              <a:srgbClr val="3465a4"/>
            </a:solidFill>
            <a:prstDash val="dash"/>
          </a:ln>
        </p:spPr>
      </p:cxnSp>
      <p:cxnSp>
        <p:nvCxnSpPr>
          <p:cNvPr id="80" name=""/>
          <p:cNvCxnSpPr>
            <a:stCxn id="78" idx="4"/>
          </p:cNvCxnSpPr>
          <p:nvPr/>
        </p:nvCxnSpPr>
        <p:spPr>
          <a:xfrm>
            <a:off x="2921760" y="1889280"/>
            <a:ext cx="201240" cy="925560"/>
          </a:xfrm>
          <a:prstGeom prst="straightConnector1">
            <a:avLst/>
          </a:prstGeom>
          <a:ln cap="rnd" w="0">
            <a:solidFill>
              <a:srgbClr val="ff0000"/>
            </a:solidFill>
            <a:prstDash val="dash"/>
          </a:ln>
        </p:spPr>
      </p:cxnSp>
      <p:cxnSp>
        <p:nvCxnSpPr>
          <p:cNvPr id="81" name=""/>
          <p:cNvCxnSpPr>
            <a:stCxn id="78" idx="5"/>
          </p:cNvCxnSpPr>
          <p:nvPr/>
        </p:nvCxnSpPr>
        <p:spPr>
          <a:xfrm>
            <a:off x="3274200" y="1744560"/>
            <a:ext cx="866160" cy="836640"/>
          </a:xfrm>
          <a:prstGeom prst="straightConnector1">
            <a:avLst/>
          </a:prstGeom>
          <a:ln cap="rnd" w="0">
            <a:solidFill>
              <a:srgbClr val="ff0000"/>
            </a:solidFill>
            <a:prstDash val="dash"/>
          </a:ln>
        </p:spPr>
      </p:cxnSp>
      <p:cxnSp>
        <p:nvCxnSpPr>
          <p:cNvPr id="82" name=""/>
          <p:cNvCxnSpPr>
            <a:stCxn id="78" idx="5"/>
          </p:cNvCxnSpPr>
          <p:nvPr/>
        </p:nvCxnSpPr>
        <p:spPr>
          <a:xfrm>
            <a:off x="3274200" y="1744560"/>
            <a:ext cx="376200" cy="1135800"/>
          </a:xfrm>
          <a:prstGeom prst="straightConnector1">
            <a:avLst/>
          </a:prstGeom>
          <a:ln cap="rnd" w="0">
            <a:solidFill>
              <a:srgbClr val="ff0000"/>
            </a:solidFill>
            <a:prstDash val="dash"/>
          </a:ln>
        </p:spPr>
      </p:cxnSp>
      <p:cxnSp>
        <p:nvCxnSpPr>
          <p:cNvPr id="83" name=""/>
          <p:cNvCxnSpPr>
            <a:stCxn id="78" idx="3"/>
          </p:cNvCxnSpPr>
          <p:nvPr/>
        </p:nvCxnSpPr>
        <p:spPr>
          <a:xfrm flipH="1">
            <a:off x="1794240" y="1744560"/>
            <a:ext cx="775080" cy="696240"/>
          </a:xfrm>
          <a:prstGeom prst="straightConnector1">
            <a:avLst/>
          </a:prstGeom>
          <a:ln cap="rnd" w="0">
            <a:solidFill>
              <a:srgbClr val="3465a4"/>
            </a:solidFill>
            <a:prstDash val="dash"/>
          </a:ln>
        </p:spPr>
      </p:cxnSp>
      <p:cxnSp>
        <p:nvCxnSpPr>
          <p:cNvPr id="84" name=""/>
          <p:cNvCxnSpPr>
            <a:stCxn id="78" idx="4"/>
          </p:cNvCxnSpPr>
          <p:nvPr/>
        </p:nvCxnSpPr>
        <p:spPr>
          <a:xfrm flipH="1">
            <a:off x="2566800" y="1889280"/>
            <a:ext cx="355320" cy="878760"/>
          </a:xfrm>
          <a:prstGeom prst="straightConnector1">
            <a:avLst/>
          </a:prstGeom>
          <a:ln cap="rnd" w="0">
            <a:solidFill>
              <a:srgbClr val="3465a4"/>
            </a:solidFill>
            <a:prstDash val="dash"/>
          </a:ln>
        </p:spPr>
      </p:cxnSp>
      <p:sp>
        <p:nvSpPr>
          <p:cNvPr id="85" name=""/>
          <p:cNvSpPr/>
          <p:nvPr/>
        </p:nvSpPr>
        <p:spPr>
          <a:xfrm>
            <a:off x="1080000" y="3330720"/>
            <a:ext cx="996840" cy="9892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JetBrains Mono NL Thin"/>
              </a:rPr>
              <a:t>N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JetBrains Mono NL Thin"/>
            </a:endParaRPr>
          </a:p>
        </p:txBody>
      </p:sp>
      <p:cxnSp>
        <p:nvCxnSpPr>
          <p:cNvPr id="86" name=""/>
          <p:cNvCxnSpPr>
            <a:stCxn id="85" idx="3"/>
          </p:cNvCxnSpPr>
          <p:nvPr/>
        </p:nvCxnSpPr>
        <p:spPr>
          <a:xfrm flipH="1">
            <a:off x="702720" y="4175280"/>
            <a:ext cx="523440" cy="813600"/>
          </a:xfrm>
          <a:prstGeom prst="straightConnector1">
            <a:avLst/>
          </a:prstGeom>
          <a:ln cap="rnd" w="0">
            <a:solidFill>
              <a:srgbClr val="ff0000"/>
            </a:solidFill>
            <a:prstDash val="dash"/>
          </a:ln>
        </p:spPr>
      </p:cxnSp>
      <p:cxnSp>
        <p:nvCxnSpPr>
          <p:cNvPr id="87" name=""/>
          <p:cNvCxnSpPr>
            <a:stCxn id="85" idx="4"/>
          </p:cNvCxnSpPr>
          <p:nvPr/>
        </p:nvCxnSpPr>
        <p:spPr>
          <a:xfrm>
            <a:off x="1578600" y="4320000"/>
            <a:ext cx="104400" cy="715680"/>
          </a:xfrm>
          <a:prstGeom prst="straightConnector1">
            <a:avLst/>
          </a:prstGeom>
          <a:ln cap="rnd" w="0">
            <a:solidFill>
              <a:srgbClr val="ff0000"/>
            </a:solidFill>
            <a:prstDash val="dash"/>
          </a:ln>
        </p:spPr>
      </p:cxnSp>
      <p:cxnSp>
        <p:nvCxnSpPr>
          <p:cNvPr id="88" name=""/>
          <p:cNvCxnSpPr>
            <a:stCxn id="85" idx="5"/>
          </p:cNvCxnSpPr>
          <p:nvPr/>
        </p:nvCxnSpPr>
        <p:spPr>
          <a:xfrm>
            <a:off x="1931040" y="4175280"/>
            <a:ext cx="769320" cy="626760"/>
          </a:xfrm>
          <a:prstGeom prst="straightConnector1">
            <a:avLst/>
          </a:prstGeom>
          <a:ln cap="rnd" w="0">
            <a:solidFill>
              <a:srgbClr val="ff0000"/>
            </a:solidFill>
            <a:prstDash val="dash"/>
          </a:ln>
        </p:spPr>
      </p:cxnSp>
      <p:cxnSp>
        <p:nvCxnSpPr>
          <p:cNvPr id="89" name=""/>
          <p:cNvCxnSpPr>
            <a:stCxn id="85" idx="5"/>
          </p:cNvCxnSpPr>
          <p:nvPr/>
        </p:nvCxnSpPr>
        <p:spPr>
          <a:xfrm>
            <a:off x="1931040" y="4175280"/>
            <a:ext cx="279360" cy="925920"/>
          </a:xfrm>
          <a:prstGeom prst="straightConnector1">
            <a:avLst/>
          </a:prstGeom>
          <a:ln cap="rnd" w="0">
            <a:solidFill>
              <a:srgbClr val="ff0000"/>
            </a:solidFill>
            <a:prstDash val="dash"/>
          </a:ln>
        </p:spPr>
      </p:cxnSp>
      <p:cxnSp>
        <p:nvCxnSpPr>
          <p:cNvPr id="90" name=""/>
          <p:cNvCxnSpPr>
            <a:stCxn id="85" idx="3"/>
          </p:cNvCxnSpPr>
          <p:nvPr/>
        </p:nvCxnSpPr>
        <p:spPr>
          <a:xfrm flipH="1">
            <a:off x="354240" y="4175280"/>
            <a:ext cx="871920" cy="486360"/>
          </a:xfrm>
          <a:prstGeom prst="straightConnector1">
            <a:avLst/>
          </a:prstGeom>
          <a:ln cap="rnd" w="0">
            <a:solidFill>
              <a:srgbClr val="3465a4"/>
            </a:solidFill>
            <a:prstDash val="dash"/>
          </a:ln>
        </p:spPr>
      </p:cxnSp>
      <p:cxnSp>
        <p:nvCxnSpPr>
          <p:cNvPr id="91" name=""/>
          <p:cNvCxnSpPr>
            <a:stCxn id="85" idx="4"/>
          </p:cNvCxnSpPr>
          <p:nvPr/>
        </p:nvCxnSpPr>
        <p:spPr>
          <a:xfrm flipH="1">
            <a:off x="1126800" y="4320000"/>
            <a:ext cx="452160" cy="668880"/>
          </a:xfrm>
          <a:prstGeom prst="straightConnector1">
            <a:avLst/>
          </a:prstGeom>
          <a:ln cap="rnd" w="0">
            <a:solidFill>
              <a:srgbClr val="ff0000"/>
            </a:solidFill>
            <a:prstDash val="dash"/>
          </a:ln>
        </p:spPr>
      </p:cxnSp>
      <p:sp>
        <p:nvSpPr>
          <p:cNvPr id="92" name=""/>
          <p:cNvSpPr/>
          <p:nvPr/>
        </p:nvSpPr>
        <p:spPr>
          <a:xfrm>
            <a:off x="2160000" y="2160000"/>
            <a:ext cx="540000" cy="18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93" name=""/>
          <p:cNvSpPr/>
          <p:nvPr/>
        </p:nvSpPr>
        <p:spPr>
          <a:xfrm rot="4353600">
            <a:off x="2519640" y="3239640"/>
            <a:ext cx="720000" cy="720000"/>
          </a:xfrm>
          <a:custGeom>
            <a:avLst/>
            <a:gdLst>
              <a:gd name="textAreaLeft" fmla="*/ 0 w 720000"/>
              <a:gd name="textAreaRight" fmla="*/ 720360 w 720000"/>
              <a:gd name="textAreaTop" fmla="*/ 0 h 720000"/>
              <a:gd name="textAreaBottom" fmla="*/ 720360 h 7200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16300" y="10800"/>
                </a:moveTo>
                <a:arcTo wR="5500" hR="5500" stAng="0" swAng="-7281363"/>
                <a:lnTo>
                  <a:pt x="5180" y="1577"/>
                </a:lnTo>
                <a:arcTo wR="10800" hR="10800" stAng="-7281363" swAng="7281363"/>
                <a:lnTo>
                  <a:pt x="24300" y="10800"/>
                </a:lnTo>
                <a:lnTo>
                  <a:pt x="18950" y="16150"/>
                </a:lnTo>
                <a:lnTo>
                  <a:pt x="13600" y="10800"/>
                </a:lnTo>
                <a:close/>
              </a:path>
            </a:pathLst>
          </a:custGeom>
          <a:solidFill>
            <a:srgbClr val="666666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40000" y="360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2600" strike="noStrike" u="none">
                <a:solidFill>
                  <a:srgbClr val="000000"/>
                </a:solidFill>
                <a:effectLst/>
                <a:uFillTx/>
                <a:latin typeface="JetBrains Mono Light"/>
              </a:rPr>
              <a:t>Enough Thoery! Now </a:t>
            </a:r>
            <a:r>
              <a:rPr b="1" lang="en-IN" sz="2600" strike="noStrike" u="none">
                <a:solidFill>
                  <a:srgbClr val="000000"/>
                </a:solidFill>
                <a:effectLst/>
                <a:uFillTx/>
                <a:latin typeface="JetBrains Mono Light"/>
              </a:rPr>
              <a:t>Fun</a:t>
            </a:r>
            <a:r>
              <a:rPr b="0" lang="en-IN" sz="2600" strike="noStrike" u="none">
                <a:solidFill>
                  <a:srgbClr val="000000"/>
                </a:solidFill>
                <a:effectLst/>
                <a:uFillTx/>
                <a:latin typeface="JetBrains Mono Light"/>
              </a:rPr>
              <a:t> Part </a:t>
            </a:r>
            <a:r>
              <a:rPr b="1" lang="en-IN" sz="2600" strike="noStrike" u="none">
                <a:solidFill>
                  <a:srgbClr val="000000"/>
                </a:solidFill>
                <a:effectLst/>
                <a:uFillTx/>
                <a:latin typeface="JetBrains Mono Light"/>
              </a:rPr>
              <a:t>Begins</a:t>
            </a:r>
            <a:r>
              <a:rPr b="0" lang="en-IN" sz="2600" strike="noStrike" u="none">
                <a:solidFill>
                  <a:srgbClr val="000000"/>
                </a:solidFill>
                <a:effectLst/>
                <a:uFillTx/>
                <a:latin typeface="JetBrains Mono Light"/>
              </a:rPr>
              <a:t>.</a:t>
            </a:r>
            <a:endParaRPr b="0" lang="en-IN" sz="26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2025-05-02T22:15:15Z</dcterms:created>
  <dc:creator>Divyanshu Yadav</dc:creator>
  <dc:description/>
  <dc:language>en-IN</dc:language>
  <cp:lastModifiedBy>Divyanshu Yadav</cp:lastModifiedBy>
  <cp:lastPrinted>2025-05-08T05:17:40Z</cp:lastPrinted>
  <dcterms:modified xsi:type="dcterms:W3CDTF">2025-05-08T05:15:19Z</dcterms:modified>
  <cp:revision>2</cp:revision>
  <dc:subject/>
  <dc:title/>
</cp:coreProperties>
</file>