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4" r:id="rId3"/>
    <p:sldId id="257" r:id="rId4"/>
    <p:sldId id="258" r:id="rId5"/>
    <p:sldId id="259" r:id="rId6"/>
    <p:sldId id="270" r:id="rId7"/>
    <p:sldId id="266" r:id="rId8"/>
    <p:sldId id="278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3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ul Gangwani" initials="MG" lastIdx="2" clrIdx="0">
    <p:extLst>
      <p:ext uri="{19B8F6BF-5375-455C-9EA6-DF929625EA0E}">
        <p15:presenceInfo xmlns:p15="http://schemas.microsoft.com/office/powerpoint/2012/main" userId="b9293d0a1e1083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9D9"/>
    <a:srgbClr val="A42424"/>
    <a:srgbClr val="C5BFB3"/>
    <a:srgbClr val="8D826B"/>
    <a:srgbClr val="4A4438"/>
    <a:srgbClr val="303134"/>
    <a:srgbClr val="2C1114"/>
    <a:srgbClr val="343538"/>
    <a:srgbClr val="1E1E20"/>
    <a:srgbClr val="28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DF63-E19D-4F80-906B-EE7CD8A03EE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7DB9-5098-40BC-A430-F95FD38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97DB9-5098-40BC-A430-F95FD381B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97DB9-5098-40BC-A430-F95FD381B2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BB03-8991-47EB-89B3-735A777C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A5040-2B7A-4624-91DD-D9B3E6A46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17AB-96F5-493C-9A74-C1D3C910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E445-50E9-4D82-96FD-E498DD60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C6A3-3C4D-4FD6-A571-6BCEB71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7A86-8111-42B3-B459-72FC06F3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0276E-6C14-4D03-B3F7-EFA67260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E424-CBF6-4542-8ECD-47BA3F89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9CF-308E-43DD-82EB-60C7739E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FFE7-7D1F-42B8-B0BB-96AC4CF6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0E234-8FA7-46FC-8FB0-D85B11085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FCD9-6206-47EE-80E9-26DDCD8A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1D62-8B5B-4811-AB0D-855A2B21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73AA-4FE8-4244-90F9-1410F1D1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48E4-7992-43E9-AC84-EF08ACC1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9A5B-3B0A-4B8A-9FFC-0225CD03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BF8-8AB9-4A9B-A377-39C40450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06CB-9093-411D-980B-90EC48E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CE21-169B-44AF-A4BC-4FDDE1F7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D904-1030-4F15-BBAA-AE9DB56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C40-8A19-4285-923A-FE7AE1AE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B9BA-0786-42EC-B849-26B002AD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0732-1BF2-4748-B6FA-55A0338A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D309-3809-4D93-AF66-08A82368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9D95-A66B-4130-99A8-22F7F4D2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6A35-0F75-4934-84C7-BF6CF99D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997D-8BD0-4827-BAFA-A8BFCE9E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9029-3481-413F-9A85-59488EBBD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41966-9D80-416C-8067-F20D1C70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A29E-60AD-4E55-9A2C-53C23CF1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E221-9B64-48CD-99A5-5681B099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A5C8-8282-4287-8556-3DCBCD88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A4BC-4AEF-4635-9963-6247BA39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FAA99-3728-492D-BB61-44F21DB5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F2170-92F2-4AA6-A326-86713A193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3ECA1-C183-4F98-9FD0-56E587082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50E67-79BD-4968-B88D-3331278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68937-851A-4A32-90CE-823BDB4B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0AC38-6D97-46D6-92C8-2415A975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64EB-1067-4D84-947A-6F15F67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CA432-6B36-4189-8CED-3725B722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848E5-B90F-4E98-A460-5484218D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14C4D-7914-4F82-BC4A-A1FC450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DFEBF-FAB5-41D0-B43C-95367FAA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E9193-076B-4054-91E9-3BE9B19F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6432D-E362-401A-9E7E-38F0DA7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6699-0001-4781-8852-80E99DFA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9AE6-D21A-4107-9E15-AE865BD2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E919-A3C0-4A29-A9DC-E6F0F71B2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EC36-A36B-4113-8139-0A084F3B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9971-C017-4D9A-9F94-4533ACE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7722-0146-44C2-8DA0-604E5379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4575-A00D-4A6F-B55B-2BE43E6B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83C69-B3C3-4CC2-A945-D4F5040E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FA56-ABBE-452C-A726-25BB37E6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A426-D85D-45E4-A9D4-046438F3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136E-C4DB-4AD5-B8F2-73120F20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9741-BB9B-4381-934B-0921D59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4D86106-0577-4B91-8369-996DEFAACB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12456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Slide" r:id="rId16" imgW="415" imgH="416" progId="TCLayout.ActiveDocument.1">
                  <p:embed/>
                </p:oleObj>
              </mc:Choice>
              <mc:Fallback>
                <p:oleObj name="think-cell Slide" r:id="rId1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503E3E7-2E31-4117-8807-C21C7C1B2125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63271-9662-4F43-A40F-7E29D31C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A9AA-FB2F-4901-B949-501B3CCE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48F2-B1F9-4A2C-AD0F-F1FAECA9B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A895-ECC9-4EC9-BC50-6180AB98734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5EBE-0439-4763-A8A8-61A1BDCE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FCEB-5B8E-4B3A-A5D8-4379C699C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DFA8-B850-4EEF-9E23-72332E9F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14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3648802-8F70-47ED-A93C-013998F05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7"/>
          <a:stretch/>
        </p:blipFill>
        <p:spPr>
          <a:xfrm>
            <a:off x="2135633" y="113015"/>
            <a:ext cx="7715250" cy="55942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A11E51-1477-436F-9AD9-6097996436B3}"/>
              </a:ext>
            </a:extLst>
          </p:cNvPr>
          <p:cNvSpPr txBox="1"/>
          <p:nvPr/>
        </p:nvSpPr>
        <p:spPr>
          <a:xfrm>
            <a:off x="4872298" y="3255310"/>
            <a:ext cx="2447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</a:rPr>
              <a:t>GROUP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961924-5DC4-46D0-A625-4A8DDA337DC6}"/>
              </a:ext>
            </a:extLst>
          </p:cNvPr>
          <p:cNvSpPr txBox="1"/>
          <p:nvPr/>
        </p:nvSpPr>
        <p:spPr>
          <a:xfrm>
            <a:off x="4649127" y="4230324"/>
            <a:ext cx="28937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Reshmi Chowdary </a:t>
            </a:r>
            <a:r>
              <a:rPr lang="en-US" altLang="en-US" sz="2000" b="1" i="1" dirty="0" err="1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Karuturi</a:t>
            </a:r>
            <a:endParaRPr lang="en-US" altLang="en-US" sz="2000" b="1" i="1" dirty="0">
              <a:solidFill>
                <a:srgbClr val="381E1F"/>
              </a:solidFill>
              <a:latin typeface="Arial Narrow" panose="020B060602020203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altLang="en-US" sz="2000" b="1" i="1" dirty="0" err="1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Divya</a:t>
            </a:r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Deepak Pai</a:t>
            </a:r>
          </a:p>
          <a:p>
            <a:pPr algn="ctr"/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Mehul </a:t>
            </a:r>
            <a:r>
              <a:rPr lang="en-US" altLang="en-US" sz="2000" b="1" i="1" dirty="0" err="1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Gangwani</a:t>
            </a:r>
            <a:endParaRPr lang="en-US" altLang="en-US" sz="2000" b="1" i="1" dirty="0">
              <a:solidFill>
                <a:srgbClr val="381E1F"/>
              </a:solidFill>
              <a:latin typeface="Arial Narrow" panose="020B060602020203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 </a:t>
            </a:r>
            <a:r>
              <a:rPr lang="en-US" altLang="en-US" sz="2000" b="1" i="1" dirty="0" err="1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Ishani</a:t>
            </a:r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Sharma</a:t>
            </a:r>
          </a:p>
          <a:p>
            <a:pPr algn="ctr"/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  </a:t>
            </a:r>
            <a:r>
              <a:rPr lang="en-US" altLang="en-US" sz="2000" b="1" i="1" dirty="0" err="1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Ritu</a:t>
            </a:r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b="1" i="1" dirty="0" err="1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Mamtani</a:t>
            </a:r>
            <a:endParaRPr lang="en-US" altLang="en-US" sz="2000" b="1" i="1" dirty="0">
              <a:solidFill>
                <a:srgbClr val="381E1F"/>
              </a:solidFill>
              <a:latin typeface="Arial Narrow" panose="020B060602020203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altLang="en-US" sz="2000" b="1" i="1" dirty="0">
                <a:solidFill>
                  <a:srgbClr val="381E1F"/>
                </a:solidFill>
                <a:latin typeface="Arial Narrow" panose="020B060602020203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 Saloni Dixit</a:t>
            </a:r>
          </a:p>
        </p:txBody>
      </p:sp>
    </p:spTree>
    <p:extLst>
      <p:ext uri="{BB962C8B-B14F-4D97-AF65-F5344CB8AC3E}">
        <p14:creationId xmlns:p14="http://schemas.microsoft.com/office/powerpoint/2010/main" val="23120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55">
        <p:fade/>
      </p:transition>
    </mc:Choice>
    <mc:Fallback xmlns="">
      <p:transition spd="med" advTm="1375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3E47980-FF32-4F10-9A97-500726CCA30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6649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A167557-D2C2-4FA8-8066-E06FCC4866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01828-8734-47F2-9A20-9DCD6CDECA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84222" y="290457"/>
            <a:ext cx="5813495" cy="833919"/>
          </a:xfrm>
        </p:spPr>
        <p:txBody>
          <a:bodyPr>
            <a:noAutofit/>
          </a:bodyPr>
          <a:lstStyle/>
          <a:p>
            <a:r>
              <a:rPr lang="en-IN" sz="4800" dirty="0"/>
              <a:t>   </a:t>
            </a:r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Users Engagement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916E9C-FBEB-4B55-A61A-BE6353AEC1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27" y="912523"/>
            <a:ext cx="2808287" cy="42957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26837-9F22-44FC-A082-CCF54801FB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8" y="1132993"/>
            <a:ext cx="5848651" cy="4254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1E16F-887D-4715-8E64-89620CBFD251}"/>
              </a:ext>
            </a:extLst>
          </p:cNvPr>
          <p:cNvSpPr txBox="1"/>
          <p:nvPr/>
        </p:nvSpPr>
        <p:spPr>
          <a:xfrm>
            <a:off x="9504680" y="1213638"/>
            <a:ext cx="22209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The age group of 25-34 has the highest engagement with the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Most of the users are active from 9am to 12 pm during weekdays.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386B4D-76A0-46C8-BE23-33AD449C9296}"/>
              </a:ext>
            </a:extLst>
          </p:cNvPr>
          <p:cNvSpPr/>
          <p:nvPr/>
        </p:nvSpPr>
        <p:spPr>
          <a:xfrm>
            <a:off x="204537" y="156805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F46417E-0F72-4898-A7D7-55EA4FFF8EC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E653734-0121-4B17-81EB-32184617FB1A}"/>
              </a:ext>
            </a:extLst>
          </p:cNvPr>
          <p:cNvSpPr/>
          <p:nvPr/>
        </p:nvSpPr>
        <p:spPr>
          <a:xfrm>
            <a:off x="7030528" y="2165230"/>
            <a:ext cx="1423359" cy="94890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3034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47">
        <p:fade/>
      </p:transition>
    </mc:Choice>
    <mc:Fallback xmlns="">
      <p:transition spd="med" advTm="301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4C2C570-ABE7-4B53-887F-28AF4F8F24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3827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C8C1090-3228-4721-A1B3-ADC5806D7B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B872E-5D0A-4F03-AEAD-5CD12EC5CF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947" y="302950"/>
            <a:ext cx="7396042" cy="860509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Average Order Value by Age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DD11E3-7502-4729-BC30-4E1472D3FE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0" y="1242499"/>
            <a:ext cx="5894388" cy="4221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66623-3845-4681-A440-4E952EA7C445}"/>
              </a:ext>
            </a:extLst>
          </p:cNvPr>
          <p:cNvSpPr txBox="1"/>
          <p:nvPr/>
        </p:nvSpPr>
        <p:spPr>
          <a:xfrm>
            <a:off x="7330308" y="1954569"/>
            <a:ext cx="3831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T</a:t>
            </a:r>
            <a:r>
              <a:rPr lang="en-US" sz="2000" b="1" dirty="0">
                <a:latin typeface="Arial Narrow" panose="020B0606020202030204" pitchFamily="34" charset="0"/>
              </a:rPr>
              <a:t>he highest Average Order Value is generated by the age group 45-54.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arrow" panose="020B0606020202030204" pitchFamily="34" charset="0"/>
              </a:rPr>
              <a:t>Hollister should focus on increasing the AOV of the age group 25-34, which has the highest engagement with the website.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8BA2D84-1504-48E6-BDFC-6B2D52A3B4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D65A1A-44C9-4CD8-AAD1-2FBFBE36D34F}"/>
              </a:ext>
            </a:extLst>
          </p:cNvPr>
          <p:cNvSpPr/>
          <p:nvPr/>
        </p:nvSpPr>
        <p:spPr>
          <a:xfrm>
            <a:off x="204537" y="156805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74">
        <p:fade/>
      </p:transition>
    </mc:Choice>
    <mc:Fallback xmlns="">
      <p:transition spd="med" advTm="3867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F4FC-6057-4FD8-A818-B8AF9A85B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8916" y="174254"/>
            <a:ext cx="5402179" cy="96879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Shopping Overview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7947EE-4BEC-4B68-B487-D0536CE2705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1" y="1191384"/>
            <a:ext cx="9806847" cy="4491329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044554-6AB4-4A45-91F8-49390E9AB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A93976-A359-4CBD-8C33-DEEBF12089A8}"/>
              </a:ext>
            </a:extLst>
          </p:cNvPr>
          <p:cNvSpPr/>
          <p:nvPr/>
        </p:nvSpPr>
        <p:spPr>
          <a:xfrm>
            <a:off x="204537" y="156805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073">
        <p:fade/>
      </p:transition>
    </mc:Choice>
    <mc:Fallback xmlns="">
      <p:transition spd="med" advTm="6607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BD4B-8DBD-4AA6-B1AD-3B1F74585E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4527" y="317550"/>
            <a:ext cx="6120259" cy="104098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Power of Direct Search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4BBEF-0EEB-480D-8ED7-1E3001751D84}"/>
              </a:ext>
            </a:extLst>
          </p:cNvPr>
          <p:cNvSpPr/>
          <p:nvPr/>
        </p:nvSpPr>
        <p:spPr>
          <a:xfrm>
            <a:off x="534390" y="1270660"/>
            <a:ext cx="5248893" cy="42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695A8-867D-4B59-8A8F-465B400193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86" y="364945"/>
            <a:ext cx="5048283" cy="296094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ED551-9135-4DDA-A945-5BD1B6B56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11" y="3532108"/>
            <a:ext cx="3645087" cy="1943200"/>
          </a:xfrm>
          <a:prstGeom prst="rect">
            <a:avLst/>
          </a:prstGeom>
        </p:spPr>
      </p:pic>
      <p:pic>
        <p:nvPicPr>
          <p:cNvPr id="9" name="Picture 8" descr="A close up of graphics&#10;&#10;Description automatically generated">
            <a:extLst>
              <a:ext uri="{FF2B5EF4-FFF2-40B4-BE49-F238E27FC236}">
                <a16:creationId xmlns:a16="http://schemas.microsoft.com/office/drawing/2014/main" id="{077BE6B4-4585-4FCE-B541-7DEB45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6" y="1358533"/>
            <a:ext cx="4462349" cy="364966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77D2B-561A-40D0-9B34-512031C7C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87" y="4173004"/>
            <a:ext cx="1809843" cy="1054154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C265BA0-64CC-40D8-B279-0762D6C74C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840940-4822-4B3B-B5CA-F4830B690BB0}"/>
              </a:ext>
            </a:extLst>
          </p:cNvPr>
          <p:cNvSpPr/>
          <p:nvPr/>
        </p:nvSpPr>
        <p:spPr>
          <a:xfrm>
            <a:off x="204537" y="156805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3BB785-00B9-426D-815C-6B8D39C947C9}"/>
              </a:ext>
            </a:extLst>
          </p:cNvPr>
          <p:cNvSpPr/>
          <p:nvPr/>
        </p:nvSpPr>
        <p:spPr>
          <a:xfrm>
            <a:off x="6323308" y="760551"/>
            <a:ext cx="5464165" cy="404458"/>
          </a:xfrm>
          <a:prstGeom prst="roundRect">
            <a:avLst/>
          </a:prstGeom>
          <a:noFill/>
          <a:ln w="28575">
            <a:solidFill>
              <a:srgbClr val="A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15C2BE-B807-4F2B-ADDA-5B0417EA40AB}"/>
              </a:ext>
            </a:extLst>
          </p:cNvPr>
          <p:cNvSpPr/>
          <p:nvPr/>
        </p:nvSpPr>
        <p:spPr>
          <a:xfrm>
            <a:off x="7334518" y="3825025"/>
            <a:ext cx="3844344" cy="266527"/>
          </a:xfrm>
          <a:prstGeom prst="roundRect">
            <a:avLst/>
          </a:prstGeom>
          <a:noFill/>
          <a:ln w="28575">
            <a:solidFill>
              <a:srgbClr val="A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5C37AE-5EC5-49F5-826D-F3FA8E5E064A}"/>
              </a:ext>
            </a:extLst>
          </p:cNvPr>
          <p:cNvSpPr/>
          <p:nvPr/>
        </p:nvSpPr>
        <p:spPr>
          <a:xfrm>
            <a:off x="3443844" y="4173004"/>
            <a:ext cx="2161309" cy="327744"/>
          </a:xfrm>
          <a:prstGeom prst="roundRect">
            <a:avLst/>
          </a:prstGeom>
          <a:noFill/>
          <a:ln w="28575">
            <a:solidFill>
              <a:srgbClr val="A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28">
        <p:fade/>
      </p:transition>
    </mc:Choice>
    <mc:Fallback xmlns="">
      <p:transition spd="med" advTm="3582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489F-15C7-43A9-A844-1EDBA88828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042" y="333864"/>
            <a:ext cx="6821905" cy="90863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Revenue Waterfall Analysis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3926F-155F-4AF2-9C5A-1AF53BCC812C}"/>
              </a:ext>
            </a:extLst>
          </p:cNvPr>
          <p:cNvSpPr/>
          <p:nvPr/>
        </p:nvSpPr>
        <p:spPr>
          <a:xfrm>
            <a:off x="194510" y="97752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633C057-2FA5-4F50-B4A8-CBA59ACBD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71747"/>
              </p:ext>
            </p:extLst>
          </p:nvPr>
        </p:nvGraphicFramePr>
        <p:xfrm>
          <a:off x="8602247" y="1213440"/>
          <a:ext cx="1612039" cy="144050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612039">
                  <a:extLst>
                    <a:ext uri="{9D8B030D-6E8A-4147-A177-3AD203B41FA5}">
                      <a16:colId xmlns:a16="http://schemas.microsoft.com/office/drawing/2014/main" val="1475869549"/>
                    </a:ext>
                  </a:extLst>
                </a:gridCol>
              </a:tblGrid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Metric Change</a:t>
                      </a:r>
                    </a:p>
                    <a:p>
                      <a:pPr algn="ctr"/>
                      <a:r>
                        <a:rPr lang="en-US" sz="1300" dirty="0"/>
                        <a:t>Impact on Demand</a:t>
                      </a:r>
                    </a:p>
                  </a:txBody>
                  <a:tcPr marL="79625" marR="79625" marT="39813" marB="39813"/>
                </a:tc>
                <a:extLst>
                  <a:ext uri="{0D108BD9-81ED-4DB2-BD59-A6C34878D82A}">
                    <a16:rowId xmlns:a16="http://schemas.microsoft.com/office/drawing/2014/main" val="33741659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300" kern="1200" dirty="0"/>
                        <a:t>$ (372,650)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625" marR="79625" marT="39813" marB="39813"/>
                </a:tc>
                <a:extLst>
                  <a:ext uri="{0D108BD9-81ED-4DB2-BD59-A6C34878D82A}">
                    <a16:rowId xmlns:a16="http://schemas.microsoft.com/office/drawing/2014/main" val="267497925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300" kern="1200" dirty="0"/>
                        <a:t>$ (887,867)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625" marR="79625" marT="39813" marB="39813"/>
                </a:tc>
                <a:extLst>
                  <a:ext uri="{0D108BD9-81ED-4DB2-BD59-A6C34878D82A}">
                    <a16:rowId xmlns:a16="http://schemas.microsoft.com/office/drawing/2014/main" val="20829429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300" kern="1200" dirty="0"/>
                        <a:t>$ (1,167,898)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625" marR="79625" marT="39813" marB="39813"/>
                </a:tc>
                <a:extLst>
                  <a:ext uri="{0D108BD9-81ED-4DB2-BD59-A6C34878D82A}">
                    <a16:rowId xmlns:a16="http://schemas.microsoft.com/office/drawing/2014/main" val="365386816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B799A5-CA82-4871-A619-B0EE35132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88435"/>
              </p:ext>
            </p:extLst>
          </p:nvPr>
        </p:nvGraphicFramePr>
        <p:xfrm>
          <a:off x="446104" y="1213440"/>
          <a:ext cx="7984980" cy="143423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96996">
                  <a:extLst>
                    <a:ext uri="{9D8B030D-6E8A-4147-A177-3AD203B41FA5}">
                      <a16:colId xmlns:a16="http://schemas.microsoft.com/office/drawing/2014/main" val="2637169043"/>
                    </a:ext>
                  </a:extLst>
                </a:gridCol>
                <a:gridCol w="1596996">
                  <a:extLst>
                    <a:ext uri="{9D8B030D-6E8A-4147-A177-3AD203B41FA5}">
                      <a16:colId xmlns:a16="http://schemas.microsoft.com/office/drawing/2014/main" val="2383775704"/>
                    </a:ext>
                  </a:extLst>
                </a:gridCol>
                <a:gridCol w="1596996">
                  <a:extLst>
                    <a:ext uri="{9D8B030D-6E8A-4147-A177-3AD203B41FA5}">
                      <a16:colId xmlns:a16="http://schemas.microsoft.com/office/drawing/2014/main" val="1844812218"/>
                    </a:ext>
                  </a:extLst>
                </a:gridCol>
                <a:gridCol w="1596996">
                  <a:extLst>
                    <a:ext uri="{9D8B030D-6E8A-4147-A177-3AD203B41FA5}">
                      <a16:colId xmlns:a16="http://schemas.microsoft.com/office/drawing/2014/main" val="2919530035"/>
                    </a:ext>
                  </a:extLst>
                </a:gridCol>
                <a:gridCol w="1596996">
                  <a:extLst>
                    <a:ext uri="{9D8B030D-6E8A-4147-A177-3AD203B41FA5}">
                      <a16:colId xmlns:a16="http://schemas.microsoft.com/office/drawing/2014/main" val="1148563121"/>
                    </a:ext>
                  </a:extLst>
                </a:gridCol>
              </a:tblGrid>
              <a:tr h="28524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Last Year</a:t>
                      </a: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This Year</a:t>
                      </a: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% vs Last Year</a:t>
                      </a: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# vs Last Year</a:t>
                      </a:r>
                    </a:p>
                  </a:txBody>
                  <a:tcPr marL="88727" marR="88727" marT="44363" marB="44363"/>
                </a:tc>
                <a:extLst>
                  <a:ext uri="{0D108BD9-81ED-4DB2-BD59-A6C34878D82A}">
                    <a16:rowId xmlns:a16="http://schemas.microsoft.com/office/drawing/2014/main" val="975405728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Revenue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$ 1,234,193.31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$ 12,386.91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-99%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$ (1,221,806)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extLst>
                  <a:ext uri="{0D108BD9-81ED-4DB2-BD59-A6C34878D82A}">
                    <a16:rowId xmlns:a16="http://schemas.microsoft.com/office/drawing/2014/main" val="1907140782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Visits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273,767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191,032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-30%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(82,735)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extLst>
                  <a:ext uri="{0D108BD9-81ED-4DB2-BD59-A6C34878D82A}">
                    <a16:rowId xmlns:a16="http://schemas.microsoft.com/office/drawing/2014/main" val="2475437383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AOV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$ 198.42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$ 55.55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-72%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$ (142.87)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extLst>
                  <a:ext uri="{0D108BD9-81ED-4DB2-BD59-A6C34878D82A}">
                    <a16:rowId xmlns:a16="http://schemas.microsoft.com/office/drawing/2014/main" val="660884206"/>
                  </a:ext>
                </a:extLst>
              </a:tr>
              <a:tr h="2852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Conversion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2.27%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0.12%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-95%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kern="1200" dirty="0"/>
                        <a:t>-2.15%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727" marR="88727" marT="44363" marB="44363"/>
                </a:tc>
                <a:extLst>
                  <a:ext uri="{0D108BD9-81ED-4DB2-BD59-A6C34878D82A}">
                    <a16:rowId xmlns:a16="http://schemas.microsoft.com/office/drawing/2014/main" val="2147565103"/>
                  </a:ext>
                </a:extLst>
              </a:tr>
            </a:tbl>
          </a:graphicData>
        </a:graphic>
      </p:graphicFrame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F69A86-DCFC-4DED-BF8A-92514F219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F5A0F-9B82-4968-BE5E-534C74571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9165" r="5498" b="3626"/>
          <a:stretch/>
        </p:blipFill>
        <p:spPr bwMode="auto">
          <a:xfrm>
            <a:off x="397042" y="2680749"/>
            <a:ext cx="6167660" cy="284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5D519-0066-4AC3-B3A4-E9A853A96322}"/>
              </a:ext>
            </a:extLst>
          </p:cNvPr>
          <p:cNvSpPr txBox="1"/>
          <p:nvPr/>
        </p:nvSpPr>
        <p:spPr>
          <a:xfrm>
            <a:off x="7116457" y="3303917"/>
            <a:ext cx="419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Narrow" panose="020B0606020202030204" pitchFamily="34" charset="0"/>
              </a:rPr>
              <a:t>Conversion rate followed by the Average order value are the main reasons for the large decrease in revenue.</a:t>
            </a:r>
          </a:p>
        </p:txBody>
      </p:sp>
    </p:spTree>
    <p:extLst>
      <p:ext uri="{BB962C8B-B14F-4D97-AF65-F5344CB8AC3E}">
        <p14:creationId xmlns:p14="http://schemas.microsoft.com/office/powerpoint/2010/main" val="23481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309">
        <p:fade/>
      </p:transition>
    </mc:Choice>
    <mc:Fallback xmlns="">
      <p:transition spd="med" advTm="6130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C720-55A4-40AC-897A-42E998DA8D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947" y="333864"/>
            <a:ext cx="4896853" cy="90863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Recommendations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5A5E-9A39-4F04-AC04-E13BF806DE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947" y="1272780"/>
            <a:ext cx="10515600" cy="4351338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 Hollister should invest more in Paid Search marketing channel so that it attracts more users as it has the highest conversion rate.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Email campaigns and cart reminders should be sent to the target audience on weekday mornings.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Hollister should provide high value bundle deals and recommendations to increase the average order value.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Improve the user interface for mobile device type to draw more traffic through mobile.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Start a loyalty program to improve customer retention.</a:t>
            </a:r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538039-8ED7-4F21-932E-365B95CE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72F5AE-44CD-4153-ACA1-C05B500F05E1}"/>
              </a:ext>
            </a:extLst>
          </p:cNvPr>
          <p:cNvSpPr/>
          <p:nvPr/>
        </p:nvSpPr>
        <p:spPr>
          <a:xfrm>
            <a:off x="204537" y="156805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637">
        <p:fade/>
      </p:transition>
    </mc:Choice>
    <mc:Fallback xmlns="">
      <p:transition spd="med" advTm="10963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ADC-9A00-4F35-997A-30B9B50B40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77452" y="2453568"/>
            <a:ext cx="8037095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</a:t>
            </a:r>
            <a:endParaRPr lang="en-US" sz="96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F3BBE44-927A-4004-8402-6D2B69A25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32">
        <p:fade/>
      </p:transition>
    </mc:Choice>
    <mc:Fallback xmlns="">
      <p:transition spd="med" advTm="1243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D197-BD30-4984-BB48-5C22932602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2072" y="1839420"/>
            <a:ext cx="10515600" cy="3011021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 Hollister Co. is a global teen and young adult retail brand owned by Abercrombie &amp; Fitch Co.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Founded on July 27, 2000 in Columbus, Ohio.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Goods are available in-store and through the company's online store. 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 Hollister’s clothes are designed to be ‘Lived in and made your own, for wherever life takes you’.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F57EB-3B96-4A8A-8094-59C1504B1297}"/>
              </a:ext>
            </a:extLst>
          </p:cNvPr>
          <p:cNvSpPr txBox="1"/>
          <p:nvPr/>
        </p:nvSpPr>
        <p:spPr>
          <a:xfrm>
            <a:off x="662072" y="826353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</a:rPr>
              <a:t>About Hollister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AACAF9-762B-46B9-8070-150C2A30A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CCC86F-33C9-4F10-981A-51CFCD84B8D6}"/>
              </a:ext>
            </a:extLst>
          </p:cNvPr>
          <p:cNvSpPr/>
          <p:nvPr/>
        </p:nvSpPr>
        <p:spPr>
          <a:xfrm>
            <a:off x="283029" y="551554"/>
            <a:ext cx="11625942" cy="5016302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388">
        <p:fade/>
      </p:transition>
    </mc:Choice>
    <mc:Fallback xmlns="">
      <p:transition spd="med" advTm="3138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B47667B-79F0-4A0F-90E3-878ED9889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5357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9892803-6B56-487A-AC82-E8350D7CEE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8A696-4520-45F0-B026-ACA2E65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0063"/>
            <a:ext cx="5094514" cy="104843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Business Objectives</a:t>
            </a:r>
            <a:endParaRPr lang="en-US" sz="36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6A38-D7CD-4719-8B75-F11C489E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846416"/>
            <a:ext cx="10515600" cy="36016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BC62C7-8521-46A4-AAA5-3366A5E4C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805AF6-4584-44AC-9C06-B10C7F718968}"/>
              </a:ext>
            </a:extLst>
          </p:cNvPr>
          <p:cNvSpPr/>
          <p:nvPr/>
        </p:nvSpPr>
        <p:spPr>
          <a:xfrm>
            <a:off x="283029" y="551554"/>
            <a:ext cx="11625942" cy="5016302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389D5A-FF05-40D9-AD1E-7C54CA74D539}"/>
              </a:ext>
            </a:extLst>
          </p:cNvPr>
          <p:cNvSpPr txBox="1">
            <a:spLocks/>
          </p:cNvSpPr>
          <p:nvPr/>
        </p:nvSpPr>
        <p:spPr>
          <a:xfrm>
            <a:off x="6360333" y="378633"/>
            <a:ext cx="5094514" cy="104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Success Metrics</a:t>
            </a:r>
            <a:endParaRPr lang="en-US" sz="36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AF53B1-2ECF-4C2B-9DF9-D4B36CCC0B1F}"/>
              </a:ext>
            </a:extLst>
          </p:cNvPr>
          <p:cNvSpPr/>
          <p:nvPr/>
        </p:nvSpPr>
        <p:spPr>
          <a:xfrm>
            <a:off x="898071" y="1234322"/>
            <a:ext cx="4343399" cy="80406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4242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8449E-BCDF-4AC8-BFDD-A5359C706B01}"/>
              </a:ext>
            </a:extLst>
          </p:cNvPr>
          <p:cNvSpPr txBox="1"/>
          <p:nvPr/>
        </p:nvSpPr>
        <p:spPr>
          <a:xfrm>
            <a:off x="974626" y="1389003"/>
            <a:ext cx="411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To sell more in a transaction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A157DF-9D2C-42BD-B0C1-BD7A1BE5B817}"/>
              </a:ext>
            </a:extLst>
          </p:cNvPr>
          <p:cNvSpPr/>
          <p:nvPr/>
        </p:nvSpPr>
        <p:spPr>
          <a:xfrm>
            <a:off x="6792329" y="1243152"/>
            <a:ext cx="4343399" cy="80406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3E5E42-B63D-4AAE-AFF5-0DE5DE151D2E}"/>
              </a:ext>
            </a:extLst>
          </p:cNvPr>
          <p:cNvSpPr txBox="1"/>
          <p:nvPr/>
        </p:nvSpPr>
        <p:spPr>
          <a:xfrm>
            <a:off x="6934201" y="1386947"/>
            <a:ext cx="411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Average Order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8521EE-793D-4D9E-86DB-4A5867FFD7F9}"/>
              </a:ext>
            </a:extLst>
          </p:cNvPr>
          <p:cNvGrpSpPr/>
          <p:nvPr/>
        </p:nvGrpSpPr>
        <p:grpSpPr>
          <a:xfrm>
            <a:off x="898070" y="2359808"/>
            <a:ext cx="4343399" cy="804069"/>
            <a:chOff x="887185" y="2593464"/>
            <a:chExt cx="4343399" cy="804069"/>
          </a:xfrm>
          <a:solidFill>
            <a:srgbClr val="A42424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1D48356-68F5-4FF0-B7E7-6AA467B7A28B}"/>
                </a:ext>
              </a:extLst>
            </p:cNvPr>
            <p:cNvSpPr/>
            <p:nvPr/>
          </p:nvSpPr>
          <p:spPr>
            <a:xfrm>
              <a:off x="887185" y="2593464"/>
              <a:ext cx="4343399" cy="80406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2424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DA1D89-CBF5-4400-80D9-AAAFABEF801C}"/>
                </a:ext>
              </a:extLst>
            </p:cNvPr>
            <p:cNvSpPr txBox="1"/>
            <p:nvPr/>
          </p:nvSpPr>
          <p:spPr>
            <a:xfrm>
              <a:off x="998942" y="2728078"/>
              <a:ext cx="4119884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rgbClr val="A42424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anose="020B0606020202030204" pitchFamily="34" charset="0"/>
                </a:rPr>
                <a:t>To convert visitors to customers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78FF57-8EC8-408E-9525-2C87BA8F5353}"/>
              </a:ext>
            </a:extLst>
          </p:cNvPr>
          <p:cNvGrpSpPr/>
          <p:nvPr/>
        </p:nvGrpSpPr>
        <p:grpSpPr>
          <a:xfrm>
            <a:off x="6792328" y="2359808"/>
            <a:ext cx="4343399" cy="804069"/>
            <a:chOff x="6525983" y="2627437"/>
            <a:chExt cx="4343399" cy="804069"/>
          </a:xfrm>
          <a:solidFill>
            <a:schemeClr val="tx1"/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EDBD3A-4628-459B-B165-C2F70A663430}"/>
                </a:ext>
              </a:extLst>
            </p:cNvPr>
            <p:cNvSpPr/>
            <p:nvPr/>
          </p:nvSpPr>
          <p:spPr>
            <a:xfrm>
              <a:off x="6525983" y="2627437"/>
              <a:ext cx="4343399" cy="80406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28C2B1-26EB-4A75-879B-71BC2F3520DE}"/>
                </a:ext>
              </a:extLst>
            </p:cNvPr>
            <p:cNvSpPr txBox="1"/>
            <p:nvPr/>
          </p:nvSpPr>
          <p:spPr>
            <a:xfrm>
              <a:off x="6646085" y="2793004"/>
              <a:ext cx="411988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anose="020B0606020202030204" pitchFamily="34" charset="0"/>
                </a:rPr>
                <a:t>Conversion Rate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A576C93-FE45-442C-B41E-D9D0B9E954DB}"/>
              </a:ext>
            </a:extLst>
          </p:cNvPr>
          <p:cNvSpPr/>
          <p:nvPr/>
        </p:nvSpPr>
        <p:spPr>
          <a:xfrm>
            <a:off x="887185" y="3499450"/>
            <a:ext cx="4343399" cy="80406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BA957-A197-456E-AD87-84E21CBB44E2}"/>
              </a:ext>
            </a:extLst>
          </p:cNvPr>
          <p:cNvSpPr txBox="1"/>
          <p:nvPr/>
        </p:nvSpPr>
        <p:spPr>
          <a:xfrm>
            <a:off x="1029055" y="3643245"/>
            <a:ext cx="411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To pull more people to website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ED25A1-C020-43D6-93EC-2861931A3AB0}"/>
              </a:ext>
            </a:extLst>
          </p:cNvPr>
          <p:cNvGrpSpPr/>
          <p:nvPr/>
        </p:nvGrpSpPr>
        <p:grpSpPr>
          <a:xfrm>
            <a:off x="6800672" y="3476464"/>
            <a:ext cx="4343399" cy="804069"/>
            <a:chOff x="6525983" y="2627437"/>
            <a:chExt cx="4343399" cy="804069"/>
          </a:xfrm>
          <a:solidFill>
            <a:schemeClr val="tx1"/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4EAA279-DACA-4C78-A08D-82ED94087B89}"/>
                </a:ext>
              </a:extLst>
            </p:cNvPr>
            <p:cNvSpPr/>
            <p:nvPr/>
          </p:nvSpPr>
          <p:spPr>
            <a:xfrm>
              <a:off x="6525983" y="2627437"/>
              <a:ext cx="4343399" cy="80406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52B65-7AF4-4DB1-9A0D-F2398F028EA9}"/>
                </a:ext>
              </a:extLst>
            </p:cNvPr>
            <p:cNvSpPr txBox="1"/>
            <p:nvPr/>
          </p:nvSpPr>
          <p:spPr>
            <a:xfrm>
              <a:off x="6646085" y="2793004"/>
              <a:ext cx="411988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anose="020B0606020202030204" pitchFamily="34" charset="0"/>
                </a:rPr>
                <a:t>Session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DF00030-70F9-46F6-A11D-1111BECA9A25}"/>
              </a:ext>
            </a:extLst>
          </p:cNvPr>
          <p:cNvSpPr/>
          <p:nvPr/>
        </p:nvSpPr>
        <p:spPr>
          <a:xfrm>
            <a:off x="903334" y="4643250"/>
            <a:ext cx="4343399" cy="80406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216C7D-BD5D-4D43-9537-029477D99D6E}"/>
              </a:ext>
            </a:extLst>
          </p:cNvPr>
          <p:cNvSpPr txBox="1"/>
          <p:nvPr/>
        </p:nvSpPr>
        <p:spPr>
          <a:xfrm>
            <a:off x="898070" y="4797931"/>
            <a:ext cx="431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To increase customer experience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2B3809B-FB0D-419D-99F1-D972C98B0E7A}"/>
              </a:ext>
            </a:extLst>
          </p:cNvPr>
          <p:cNvGrpSpPr/>
          <p:nvPr/>
        </p:nvGrpSpPr>
        <p:grpSpPr>
          <a:xfrm>
            <a:off x="6800672" y="4594489"/>
            <a:ext cx="4343399" cy="804069"/>
            <a:chOff x="6525983" y="2627437"/>
            <a:chExt cx="4343399" cy="804069"/>
          </a:xfrm>
          <a:solidFill>
            <a:schemeClr val="tx1"/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EDEA8CE-AE77-4519-8259-94A2569D0794}"/>
                </a:ext>
              </a:extLst>
            </p:cNvPr>
            <p:cNvSpPr/>
            <p:nvPr/>
          </p:nvSpPr>
          <p:spPr>
            <a:xfrm>
              <a:off x="6525983" y="2627437"/>
              <a:ext cx="4343399" cy="80406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9841D4-BE6E-40AC-93CC-5902BF0C5E56}"/>
                </a:ext>
              </a:extLst>
            </p:cNvPr>
            <p:cNvSpPr txBox="1"/>
            <p:nvPr/>
          </p:nvSpPr>
          <p:spPr>
            <a:xfrm>
              <a:off x="6646085" y="2793004"/>
              <a:ext cx="411988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Narrow" panose="020B0606020202030204" pitchFamily="34" charset="0"/>
                </a:rPr>
                <a:t>Customer Retention 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B70A02-C305-48C6-9651-7B132EE2FCE8}"/>
              </a:ext>
            </a:extLst>
          </p:cNvPr>
          <p:cNvCxnSpPr/>
          <p:nvPr/>
        </p:nvCxnSpPr>
        <p:spPr>
          <a:xfrm>
            <a:off x="5517222" y="1613041"/>
            <a:ext cx="96577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79F252-B75A-478D-AAEF-864CF09F4997}"/>
              </a:ext>
            </a:extLst>
          </p:cNvPr>
          <p:cNvCxnSpPr/>
          <p:nvPr/>
        </p:nvCxnSpPr>
        <p:spPr>
          <a:xfrm>
            <a:off x="5517222" y="2833953"/>
            <a:ext cx="96577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A60076-DAB3-4197-9B76-8E62CE10C496}"/>
              </a:ext>
            </a:extLst>
          </p:cNvPr>
          <p:cNvCxnSpPr/>
          <p:nvPr/>
        </p:nvCxnSpPr>
        <p:spPr>
          <a:xfrm>
            <a:off x="5517222" y="3911027"/>
            <a:ext cx="96577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19F276-5FC8-4992-9823-A5E4BF7BA576}"/>
              </a:ext>
            </a:extLst>
          </p:cNvPr>
          <p:cNvCxnSpPr/>
          <p:nvPr/>
        </p:nvCxnSpPr>
        <p:spPr>
          <a:xfrm>
            <a:off x="5517222" y="5111391"/>
            <a:ext cx="96577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579">
        <p:fade/>
      </p:transition>
    </mc:Choice>
    <mc:Fallback xmlns="">
      <p:transition spd="med" advTm="345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4A6E276-6579-428E-A66D-D8A5A8BFCA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0617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8B20907-25B3-494D-945A-BFE904CCEE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42E7-9CE7-4A9A-B9C6-BD30622E11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2643" y="265697"/>
            <a:ext cx="4572000" cy="100965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Target customers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8" name="Picture 7" descr="Source: Hollister">
            <a:extLst>
              <a:ext uri="{FF2B5EF4-FFF2-40B4-BE49-F238E27FC236}">
                <a16:creationId xmlns:a16="http://schemas.microsoft.com/office/drawing/2014/main" id="{F15D0A4B-D028-43F3-B9FC-560777273F1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47" y="2290796"/>
            <a:ext cx="5943600" cy="331089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C631DD5-0A19-48BD-B7C5-AFFA8FBC09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5F09A3-2C3B-456E-9B4A-DE41069807E9}"/>
              </a:ext>
            </a:extLst>
          </p:cNvPr>
          <p:cNvSpPr/>
          <p:nvPr/>
        </p:nvSpPr>
        <p:spPr>
          <a:xfrm>
            <a:off x="156411" y="156411"/>
            <a:ext cx="11863136" cy="5426242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992E2-7395-4318-A308-A2326E5CA6D6}"/>
              </a:ext>
            </a:extLst>
          </p:cNvPr>
          <p:cNvSpPr txBox="1"/>
          <p:nvPr/>
        </p:nvSpPr>
        <p:spPr>
          <a:xfrm>
            <a:off x="462643" y="1509576"/>
            <a:ext cx="7180171" cy="3434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 For those aged 18 to 34, Hollister's Recommend score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(which asks respondents if they'd recommend the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clothing and apparel store to a friend or colleague)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now sits at an 8 on a scale of 10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 Millennials are more likely to recommend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latin typeface="Arial Narrow" panose="020B0606020202030204" pitchFamily="34" charset="0"/>
              </a:rPr>
              <a:t>the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24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50">
        <p:fade/>
      </p:transition>
    </mc:Choice>
    <mc:Fallback xmlns="">
      <p:transition spd="med" advTm="11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4E9C5C7-7F96-491A-AA29-623CF002CC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4065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26B1D71-82A3-4AD8-89EC-B7165F3A08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CBCD4-FEC5-467E-A8F6-FA57EBFFC1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9228" y="271661"/>
            <a:ext cx="4419600" cy="1009651"/>
          </a:xfrm>
        </p:spPr>
        <p:txBody>
          <a:bodyPr/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Our Competitors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A8697-86A5-4BF4-8EB2-D342B0C49768}"/>
              </a:ext>
            </a:extLst>
          </p:cNvPr>
          <p:cNvSpPr/>
          <p:nvPr/>
        </p:nvSpPr>
        <p:spPr>
          <a:xfrm>
            <a:off x="283029" y="376895"/>
            <a:ext cx="11625942" cy="517827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7F3FC70-F7C6-4EFF-80EE-5E4825245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1" y="1858438"/>
            <a:ext cx="1495960" cy="14959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B67A190-5456-4892-854F-06A048CE105A}"/>
              </a:ext>
            </a:extLst>
          </p:cNvPr>
          <p:cNvGrpSpPr/>
          <p:nvPr/>
        </p:nvGrpSpPr>
        <p:grpSpPr>
          <a:xfrm>
            <a:off x="9203772" y="1914677"/>
            <a:ext cx="1608436" cy="1581618"/>
            <a:chOff x="9400210" y="1081746"/>
            <a:chExt cx="1608436" cy="15816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E1CA6E-1577-48BF-AE32-294FA3F97D72}"/>
                </a:ext>
              </a:extLst>
            </p:cNvPr>
            <p:cNvSpPr/>
            <p:nvPr/>
          </p:nvSpPr>
          <p:spPr>
            <a:xfrm>
              <a:off x="9414381" y="1081746"/>
              <a:ext cx="1581618" cy="1581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shirt, umbrella&#10;&#10;Description automatically generated">
              <a:extLst>
                <a:ext uri="{FF2B5EF4-FFF2-40B4-BE49-F238E27FC236}">
                  <a16:creationId xmlns:a16="http://schemas.microsoft.com/office/drawing/2014/main" id="{F4489346-BAB8-4A1D-A94E-7C89C7E4B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210" y="1176238"/>
              <a:ext cx="1608436" cy="141274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A6F931-8A2B-4905-B915-C527996DD63B}"/>
              </a:ext>
            </a:extLst>
          </p:cNvPr>
          <p:cNvGrpSpPr/>
          <p:nvPr/>
        </p:nvGrpSpPr>
        <p:grpSpPr>
          <a:xfrm>
            <a:off x="1029481" y="4410007"/>
            <a:ext cx="4132009" cy="958946"/>
            <a:chOff x="987409" y="3663811"/>
            <a:chExt cx="4132009" cy="9589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DB2BF8-9216-4636-A030-389A45E62656}"/>
                </a:ext>
              </a:extLst>
            </p:cNvPr>
            <p:cNvSpPr/>
            <p:nvPr/>
          </p:nvSpPr>
          <p:spPr>
            <a:xfrm>
              <a:off x="987409" y="3663811"/>
              <a:ext cx="4132009" cy="95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260AA240-086A-40AE-BABF-18C70005A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63" y="3746003"/>
              <a:ext cx="3350565" cy="67011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5288E7-C2C6-4CBB-A26C-C459B420215B}"/>
              </a:ext>
            </a:extLst>
          </p:cNvPr>
          <p:cNvGrpSpPr/>
          <p:nvPr/>
        </p:nvGrpSpPr>
        <p:grpSpPr>
          <a:xfrm>
            <a:off x="7218757" y="4431921"/>
            <a:ext cx="4149483" cy="989784"/>
            <a:chOff x="7218757" y="3715164"/>
            <a:chExt cx="4149483" cy="9897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AB2683-14FE-4940-AA35-493260521749}"/>
                </a:ext>
              </a:extLst>
            </p:cNvPr>
            <p:cNvSpPr/>
            <p:nvPr/>
          </p:nvSpPr>
          <p:spPr>
            <a:xfrm>
              <a:off x="7236231" y="3715164"/>
              <a:ext cx="4132009" cy="95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8AF7486C-A757-412F-BFF9-C192E527C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757" y="3746003"/>
              <a:ext cx="4091500" cy="95894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864C3D-A949-4A36-BB7E-D09E21343686}"/>
              </a:ext>
            </a:extLst>
          </p:cNvPr>
          <p:cNvGrpSpPr/>
          <p:nvPr/>
        </p:nvGrpSpPr>
        <p:grpSpPr>
          <a:xfrm>
            <a:off x="5913513" y="1809395"/>
            <a:ext cx="1581618" cy="1623227"/>
            <a:chOff x="5119419" y="1136565"/>
            <a:chExt cx="1581618" cy="16232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1092F-1C35-44A2-A7C9-28C4B3C0610D}"/>
                </a:ext>
              </a:extLst>
            </p:cNvPr>
            <p:cNvSpPr/>
            <p:nvPr/>
          </p:nvSpPr>
          <p:spPr>
            <a:xfrm>
              <a:off x="5119419" y="1178174"/>
              <a:ext cx="1581618" cy="1581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F5C5A878-D12F-4135-B9DE-B23C7AFE7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248" y="1136565"/>
              <a:ext cx="1495960" cy="149596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6F4D1F-D72A-4643-B217-0A83B49AF7DC}"/>
              </a:ext>
            </a:extLst>
          </p:cNvPr>
          <p:cNvSpPr txBox="1"/>
          <p:nvPr/>
        </p:nvSpPr>
        <p:spPr>
          <a:xfrm>
            <a:off x="5121124" y="1405444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United Colors Of Benetton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6E098-4A8D-4985-821B-6B04F793F108}"/>
              </a:ext>
            </a:extLst>
          </p:cNvPr>
          <p:cNvSpPr txBox="1"/>
          <p:nvPr/>
        </p:nvSpPr>
        <p:spPr>
          <a:xfrm>
            <a:off x="8817156" y="3998998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Buckle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6E01F-1B56-49C1-A64B-C2D0A66CA509}"/>
              </a:ext>
            </a:extLst>
          </p:cNvPr>
          <p:cNvSpPr txBox="1"/>
          <p:nvPr/>
        </p:nvSpPr>
        <p:spPr>
          <a:xfrm>
            <a:off x="2319872" y="3953100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Aeropostale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2A9B51-A1DA-43B5-88C9-AA9A017E9AAF}"/>
              </a:ext>
            </a:extLst>
          </p:cNvPr>
          <p:cNvSpPr/>
          <p:nvPr/>
        </p:nvSpPr>
        <p:spPr>
          <a:xfrm>
            <a:off x="9114957" y="1455051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Hanesbrands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34C09C-6D4D-4303-8558-D09D88301323}"/>
              </a:ext>
            </a:extLst>
          </p:cNvPr>
          <p:cNvSpPr txBox="1"/>
          <p:nvPr/>
        </p:nvSpPr>
        <p:spPr>
          <a:xfrm>
            <a:off x="1802660" y="1374748"/>
            <a:ext cx="259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Rupert And Buckley</a:t>
            </a:r>
          </a:p>
        </p:txBody>
      </p: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7264BA7C-592E-4E38-9F5B-537324E5B6F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342">
        <p:fade/>
      </p:transition>
    </mc:Choice>
    <mc:Fallback xmlns="">
      <p:transition spd="med" advTm="2234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B40E-FB5A-4D13-904B-B356A54EBE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1728" y="156805"/>
            <a:ext cx="5499100" cy="10770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Trend Analysis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D6B55E5-6DCA-4F92-9623-72C157439D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3" y="1242499"/>
            <a:ext cx="9594850" cy="162718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EE388-7839-48E5-97D6-E970E7B0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3" y="3386967"/>
            <a:ext cx="5778797" cy="1854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9F602-B0AD-4806-B565-3F09636B33A1}"/>
              </a:ext>
            </a:extLst>
          </p:cNvPr>
          <p:cNvSpPr txBox="1"/>
          <p:nvPr/>
        </p:nvSpPr>
        <p:spPr>
          <a:xfrm>
            <a:off x="6677025" y="3344618"/>
            <a:ext cx="4956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There is a decrease of 33.12% in the number of users when comparing the first quarter of 2019 to the previous year’s first quarter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There is also a decline in the number of sessions by 30.22%.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CC526B7-233A-4074-817B-A2AD4E3F21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95B716-F72A-43D9-BAA6-BF9523C5AFBC}"/>
              </a:ext>
            </a:extLst>
          </p:cNvPr>
          <p:cNvSpPr/>
          <p:nvPr/>
        </p:nvSpPr>
        <p:spPr>
          <a:xfrm>
            <a:off x="204537" y="122938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58">
        <p:fade/>
      </p:transition>
    </mc:Choice>
    <mc:Fallback xmlns="">
      <p:transition spd="med" advTm="3355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D6D0-9B0C-4364-A20C-AE28C2DAAB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698" y="231841"/>
            <a:ext cx="5366084" cy="1016920"/>
          </a:xfrm>
        </p:spPr>
        <p:txBody>
          <a:bodyPr/>
          <a:lstStyle/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Audience Overview</a:t>
            </a:r>
            <a:endParaRPr lang="en-US" sz="4800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F011C37-15D7-49AF-BA64-56BD86DB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t="26303"/>
          <a:stretch/>
        </p:blipFill>
        <p:spPr>
          <a:xfrm>
            <a:off x="420731" y="3586683"/>
            <a:ext cx="3446420" cy="235069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307AACC-D87E-4940-8A51-CA31DD79F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1" y="1006113"/>
            <a:ext cx="2615223" cy="249323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3FD31-A5CC-40EA-8EF1-12A55BEA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32" y="2124345"/>
            <a:ext cx="4845299" cy="2432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06446E-2F52-431A-B457-26AF6025B576}"/>
              </a:ext>
            </a:extLst>
          </p:cNvPr>
          <p:cNvSpPr txBox="1"/>
          <p:nvPr/>
        </p:nvSpPr>
        <p:spPr>
          <a:xfrm>
            <a:off x="8121861" y="1591931"/>
            <a:ext cx="3901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We see only 19.5% of returning visitors which should be improved to increase customer retention. 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Most visitors are male consisting of 66.6%. Hollister needs to focus on attracting more female audience.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05B9792-050A-4298-A0D8-A63CCDBE02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72B8A8-00C3-4B62-B0B7-5D8D2CC849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27" y="4986667"/>
            <a:ext cx="964489" cy="633807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359996-91FE-454D-92CF-152714E34506}"/>
              </a:ext>
            </a:extLst>
          </p:cNvPr>
          <p:cNvSpPr/>
          <p:nvPr/>
        </p:nvSpPr>
        <p:spPr>
          <a:xfrm>
            <a:off x="168699" y="156804"/>
            <a:ext cx="11838818" cy="5593121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592">
        <p:fade/>
      </p:transition>
    </mc:Choice>
    <mc:Fallback xmlns="">
      <p:transition spd="med" advTm="4159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48F9-1737-495D-B12B-D7D7F8463D7D}"/>
              </a:ext>
            </a:extLst>
          </p:cNvPr>
          <p:cNvSpPr txBox="1">
            <a:spLocks/>
          </p:cNvSpPr>
          <p:nvPr/>
        </p:nvSpPr>
        <p:spPr>
          <a:xfrm>
            <a:off x="413747" y="634453"/>
            <a:ext cx="5854632" cy="757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Device Type Overview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A1B6889-F382-4A64-A16E-306EB2FA1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2EFF3-9589-4C8B-BBE8-3B0B1CBE232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-2902" r="19719" b="1998"/>
          <a:stretch/>
        </p:blipFill>
        <p:spPr bwMode="auto">
          <a:xfrm>
            <a:off x="413747" y="1135616"/>
            <a:ext cx="3243293" cy="27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FA2589-7FE3-45DE-81AF-26E2F42ECBC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 t="635" r="23943" b="7096"/>
          <a:stretch/>
        </p:blipFill>
        <p:spPr bwMode="auto">
          <a:xfrm>
            <a:off x="3850940" y="1230977"/>
            <a:ext cx="3243293" cy="25237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476F35-1A3C-48A6-A1E6-71002AC773B2}"/>
              </a:ext>
            </a:extLst>
          </p:cNvPr>
          <p:cNvSpPr txBox="1"/>
          <p:nvPr/>
        </p:nvSpPr>
        <p:spPr>
          <a:xfrm>
            <a:off x="245867" y="4019704"/>
            <a:ext cx="36788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Revenue by Device Category: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Most revenue is generated by mobile device type which contributes more than half of the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51F98-42E2-4309-B33B-51F9F4B9A664}"/>
              </a:ext>
            </a:extLst>
          </p:cNvPr>
          <p:cNvSpPr txBox="1"/>
          <p:nvPr/>
        </p:nvSpPr>
        <p:spPr>
          <a:xfrm>
            <a:off x="4568929" y="4019704"/>
            <a:ext cx="33393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Session by Device Category: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Most sessions are recorded by desktop device type.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Hollister should focus more on increasing sessions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      by mobile device type.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FED64-049D-460B-92D3-9F43245B922A}"/>
              </a:ext>
            </a:extLst>
          </p:cNvPr>
          <p:cNvSpPr txBox="1"/>
          <p:nvPr/>
        </p:nvSpPr>
        <p:spPr>
          <a:xfrm>
            <a:off x="8471167" y="4019704"/>
            <a:ext cx="28390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Conversion rate by device category: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Mobile device type has the highest conversion rate even with a smaller number of sessions.</a:t>
            </a:r>
            <a:endParaRPr lang="en-US" sz="2000" b="1" dirty="0">
              <a:latin typeface="Arial Narrow" panose="020B0606020202030204" pitchFamily="34" charset="0"/>
            </a:endParaRPr>
          </a:p>
          <a:p>
            <a:endParaRPr lang="en-US" sz="2400" dirty="0"/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287E074-5DF5-45A2-AF9A-7BACF2F027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>
          <a:xfrm>
            <a:off x="7819641" y="1230977"/>
            <a:ext cx="3958612" cy="25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5">
        <p:fade/>
      </p:transition>
    </mc:Choice>
    <mc:Fallback xmlns="">
      <p:transition spd="med" advTm="4301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59EF5E-2795-42B2-ABCE-0A79B58198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23243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F69FAF9-172B-4BE7-8B70-B76C2919AA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CF616-375F-4670-B778-6997AD6769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947" y="337135"/>
            <a:ext cx="8978262" cy="82441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A42424"/>
                </a:solidFill>
                <a:effectLst>
                  <a:innerShdw blurRad="88900" dist="50800" dir="108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  <a:ea typeface="+mn-ea"/>
                <a:cs typeface="+mn-cs"/>
              </a:rPr>
              <a:t>Acquisition Overview for New Users</a:t>
            </a:r>
            <a:endParaRPr lang="en-US" b="1" dirty="0">
              <a:solidFill>
                <a:srgbClr val="A42424"/>
              </a:solidFill>
              <a:effectLst>
                <a:innerShdw blurRad="88900" dist="50800" dir="10800000">
                  <a:prstClr val="black">
                    <a:alpha val="50000"/>
                  </a:prstClr>
                </a:innerShdw>
              </a:effectLst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CC239-2AB3-4353-B10E-D42E157D7AE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1304591"/>
            <a:ext cx="8197850" cy="38798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A84B8-846F-4170-A975-422C4A584249}"/>
              </a:ext>
            </a:extLst>
          </p:cNvPr>
          <p:cNvSpPr txBox="1"/>
          <p:nvPr/>
        </p:nvSpPr>
        <p:spPr>
          <a:xfrm>
            <a:off x="9009547" y="1341879"/>
            <a:ext cx="2631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Organic search has the highest share in the acquisition of new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 Narrow" panose="020B0606020202030204" pitchFamily="34" charset="0"/>
              </a:rPr>
              <a:t>Paid search has the highest conversion rate but has a very low share in the number of new users.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8130A23-EF83-4660-8D33-0BBE091D508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19854" r="10298" b="33434"/>
          <a:stretch/>
        </p:blipFill>
        <p:spPr>
          <a:xfrm>
            <a:off x="10515600" y="5749926"/>
            <a:ext cx="1589314" cy="8339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9A8347-F0DC-4782-BA37-68D22BED71FA}"/>
              </a:ext>
            </a:extLst>
          </p:cNvPr>
          <p:cNvSpPr/>
          <p:nvPr/>
        </p:nvSpPr>
        <p:spPr>
          <a:xfrm>
            <a:off x="204537" y="156805"/>
            <a:ext cx="11802979" cy="5458696"/>
          </a:xfrm>
          <a:prstGeom prst="rect">
            <a:avLst/>
          </a:prstGeom>
          <a:noFill/>
          <a:ln>
            <a:solidFill>
              <a:srgbClr val="4A4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545">
        <p:fade/>
      </p:transition>
    </mc:Choice>
    <mc:Fallback xmlns="">
      <p:transition spd="med" advTm="3654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97NWBoK9ORrYVrXOwvK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N2D_YQQRRhB61RmbON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MADCLxQXqbqCEZQ9ncM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hOT.vD2hqFHh8Vo4Tv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rUAzgWJqLTjQq8Vxzu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fS5gxeaRz7SSOBs.Vio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yBlV8ppprg0LGp5dp21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583</Words>
  <Application>Microsoft Office PowerPoint</Application>
  <PresentationFormat>Widescreen</PresentationFormat>
  <Paragraphs>110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Business Objectives</vt:lpstr>
      <vt:lpstr>Target customers</vt:lpstr>
      <vt:lpstr>Our Competitors</vt:lpstr>
      <vt:lpstr>Trend Analysis</vt:lpstr>
      <vt:lpstr>Audience Overview</vt:lpstr>
      <vt:lpstr>PowerPoint Presentation</vt:lpstr>
      <vt:lpstr>Acquisition Overview for New Users</vt:lpstr>
      <vt:lpstr>   Users Engagement</vt:lpstr>
      <vt:lpstr>Average Order Value by Age</vt:lpstr>
      <vt:lpstr>Shopping Overview</vt:lpstr>
      <vt:lpstr>Power of Direct Search</vt:lpstr>
      <vt:lpstr>Revenue Waterfall Analysis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Ritu Mamtani</dc:creator>
  <cp:lastModifiedBy>divya pai</cp:lastModifiedBy>
  <cp:revision>76</cp:revision>
  <dcterms:created xsi:type="dcterms:W3CDTF">2020-04-30T00:52:51Z</dcterms:created>
  <dcterms:modified xsi:type="dcterms:W3CDTF">2020-05-01T02:17:34Z</dcterms:modified>
</cp:coreProperties>
</file>