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jniB1iaxiwkoDs7pbFyWx0btwF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8deee117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28deee1170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8deee117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28deee1170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8deee117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28deee1170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8deee117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28deee1170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8deee1170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28deee1170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8deee117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28deee1170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8deee117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28deee1170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8deee117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28deee1170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8deee117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28deee1170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8deee1170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28deee1170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8deee117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28deee1170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669eb8ed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a669eb8ed7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03ae0d8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f03ae0d89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8b9beb14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08b9beb14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8b9beb1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08b9beb14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8b9beb1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08b9beb14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8deee1170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28deee1170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8deee1170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28deee1170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8deee1170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28deee1170_1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8220c92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08220c920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7e00374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07e003746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8deee117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28deee1170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7d3f4c4f3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7d3f4c4f37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8deee11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28deee11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8deee117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28deee1170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943750"/>
            <a:ext cx="8520600" cy="865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2400">
                <a:solidFill>
                  <a:srgbClr val="2D3B45"/>
                </a:solidFill>
                <a:highlight>
                  <a:srgbClr val="FFFFFF"/>
                </a:highlight>
                <a:latin typeface="Georgia"/>
                <a:ea typeface="Georgia"/>
                <a:cs typeface="Georgia"/>
                <a:sym typeface="Georgia"/>
              </a:rPr>
              <a:t>Design XOR Gate</a:t>
            </a:r>
            <a:endParaRPr b="1" sz="2400">
              <a:solidFill>
                <a:srgbClr val="2D3B45"/>
              </a:solidFill>
              <a:highlight>
                <a:srgbClr val="FFFFFF"/>
              </a:highlight>
              <a:latin typeface="Georgia"/>
              <a:ea typeface="Georgia"/>
              <a:cs typeface="Georgia"/>
              <a:sym typeface="Georgia"/>
            </a:endParaRPr>
          </a:p>
        </p:txBody>
      </p:sp>
      <p:sp>
        <p:nvSpPr>
          <p:cNvPr id="55" name="Google Shape;55;p1"/>
          <p:cNvSpPr txBox="1"/>
          <p:nvPr>
            <p:ph idx="1" type="subTitle"/>
          </p:nvPr>
        </p:nvSpPr>
        <p:spPr>
          <a:xfrm>
            <a:off x="1390650" y="2060900"/>
            <a:ext cx="6671400" cy="865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Clr>
                <a:schemeClr val="dk1"/>
              </a:buClr>
              <a:buSzPts val="275"/>
              <a:buFont typeface="Arial"/>
              <a:buNone/>
            </a:pPr>
            <a:r>
              <a:rPr b="1" lang="en" sz="7200">
                <a:solidFill>
                  <a:srgbClr val="2D3B45"/>
                </a:solidFill>
                <a:highlight>
                  <a:srgbClr val="FFFFFF"/>
                </a:highlight>
                <a:latin typeface="Times New Roman"/>
                <a:ea typeface="Times New Roman"/>
                <a:cs typeface="Times New Roman"/>
                <a:sym typeface="Times New Roman"/>
              </a:rPr>
              <a:t>CS550 - </a:t>
            </a:r>
            <a:r>
              <a:rPr b="1" lang="en" sz="7200">
                <a:solidFill>
                  <a:srgbClr val="2D3B45"/>
                </a:solidFill>
                <a:highlight>
                  <a:srgbClr val="FFFFFF"/>
                </a:highlight>
                <a:latin typeface="Georgia"/>
                <a:ea typeface="Georgia"/>
                <a:cs typeface="Georgia"/>
                <a:sym typeface="Georgia"/>
              </a:rPr>
              <a:t>Machine Learning and Business Intelligence</a:t>
            </a:r>
            <a:endParaRPr b="1" sz="7200">
              <a:solidFill>
                <a:srgbClr val="2D3B45"/>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Clr>
                <a:schemeClr val="dk1"/>
              </a:buClr>
              <a:buSzPts val="275"/>
              <a:buFont typeface="Arial"/>
              <a:buNone/>
            </a:pPr>
            <a:r>
              <a:t/>
            </a:r>
            <a:endParaRPr b="1" sz="7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75"/>
              <a:buFont typeface="Arial"/>
              <a:buNone/>
            </a:pPr>
            <a:r>
              <a:t/>
            </a:r>
            <a:endParaRPr sz="7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75"/>
              <a:buFont typeface="Arial"/>
              <a:buNone/>
            </a:pPr>
            <a:r>
              <a:t/>
            </a:r>
            <a:endParaRPr sz="72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75"/>
              <a:buFont typeface="Arial"/>
              <a:buNone/>
            </a:pPr>
            <a:r>
              <a:t/>
            </a:r>
            <a:endParaRPr sz="7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ct val="36064"/>
              <a:buFont typeface="Arial"/>
              <a:buNone/>
            </a:pPr>
            <a:r>
              <a:t/>
            </a:r>
            <a:endParaRPr b="1" sz="3050">
              <a:solidFill>
                <a:srgbClr val="2D3B45"/>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ct val="179200"/>
              <a:buNone/>
            </a:pPr>
            <a:r>
              <a:t/>
            </a:r>
            <a:endParaRPr sz="2500">
              <a:latin typeface="Times New Roman"/>
              <a:ea typeface="Times New Roman"/>
              <a:cs typeface="Times New Roman"/>
              <a:sym typeface="Times New Roman"/>
            </a:endParaRPr>
          </a:p>
        </p:txBody>
      </p:sp>
      <p:sp>
        <p:nvSpPr>
          <p:cNvPr id="56" name="Google Shape;56;p1"/>
          <p:cNvSpPr txBox="1"/>
          <p:nvPr/>
        </p:nvSpPr>
        <p:spPr>
          <a:xfrm>
            <a:off x="3276600" y="3178050"/>
            <a:ext cx="398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Submitted by: Divya Pandey(19665)</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Instructor: Dr. Henry Chang</a:t>
            </a:r>
            <a:endParaRPr b="0" i="0" sz="1600" u="none" cap="none" strike="noStrike">
              <a:solidFill>
                <a:srgbClr val="000000"/>
              </a:solidFill>
              <a:latin typeface="Times New Roman"/>
              <a:ea typeface="Times New Roman"/>
              <a:cs typeface="Times New Roman"/>
              <a:sym typeface="Times New Roman"/>
            </a:endParaRPr>
          </a:p>
        </p:txBody>
      </p:sp>
      <p:pic>
        <p:nvPicPr>
          <p:cNvPr id="57" name="Google Shape;57;p1"/>
          <p:cNvPicPr preferRelativeResize="0"/>
          <p:nvPr/>
        </p:nvPicPr>
        <p:blipFill>
          <a:blip r:embed="rId3">
            <a:alphaModFix/>
          </a:blip>
          <a:stretch>
            <a:fillRect/>
          </a:stretch>
        </p:blipFill>
        <p:spPr>
          <a:xfrm>
            <a:off x="152400" y="3078500"/>
            <a:ext cx="2762250" cy="165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28deee1170_1_35"/>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20" name="Google Shape;120;g228deee1170_1_35"/>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21" name="Google Shape;121;g228deee1170_1_35"/>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g228deee1170_1_35"/>
          <p:cNvPicPr preferRelativeResize="0"/>
          <p:nvPr/>
        </p:nvPicPr>
        <p:blipFill>
          <a:blip r:embed="rId3">
            <a:alphaModFix/>
          </a:blip>
          <a:stretch>
            <a:fillRect/>
          </a:stretch>
        </p:blipFill>
        <p:spPr>
          <a:xfrm>
            <a:off x="0" y="1045575"/>
            <a:ext cx="9143999" cy="3999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28deee1170_1_43"/>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28" name="Google Shape;128;g228deee1170_1_43"/>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29" name="Google Shape;129;g228deee1170_1_43"/>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g228deee1170_1_43"/>
          <p:cNvPicPr preferRelativeResize="0"/>
          <p:nvPr/>
        </p:nvPicPr>
        <p:blipFill>
          <a:blip r:embed="rId3">
            <a:alphaModFix/>
          </a:blip>
          <a:stretch>
            <a:fillRect/>
          </a:stretch>
        </p:blipFill>
        <p:spPr>
          <a:xfrm>
            <a:off x="0" y="904283"/>
            <a:ext cx="9143999" cy="42333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28deee1170_1_51"/>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36" name="Google Shape;136;g228deee1170_1_51"/>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37" name="Google Shape;137;g228deee1170_1_51"/>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g228deee1170_1_51"/>
          <p:cNvPicPr preferRelativeResize="0"/>
          <p:nvPr/>
        </p:nvPicPr>
        <p:blipFill>
          <a:blip r:embed="rId3">
            <a:alphaModFix/>
          </a:blip>
          <a:stretch>
            <a:fillRect/>
          </a:stretch>
        </p:blipFill>
        <p:spPr>
          <a:xfrm>
            <a:off x="0" y="904274"/>
            <a:ext cx="9144001" cy="43600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28deee1170_1_59"/>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44" name="Google Shape;144;g228deee1170_1_59"/>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45" name="Google Shape;145;g228deee1170_1_59"/>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g228deee1170_1_59"/>
          <p:cNvPicPr preferRelativeResize="0"/>
          <p:nvPr/>
        </p:nvPicPr>
        <p:blipFill>
          <a:blip r:embed="rId3">
            <a:alphaModFix/>
          </a:blip>
          <a:stretch>
            <a:fillRect/>
          </a:stretch>
        </p:blipFill>
        <p:spPr>
          <a:xfrm>
            <a:off x="152400" y="904273"/>
            <a:ext cx="9143999" cy="43604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28deee1170_1_67"/>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52" name="Google Shape;152;g228deee1170_1_67"/>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53" name="Google Shape;153;g228deee1170_1_67"/>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g228deee1170_1_67"/>
          <p:cNvPicPr preferRelativeResize="0"/>
          <p:nvPr/>
        </p:nvPicPr>
        <p:blipFill>
          <a:blip r:embed="rId3">
            <a:alphaModFix/>
          </a:blip>
          <a:stretch>
            <a:fillRect/>
          </a:stretch>
        </p:blipFill>
        <p:spPr>
          <a:xfrm>
            <a:off x="0" y="1005004"/>
            <a:ext cx="9144000" cy="50428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28deee1170_1_75"/>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60" name="Google Shape;160;g228deee1170_1_75"/>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61" name="Google Shape;161;g228deee1170_1_75"/>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g228deee1170_1_75"/>
          <p:cNvPicPr preferRelativeResize="0"/>
          <p:nvPr/>
        </p:nvPicPr>
        <p:blipFill>
          <a:blip r:embed="rId3">
            <a:alphaModFix/>
          </a:blip>
          <a:stretch>
            <a:fillRect/>
          </a:stretch>
        </p:blipFill>
        <p:spPr>
          <a:xfrm>
            <a:off x="0" y="904275"/>
            <a:ext cx="9144001" cy="4186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28deee1170_1_83"/>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68" name="Google Shape;168;g228deee1170_1_83"/>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69" name="Google Shape;169;g228deee1170_1_83"/>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g228deee1170_1_83"/>
          <p:cNvPicPr preferRelativeResize="0"/>
          <p:nvPr/>
        </p:nvPicPr>
        <p:blipFill>
          <a:blip r:embed="rId3">
            <a:alphaModFix/>
          </a:blip>
          <a:stretch>
            <a:fillRect/>
          </a:stretch>
        </p:blipFill>
        <p:spPr>
          <a:xfrm>
            <a:off x="0" y="904275"/>
            <a:ext cx="9144000" cy="412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28deee1170_1_91"/>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76" name="Google Shape;176;g228deee1170_1_91"/>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77" name="Google Shape;177;g228deee1170_1_91"/>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g228deee1170_1_91"/>
          <p:cNvPicPr preferRelativeResize="0"/>
          <p:nvPr/>
        </p:nvPicPr>
        <p:blipFill>
          <a:blip r:embed="rId3">
            <a:alphaModFix/>
          </a:blip>
          <a:stretch>
            <a:fillRect/>
          </a:stretch>
        </p:blipFill>
        <p:spPr>
          <a:xfrm>
            <a:off x="0" y="1084550"/>
            <a:ext cx="9143999" cy="398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28deee1170_1_99"/>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84" name="Google Shape;184;g228deee1170_1_99"/>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85" name="Google Shape;185;g228deee1170_1_99"/>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6" name="Google Shape;186;g228deee1170_1_99"/>
          <p:cNvPicPr preferRelativeResize="0"/>
          <p:nvPr/>
        </p:nvPicPr>
        <p:blipFill>
          <a:blip r:embed="rId3">
            <a:alphaModFix/>
          </a:blip>
          <a:stretch>
            <a:fillRect/>
          </a:stretch>
        </p:blipFill>
        <p:spPr>
          <a:xfrm>
            <a:off x="0" y="904277"/>
            <a:ext cx="9144001" cy="409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28deee1170_1_107"/>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92" name="Google Shape;192;g228deee1170_1_107"/>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93" name="Google Shape;193;g228deee1170_1_107"/>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4" name="Google Shape;194;g228deee1170_1_107"/>
          <p:cNvPicPr preferRelativeResize="0"/>
          <p:nvPr/>
        </p:nvPicPr>
        <p:blipFill>
          <a:blip r:embed="rId3">
            <a:alphaModFix/>
          </a:blip>
          <a:stretch>
            <a:fillRect/>
          </a:stretch>
        </p:blipFill>
        <p:spPr>
          <a:xfrm>
            <a:off x="0" y="1006625"/>
            <a:ext cx="9143999" cy="426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1111"/>
              <a:buNone/>
            </a:pPr>
            <a:r>
              <a:rPr b="1" lang="en">
                <a:solidFill>
                  <a:srgbClr val="4A86E8"/>
                </a:solidFill>
                <a:highlight>
                  <a:srgbClr val="FFFFFF"/>
                </a:highlight>
                <a:latin typeface="Times New Roman"/>
                <a:ea typeface="Times New Roman"/>
                <a:cs typeface="Times New Roman"/>
                <a:sym typeface="Times New Roman"/>
              </a:rPr>
              <a:t>Table of Content</a:t>
            </a:r>
            <a:endParaRPr b="1">
              <a:solidFill>
                <a:srgbClr val="4A86E8"/>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Design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Test</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Enhancement Ideas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28deee1170_1_118"/>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200" name="Google Shape;200;g228deee1170_1_118"/>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201" name="Google Shape;201;g228deee1170_1_118"/>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 name="Google Shape;202;g228deee1170_1_118"/>
          <p:cNvPicPr preferRelativeResize="0"/>
          <p:nvPr/>
        </p:nvPicPr>
        <p:blipFill>
          <a:blip r:embed="rId3">
            <a:alphaModFix/>
          </a:blip>
          <a:stretch>
            <a:fillRect/>
          </a:stretch>
        </p:blipFill>
        <p:spPr>
          <a:xfrm>
            <a:off x="0" y="904275"/>
            <a:ext cx="9144000" cy="415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a669eb8ed7_0_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08" name="Google Shape;208;g1a669eb8ed7_0_110"/>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09" name="Google Shape;209;g1a669eb8ed7_0_110"/>
          <p:cNvPicPr preferRelativeResize="0"/>
          <p:nvPr/>
        </p:nvPicPr>
        <p:blipFill>
          <a:blip r:embed="rId3">
            <a:alphaModFix/>
          </a:blip>
          <a:stretch>
            <a:fillRect/>
          </a:stretch>
        </p:blipFill>
        <p:spPr>
          <a:xfrm>
            <a:off x="311688" y="1219200"/>
            <a:ext cx="4238625" cy="1352550"/>
          </a:xfrm>
          <a:prstGeom prst="rect">
            <a:avLst/>
          </a:prstGeom>
          <a:noFill/>
          <a:ln>
            <a:noFill/>
          </a:ln>
        </p:spPr>
      </p:pic>
      <p:pic>
        <p:nvPicPr>
          <p:cNvPr id="210" name="Google Shape;210;g1a669eb8ed7_0_110"/>
          <p:cNvPicPr preferRelativeResize="0"/>
          <p:nvPr/>
        </p:nvPicPr>
        <p:blipFill>
          <a:blip r:embed="rId4">
            <a:alphaModFix/>
          </a:blip>
          <a:stretch>
            <a:fillRect/>
          </a:stretch>
        </p:blipFill>
        <p:spPr>
          <a:xfrm>
            <a:off x="483625" y="3031988"/>
            <a:ext cx="3695700" cy="1495425"/>
          </a:xfrm>
          <a:prstGeom prst="rect">
            <a:avLst/>
          </a:prstGeom>
          <a:noFill/>
          <a:ln>
            <a:noFill/>
          </a:ln>
        </p:spPr>
      </p:pic>
      <p:pic>
        <p:nvPicPr>
          <p:cNvPr id="211" name="Google Shape;211;g1a669eb8ed7_0_110"/>
          <p:cNvPicPr preferRelativeResize="0"/>
          <p:nvPr/>
        </p:nvPicPr>
        <p:blipFill>
          <a:blip r:embed="rId5">
            <a:alphaModFix/>
          </a:blip>
          <a:stretch>
            <a:fillRect/>
          </a:stretch>
        </p:blipFill>
        <p:spPr>
          <a:xfrm>
            <a:off x="4179325" y="635050"/>
            <a:ext cx="5029200" cy="4067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f03ae0d898_0_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17" name="Google Shape;217;g1f03ae0d898_0_34"/>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18" name="Google Shape;218;g1f03ae0d898_0_34"/>
          <p:cNvPicPr preferRelativeResize="0"/>
          <p:nvPr/>
        </p:nvPicPr>
        <p:blipFill>
          <a:blip r:embed="rId3">
            <a:alphaModFix/>
          </a:blip>
          <a:stretch>
            <a:fillRect/>
          </a:stretch>
        </p:blipFill>
        <p:spPr>
          <a:xfrm>
            <a:off x="181850" y="1162475"/>
            <a:ext cx="8065924" cy="3595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08b9beb14f_0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24" name="Google Shape;224;g208b9beb14f_0_3"/>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25" name="Google Shape;225;g208b9beb14f_0_3"/>
          <p:cNvPicPr preferRelativeResize="0"/>
          <p:nvPr/>
        </p:nvPicPr>
        <p:blipFill>
          <a:blip r:embed="rId3">
            <a:alphaModFix/>
          </a:blip>
          <a:stretch>
            <a:fillRect/>
          </a:stretch>
        </p:blipFill>
        <p:spPr>
          <a:xfrm>
            <a:off x="0" y="1017726"/>
            <a:ext cx="9144000" cy="407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08b9beb14f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31" name="Google Shape;231;g208b9beb14f_0_10"/>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32" name="Google Shape;232;g208b9beb14f_0_10"/>
          <p:cNvPicPr preferRelativeResize="0"/>
          <p:nvPr/>
        </p:nvPicPr>
        <p:blipFill>
          <a:blip r:embed="rId3">
            <a:alphaModFix/>
          </a:blip>
          <a:stretch>
            <a:fillRect/>
          </a:stretch>
        </p:blipFill>
        <p:spPr>
          <a:xfrm>
            <a:off x="17275" y="1181975"/>
            <a:ext cx="9109449" cy="396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08b9beb14f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38" name="Google Shape;238;g208b9beb14f_0_17"/>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39" name="Google Shape;239;g208b9beb14f_0_17"/>
          <p:cNvPicPr preferRelativeResize="0"/>
          <p:nvPr/>
        </p:nvPicPr>
        <p:blipFill>
          <a:blip r:embed="rId3">
            <a:alphaModFix/>
          </a:blip>
          <a:stretch>
            <a:fillRect/>
          </a:stretch>
        </p:blipFill>
        <p:spPr>
          <a:xfrm>
            <a:off x="0" y="1017726"/>
            <a:ext cx="9143999" cy="380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8deee1170_1_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45" name="Google Shape;245;g228deee1170_1_133"/>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46" name="Google Shape;246;g228deee1170_1_133"/>
          <p:cNvPicPr preferRelativeResize="0"/>
          <p:nvPr/>
        </p:nvPicPr>
        <p:blipFill>
          <a:blip r:embed="rId3">
            <a:alphaModFix/>
          </a:blip>
          <a:stretch>
            <a:fillRect/>
          </a:stretch>
        </p:blipFill>
        <p:spPr>
          <a:xfrm>
            <a:off x="238125" y="1123525"/>
            <a:ext cx="8667750" cy="3696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28deee1170_1_1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52" name="Google Shape;252;g228deee1170_1_140"/>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53" name="Google Shape;253;g228deee1170_1_140"/>
          <p:cNvPicPr preferRelativeResize="0"/>
          <p:nvPr/>
        </p:nvPicPr>
        <p:blipFill>
          <a:blip r:embed="rId3">
            <a:alphaModFix/>
          </a:blip>
          <a:stretch>
            <a:fillRect/>
          </a:stretch>
        </p:blipFill>
        <p:spPr>
          <a:xfrm>
            <a:off x="0" y="1017725"/>
            <a:ext cx="9144000" cy="3807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28deee1170_1_1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59" name="Google Shape;259;g228deee1170_1_147"/>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60" name="Google Shape;260;g228deee1170_1_147"/>
          <p:cNvPicPr preferRelativeResize="0"/>
          <p:nvPr/>
        </p:nvPicPr>
        <p:blipFill>
          <a:blip r:embed="rId3">
            <a:alphaModFix/>
          </a:blip>
          <a:stretch>
            <a:fillRect/>
          </a:stretch>
        </p:blipFill>
        <p:spPr>
          <a:xfrm>
            <a:off x="311700" y="1100025"/>
            <a:ext cx="8267300" cy="3602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1111"/>
              <a:buNone/>
            </a:pPr>
            <a:r>
              <a:rPr b="1" lang="en">
                <a:solidFill>
                  <a:srgbClr val="4A86E8"/>
                </a:solidFill>
                <a:latin typeface="Times New Roman"/>
                <a:ea typeface="Times New Roman"/>
                <a:cs typeface="Times New Roman"/>
                <a:sym typeface="Times New Roman"/>
              </a:rPr>
              <a:t>Enhancement Ideas</a:t>
            </a:r>
            <a:endParaRPr b="1">
              <a:solidFill>
                <a:srgbClr val="4A86E8"/>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111111"/>
              <a:buNone/>
            </a:pPr>
            <a:r>
              <a:t/>
            </a:r>
            <a:endParaRPr/>
          </a:p>
        </p:txBody>
      </p:sp>
      <p:sp>
        <p:nvSpPr>
          <p:cNvPr id="266" name="Google Shape;26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374151"/>
              </a:buClr>
              <a:buSzPts val="1800"/>
              <a:buFont typeface="Georgia"/>
              <a:buChar char="●"/>
            </a:pPr>
            <a:r>
              <a:rPr lang="en">
                <a:solidFill>
                  <a:srgbClr val="374151"/>
                </a:solidFill>
                <a:highlight>
                  <a:srgbClr val="FFFFFF"/>
                </a:highlight>
                <a:latin typeface="Georgia"/>
                <a:ea typeface="Georgia"/>
                <a:cs typeface="Georgia"/>
                <a:sym typeface="Georgia"/>
              </a:rPr>
              <a:t>We can use </a:t>
            </a:r>
            <a:r>
              <a:rPr lang="en">
                <a:latin typeface="Georgia"/>
                <a:ea typeface="Georgia"/>
                <a:cs typeface="Georgia"/>
                <a:sym typeface="Georgia"/>
              </a:rPr>
              <a:t>t</a:t>
            </a:r>
            <a:r>
              <a:rPr lang="en">
                <a:latin typeface="Georgia"/>
                <a:ea typeface="Georgia"/>
                <a:cs typeface="Georgia"/>
                <a:sym typeface="Georgia"/>
              </a:rPr>
              <a:t>ry implementing XOR gate using different neural network architectures such as Convolutional Neural Networks (CNNs) or Recurrent Neural Networks (RNNs) to see if they improve the performance of the XOR gate.</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Introduction</a:t>
            </a:r>
            <a:endParaRPr b="1">
              <a:solidFill>
                <a:srgbClr val="4A86E8"/>
              </a:solidFill>
              <a:latin typeface="Times New Roman"/>
              <a:ea typeface="Times New Roman"/>
              <a:cs typeface="Times New Roman"/>
              <a:sym typeface="Times New Roman"/>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342900" lvl="0" marL="457200" rtl="0" algn="l">
              <a:lnSpc>
                <a:spcPct val="115000"/>
              </a:lnSpc>
              <a:spcBef>
                <a:spcPts val="1200"/>
              </a:spcBef>
              <a:spcAft>
                <a:spcPts val="0"/>
              </a:spcAft>
              <a:buClr>
                <a:srgbClr val="374151"/>
              </a:buClr>
              <a:buSzPct val="100000"/>
              <a:buFont typeface="Georgia"/>
              <a:buChar char="★"/>
            </a:pPr>
            <a:r>
              <a:rPr lang="en" sz="7200">
                <a:solidFill>
                  <a:srgbClr val="374151"/>
                </a:solidFill>
                <a:highlight>
                  <a:srgbClr val="FFFFFF"/>
                </a:highlight>
                <a:latin typeface="Georgia"/>
                <a:ea typeface="Georgia"/>
                <a:cs typeface="Georgia"/>
                <a:sym typeface="Georgia"/>
              </a:rPr>
              <a:t>The XOR (Exclusive OR) gate is a logical operation that outputs true only when the inputs differ (one is true and the other is false).</a:t>
            </a:r>
            <a:endParaRPr sz="7200">
              <a:solidFill>
                <a:srgbClr val="374151"/>
              </a:solidFill>
              <a:highlight>
                <a:srgbClr val="FFFFFF"/>
              </a:highlight>
              <a:latin typeface="Georgia"/>
              <a:ea typeface="Georgia"/>
              <a:cs typeface="Georgia"/>
              <a:sym typeface="Georgia"/>
            </a:endParaRPr>
          </a:p>
          <a:p>
            <a:pPr indent="0" lvl="0" marL="457200" rtl="0" algn="l">
              <a:lnSpc>
                <a:spcPct val="115000"/>
              </a:lnSpc>
              <a:spcBef>
                <a:spcPts val="1200"/>
              </a:spcBef>
              <a:spcAft>
                <a:spcPts val="0"/>
              </a:spcAft>
              <a:buNone/>
            </a:pPr>
            <a:r>
              <a:t/>
            </a:r>
            <a:endParaRPr sz="7200">
              <a:solidFill>
                <a:srgbClr val="374151"/>
              </a:solidFill>
              <a:highlight>
                <a:srgbClr val="FFFFFF"/>
              </a:highlight>
              <a:latin typeface="Georgia"/>
              <a:ea typeface="Georgia"/>
              <a:cs typeface="Georgia"/>
              <a:sym typeface="Georgia"/>
            </a:endParaRPr>
          </a:p>
          <a:p>
            <a:pPr indent="-342900" lvl="0" marL="457200" rtl="0" algn="l">
              <a:lnSpc>
                <a:spcPct val="115000"/>
              </a:lnSpc>
              <a:spcBef>
                <a:spcPts val="1200"/>
              </a:spcBef>
              <a:spcAft>
                <a:spcPts val="0"/>
              </a:spcAft>
              <a:buClr>
                <a:srgbClr val="374151"/>
              </a:buClr>
              <a:buSzPct val="100000"/>
              <a:buFont typeface="Georgia"/>
              <a:buChar char="★"/>
            </a:pPr>
            <a:r>
              <a:rPr lang="en" sz="7200">
                <a:solidFill>
                  <a:srgbClr val="374151"/>
                </a:solidFill>
                <a:highlight>
                  <a:srgbClr val="FFFFFF"/>
                </a:highlight>
                <a:latin typeface="Georgia"/>
                <a:ea typeface="Georgia"/>
                <a:cs typeface="Georgia"/>
                <a:sym typeface="Georgia"/>
              </a:rPr>
              <a:t>The XOR gate problem was one of the early demonstrations of the power of neural networks and was used to show that neural networks could solve problems that traditional rule-based systems could not</a:t>
            </a:r>
            <a:endParaRPr sz="7200">
              <a:solidFill>
                <a:srgbClr val="374151"/>
              </a:solidFill>
              <a:highlight>
                <a:srgbClr val="FFFFFF"/>
              </a:highlight>
              <a:latin typeface="Georgia"/>
              <a:ea typeface="Georgia"/>
              <a:cs typeface="Georgia"/>
              <a:sym typeface="Georgia"/>
            </a:endParaRPr>
          </a:p>
          <a:p>
            <a:pPr indent="0" lvl="0" marL="914400" rtl="0" algn="l">
              <a:lnSpc>
                <a:spcPct val="115000"/>
              </a:lnSpc>
              <a:spcBef>
                <a:spcPts val="1200"/>
              </a:spcBef>
              <a:spcAft>
                <a:spcPts val="0"/>
              </a:spcAft>
              <a:buSzPct val="100000"/>
              <a:buNone/>
            </a:pPr>
            <a:r>
              <a:t/>
            </a:r>
            <a:endParaRPr sz="7200">
              <a:solidFill>
                <a:srgbClr val="374151"/>
              </a:solidFill>
              <a:highlight>
                <a:srgbClr val="F7F7F8"/>
              </a:highlight>
              <a:latin typeface="Georgia"/>
              <a:ea typeface="Georgia"/>
              <a:cs typeface="Georgia"/>
              <a:sym typeface="Georgia"/>
            </a:endParaRPr>
          </a:p>
          <a:p>
            <a:pPr indent="0" lvl="0" marL="914400" rtl="0" algn="l">
              <a:lnSpc>
                <a:spcPct val="115000"/>
              </a:lnSpc>
              <a:spcBef>
                <a:spcPts val="1200"/>
              </a:spcBef>
              <a:spcAft>
                <a:spcPts val="0"/>
              </a:spcAft>
              <a:buSzPct val="100000"/>
              <a:buNone/>
            </a:pPr>
            <a:r>
              <a:t/>
            </a:r>
            <a:endParaRPr sz="7200">
              <a:solidFill>
                <a:srgbClr val="374151"/>
              </a:solidFill>
              <a:highlight>
                <a:srgbClr val="F7F7F8"/>
              </a:highlight>
              <a:latin typeface="Georgia"/>
              <a:ea typeface="Georgia"/>
              <a:cs typeface="Georgia"/>
              <a:sym typeface="Georgia"/>
            </a:endParaRPr>
          </a:p>
          <a:p>
            <a:pPr indent="0" lvl="0" marL="457200" rtl="0" algn="l">
              <a:lnSpc>
                <a:spcPct val="115000"/>
              </a:lnSpc>
              <a:spcBef>
                <a:spcPts val="1200"/>
              </a:spcBef>
              <a:spcAft>
                <a:spcPts val="0"/>
              </a:spcAft>
              <a:buNone/>
            </a:pPr>
            <a:r>
              <a:t/>
            </a:r>
            <a:endParaRPr sz="7200">
              <a:solidFill>
                <a:srgbClr val="374151"/>
              </a:solidFill>
              <a:highlight>
                <a:srgbClr val="F7F7F8"/>
              </a:highlight>
              <a:latin typeface="Georgia"/>
              <a:ea typeface="Georgia"/>
              <a:cs typeface="Georgia"/>
              <a:sym typeface="Georgia"/>
            </a:endParaRPr>
          </a:p>
          <a:p>
            <a:pPr indent="-247650" lvl="0" marL="457200" rtl="0" algn="l">
              <a:lnSpc>
                <a:spcPct val="115000"/>
              </a:lnSpc>
              <a:spcBef>
                <a:spcPts val="0"/>
              </a:spcBef>
              <a:spcAft>
                <a:spcPts val="0"/>
              </a:spcAft>
              <a:buClr>
                <a:srgbClr val="374151"/>
              </a:buClr>
              <a:buSzPct val="100000"/>
              <a:buFont typeface="Roboto"/>
              <a:buAutoNum type="arabicPeriod"/>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2900"/>
              </a:spcBef>
              <a:spcAft>
                <a:spcPts val="0"/>
              </a:spcAft>
              <a:buClr>
                <a:schemeClr val="dk1"/>
              </a:buClr>
              <a:buSzPts val="275"/>
              <a:buFont typeface="Arial"/>
              <a:buNone/>
            </a:pPr>
            <a:r>
              <a:t/>
            </a:r>
            <a:endParaRPr sz="7200">
              <a:solidFill>
                <a:srgbClr val="374151"/>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SzPct val="100000"/>
              <a:buNone/>
            </a:pPr>
            <a:r>
              <a:t/>
            </a:r>
            <a:endParaRPr sz="7200">
              <a:solidFill>
                <a:srgbClr val="374151"/>
              </a:solidFill>
              <a:highlight>
                <a:srgbClr val="F7F7F8"/>
              </a:highlight>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1800">
                <a:solidFill>
                  <a:srgbClr val="4A86E8"/>
                </a:solidFill>
                <a:latin typeface="Verdana"/>
                <a:ea typeface="Verdana"/>
                <a:cs typeface="Verdana"/>
                <a:sym typeface="Verdana"/>
              </a:rPr>
              <a:t>Conclusion</a:t>
            </a:r>
            <a:endParaRPr b="1" sz="1800">
              <a:solidFill>
                <a:srgbClr val="4A86E8"/>
              </a:solidFill>
              <a:latin typeface="Verdana"/>
              <a:ea typeface="Verdana"/>
              <a:cs typeface="Verdana"/>
              <a:sym typeface="Verdana"/>
            </a:endParaRPr>
          </a:p>
        </p:txBody>
      </p:sp>
      <p:sp>
        <p:nvSpPr>
          <p:cNvPr id="272" name="Google Shape;27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2200"/>
              </a:spcBef>
              <a:spcAft>
                <a:spcPts val="0"/>
              </a:spcAft>
              <a:buClr>
                <a:srgbClr val="374151"/>
              </a:buClr>
              <a:buSzPts val="1800"/>
              <a:buFont typeface="Georgia"/>
              <a:buChar char="●"/>
            </a:pPr>
            <a:r>
              <a:rPr lang="en">
                <a:solidFill>
                  <a:srgbClr val="374151"/>
                </a:solidFill>
                <a:highlight>
                  <a:srgbClr val="FFFFFF"/>
                </a:highlight>
                <a:latin typeface="Georgia"/>
                <a:ea typeface="Georgia"/>
                <a:cs typeface="Georgia"/>
                <a:sym typeface="Georgia"/>
              </a:rPr>
              <a:t>Overall, the XOR problem is an important problem in neural networks because it has been used extensively to demonstrate the power and limitations of different neural network architectures and techniques, and is still relevant today as a benchmark problem for evaluating the performance of new neural network models.</a:t>
            </a:r>
            <a:endParaRPr>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ts val="7200"/>
              <a:buNone/>
            </a:pPr>
            <a:r>
              <a:t/>
            </a:r>
            <a:endParaRPr>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None/>
            </a:pPr>
            <a:r>
              <a:t/>
            </a:r>
            <a:endParaRPr>
              <a:solidFill>
                <a:srgbClr val="374151"/>
              </a:solidFill>
              <a:highlight>
                <a:srgbClr val="FFFFFF"/>
              </a:highlight>
              <a:latin typeface="Georgia"/>
              <a:ea typeface="Georgia"/>
              <a:cs typeface="Georgia"/>
              <a:sym typeface="Georgia"/>
            </a:endParaRPr>
          </a:p>
          <a:p>
            <a:pPr indent="0" lvl="0" marL="1371600" rtl="0" algn="l">
              <a:lnSpc>
                <a:spcPct val="115000"/>
              </a:lnSpc>
              <a:spcBef>
                <a:spcPts val="2200"/>
              </a:spcBef>
              <a:spcAft>
                <a:spcPts val="0"/>
              </a:spcAft>
              <a:buSzPts val="7200"/>
              <a:buNone/>
            </a:pPr>
            <a:r>
              <a:t/>
            </a:r>
            <a:endParaRPr>
              <a:solidFill>
                <a:srgbClr val="374151"/>
              </a:solidFill>
              <a:highlight>
                <a:srgbClr val="FFFFFF"/>
              </a:highlight>
              <a:latin typeface="Georgia"/>
              <a:ea typeface="Georgia"/>
              <a:cs typeface="Georgia"/>
              <a:sym typeface="Georgia"/>
            </a:endParaRPr>
          </a:p>
          <a:p>
            <a:pPr indent="0" lvl="0" marL="914400" rtl="0" algn="l">
              <a:lnSpc>
                <a:spcPct val="115000"/>
              </a:lnSpc>
              <a:spcBef>
                <a:spcPts val="2200"/>
              </a:spcBef>
              <a:spcAft>
                <a:spcPts val="0"/>
              </a:spcAft>
              <a:buClr>
                <a:schemeClr val="dk1"/>
              </a:buClr>
              <a:buSzPts val="1100"/>
              <a:buFont typeface="Arial"/>
              <a:buNone/>
            </a:pPr>
            <a:r>
              <a:t/>
            </a:r>
            <a:endParaRPr>
              <a:solidFill>
                <a:srgbClr val="374151"/>
              </a:solidFill>
              <a:highlight>
                <a:srgbClr val="FFFFFF"/>
              </a:highlight>
              <a:latin typeface="Georgia"/>
              <a:ea typeface="Georgia"/>
              <a:cs typeface="Georgia"/>
              <a:sym typeface="Georgia"/>
            </a:endParaRPr>
          </a:p>
          <a:p>
            <a:pPr indent="0" lvl="0" marL="914400" rtl="0" algn="l">
              <a:lnSpc>
                <a:spcPct val="115000"/>
              </a:lnSpc>
              <a:spcBef>
                <a:spcPts val="2200"/>
              </a:spcBef>
              <a:spcAft>
                <a:spcPts val="0"/>
              </a:spcAft>
              <a:buSzPts val="7200"/>
              <a:buNone/>
            </a:pPr>
            <a:r>
              <a:t/>
            </a:r>
            <a:endParaRPr>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ts val="7200"/>
              <a:buNone/>
            </a:pPr>
            <a:r>
              <a:t/>
            </a:r>
            <a:endParaRPr>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ts val="5538"/>
              <a:buNone/>
            </a:pPr>
            <a:r>
              <a:t/>
            </a:r>
            <a:endParaRPr>
              <a:solidFill>
                <a:schemeClr val="dk1"/>
              </a:solidFill>
              <a:latin typeface="Georgia"/>
              <a:ea typeface="Georgia"/>
              <a:cs typeface="Georgia"/>
              <a:sym typeface="Georgia"/>
            </a:endParaRPr>
          </a:p>
          <a:p>
            <a:pPr indent="0" lvl="0" marL="0" rtl="0" algn="l">
              <a:lnSpc>
                <a:spcPct val="115000"/>
              </a:lnSpc>
              <a:spcBef>
                <a:spcPts val="1200"/>
              </a:spcBef>
              <a:spcAft>
                <a:spcPts val="1200"/>
              </a:spcAft>
              <a:buSzPts val="1800"/>
              <a:buNone/>
            </a:pPr>
            <a:r>
              <a:rPr lang="en">
                <a:solidFill>
                  <a:schemeClr val="dk1"/>
                </a:solidFill>
                <a:latin typeface="Georgia"/>
                <a:ea typeface="Georgia"/>
                <a:cs typeface="Georgia"/>
                <a:sym typeface="Georgia"/>
              </a:rPr>
              <a:t> </a:t>
            </a:r>
            <a:endParaRPr>
              <a:solidFill>
                <a:schemeClr val="dk1"/>
              </a:solidFill>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08220c920a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1800">
                <a:solidFill>
                  <a:srgbClr val="4A86E8"/>
                </a:solidFill>
                <a:latin typeface="Verdana"/>
                <a:ea typeface="Verdana"/>
                <a:cs typeface="Verdana"/>
                <a:sym typeface="Verdana"/>
              </a:rPr>
              <a:t>GitHub Link</a:t>
            </a:r>
            <a:endParaRPr b="1" sz="1800">
              <a:solidFill>
                <a:srgbClr val="4A86E8"/>
              </a:solidFill>
              <a:latin typeface="Verdana"/>
              <a:ea typeface="Verdana"/>
              <a:cs typeface="Verdana"/>
              <a:sym typeface="Verdana"/>
            </a:endParaRPr>
          </a:p>
        </p:txBody>
      </p:sp>
      <p:sp>
        <p:nvSpPr>
          <p:cNvPr id="278" name="Google Shape;278;g208220c920a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342900" lvl="0" marL="457200" rtl="0" algn="l">
              <a:lnSpc>
                <a:spcPct val="115000"/>
              </a:lnSpc>
              <a:spcBef>
                <a:spcPts val="0"/>
              </a:spcBef>
              <a:spcAft>
                <a:spcPts val="0"/>
              </a:spcAft>
              <a:buClr>
                <a:srgbClr val="374151"/>
              </a:buClr>
              <a:buSzPct val="100000"/>
              <a:buFont typeface="Georgia"/>
              <a:buChar char="★"/>
            </a:pPr>
            <a:r>
              <a:rPr lang="en" sz="7200">
                <a:latin typeface="Times New Roman"/>
                <a:ea typeface="Times New Roman"/>
                <a:cs typeface="Times New Roman"/>
                <a:sym typeface="Times New Roman"/>
              </a:rPr>
              <a:t>https://github.com/divyapandey03/Machine-Learning/tree/main/Logic%20Circuit%20Design/Design%20XOR%20Gate</a:t>
            </a:r>
            <a:endParaRPr sz="7200">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ct val="100000"/>
              <a:buNone/>
            </a:pPr>
            <a:r>
              <a:t/>
            </a:r>
            <a:endParaRPr sz="7200">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ct val="100000"/>
              <a:buNone/>
            </a:pPr>
            <a:r>
              <a:t/>
            </a:r>
            <a:endParaRPr sz="7200">
              <a:solidFill>
                <a:srgbClr val="374151"/>
              </a:solidFill>
              <a:highlight>
                <a:srgbClr val="FFFFFF"/>
              </a:highlight>
              <a:latin typeface="Georgia"/>
              <a:ea typeface="Georgia"/>
              <a:cs typeface="Georgia"/>
              <a:sym typeface="Georgia"/>
            </a:endParaRPr>
          </a:p>
          <a:p>
            <a:pPr indent="0" lvl="0" marL="1371600" rtl="0" algn="l">
              <a:lnSpc>
                <a:spcPct val="115000"/>
              </a:lnSpc>
              <a:spcBef>
                <a:spcPts val="2200"/>
              </a:spcBef>
              <a:spcAft>
                <a:spcPts val="0"/>
              </a:spcAft>
              <a:buSzPct val="100000"/>
              <a:buNone/>
            </a:pPr>
            <a:r>
              <a:t/>
            </a:r>
            <a:endParaRPr sz="7200">
              <a:solidFill>
                <a:srgbClr val="374151"/>
              </a:solidFill>
              <a:highlight>
                <a:srgbClr val="FFFFFF"/>
              </a:highlight>
              <a:latin typeface="Georgia"/>
              <a:ea typeface="Georgia"/>
              <a:cs typeface="Georgia"/>
              <a:sym typeface="Georgia"/>
            </a:endParaRPr>
          </a:p>
          <a:p>
            <a:pPr indent="0" lvl="0" marL="914400" rtl="0" algn="l">
              <a:lnSpc>
                <a:spcPct val="115000"/>
              </a:lnSpc>
              <a:spcBef>
                <a:spcPts val="2200"/>
              </a:spcBef>
              <a:spcAft>
                <a:spcPts val="0"/>
              </a:spcAft>
              <a:buClr>
                <a:schemeClr val="dk1"/>
              </a:buClr>
              <a:buSzPts val="275"/>
              <a:buFont typeface="Arial"/>
              <a:buNone/>
            </a:pPr>
            <a:r>
              <a:t/>
            </a:r>
            <a:endParaRPr sz="7200">
              <a:solidFill>
                <a:srgbClr val="374151"/>
              </a:solidFill>
              <a:highlight>
                <a:srgbClr val="FFFFFF"/>
              </a:highlight>
              <a:latin typeface="Georgia"/>
              <a:ea typeface="Georgia"/>
              <a:cs typeface="Georgia"/>
              <a:sym typeface="Georgia"/>
            </a:endParaRPr>
          </a:p>
          <a:p>
            <a:pPr indent="0" lvl="0" marL="914400" rtl="0" algn="l">
              <a:lnSpc>
                <a:spcPct val="115000"/>
              </a:lnSpc>
              <a:spcBef>
                <a:spcPts val="2200"/>
              </a:spcBef>
              <a:spcAft>
                <a:spcPts val="0"/>
              </a:spcAft>
              <a:buSzPct val="100000"/>
              <a:buNone/>
            </a:pPr>
            <a:r>
              <a:t/>
            </a:r>
            <a:endParaRPr sz="7200">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ct val="160000"/>
              <a:buNone/>
            </a:pPr>
            <a:r>
              <a:t/>
            </a:r>
            <a:endParaRPr sz="45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ct val="307692"/>
              <a:buNone/>
            </a:pPr>
            <a:r>
              <a:t/>
            </a:r>
            <a:endParaRPr>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ct val="100000"/>
              <a:buNone/>
            </a:pPr>
            <a:r>
              <a:rPr lang="en">
                <a:solidFill>
                  <a:schemeClr val="dk1"/>
                </a:solidFill>
                <a:latin typeface="Verdana"/>
                <a:ea typeface="Verdana"/>
                <a:cs typeface="Verdana"/>
                <a:sym typeface="Verdana"/>
              </a:rPr>
              <a:t> </a:t>
            </a:r>
            <a:endParaRPr>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References</a:t>
            </a:r>
            <a:endParaRPr b="1">
              <a:solidFill>
                <a:srgbClr val="4A86E8"/>
              </a:solidFill>
              <a:latin typeface="Times New Roman"/>
              <a:ea typeface="Times New Roman"/>
              <a:cs typeface="Times New Roman"/>
              <a:sym typeface="Times New Roman"/>
            </a:endParaRPr>
          </a:p>
        </p:txBody>
      </p:sp>
      <p:sp>
        <p:nvSpPr>
          <p:cNvPr id="284" name="Google Shape;28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SzPct val="37815"/>
              <a:buNone/>
            </a:pPr>
            <a:r>
              <a:t/>
            </a:r>
            <a:endParaRPr sz="5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317500" lvl="0" marL="457200" rtl="0" algn="l">
              <a:spcBef>
                <a:spcPts val="1200"/>
              </a:spcBef>
              <a:spcAft>
                <a:spcPts val="0"/>
              </a:spcAft>
              <a:buClr>
                <a:schemeClr val="dk1"/>
              </a:buClr>
              <a:buSzPct val="100000"/>
              <a:buFont typeface="Georgia"/>
              <a:buChar char="★"/>
            </a:pPr>
            <a:r>
              <a:rPr i="1" lang="en" sz="5600">
                <a:solidFill>
                  <a:schemeClr val="dk1"/>
                </a:solidFill>
                <a:latin typeface="Georgia"/>
                <a:ea typeface="Georgia"/>
                <a:cs typeface="Georgia"/>
                <a:sym typeface="Georgia"/>
              </a:rPr>
              <a:t>Dukor, S. (2020, March 07). Neural representation of and, or, not, XOR and XNOR logic gates (Perceptron algorithm). Retrieved March 30, 2023, from https://medium.com/@stanleydukor/neural-representation-of-and-or-not-xor-and-xnor-logic-gates-perceptron-algorithm-b0275375fea1</a:t>
            </a:r>
            <a:endParaRPr i="1" sz="5600">
              <a:solidFill>
                <a:schemeClr val="dk1"/>
              </a:solidFill>
              <a:latin typeface="Georgia"/>
              <a:ea typeface="Georgia"/>
              <a:cs typeface="Georgia"/>
              <a:sym typeface="Georgia"/>
            </a:endParaRPr>
          </a:p>
          <a:p>
            <a:pPr indent="0" lvl="0" marL="457200" rtl="0" algn="l">
              <a:spcBef>
                <a:spcPts val="1200"/>
              </a:spcBef>
              <a:spcAft>
                <a:spcPts val="0"/>
              </a:spcAft>
              <a:buNone/>
            </a:pPr>
            <a:r>
              <a:t/>
            </a:r>
            <a:endParaRPr i="1" sz="5600">
              <a:solidFill>
                <a:schemeClr val="dk1"/>
              </a:solidFill>
              <a:latin typeface="Georgia"/>
              <a:ea typeface="Georgia"/>
              <a:cs typeface="Georgia"/>
              <a:sym typeface="Georgia"/>
            </a:endParaRPr>
          </a:p>
          <a:p>
            <a:pPr indent="0" lvl="0" marL="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317500" lvl="0" marL="457200" rtl="0" algn="l">
              <a:spcBef>
                <a:spcPts val="1200"/>
              </a:spcBef>
              <a:spcAft>
                <a:spcPts val="0"/>
              </a:spcAft>
              <a:buClr>
                <a:schemeClr val="dk1"/>
              </a:buClr>
              <a:buSzPct val="100000"/>
              <a:buFont typeface="Georgia"/>
              <a:buChar char="★"/>
            </a:pPr>
            <a:r>
              <a:rPr i="1" lang="en" sz="5600">
                <a:solidFill>
                  <a:schemeClr val="dk1"/>
                </a:solidFill>
                <a:latin typeface="Georgia"/>
                <a:ea typeface="Georgia"/>
                <a:cs typeface="Georgia"/>
                <a:sym typeface="Georgia"/>
              </a:rPr>
              <a:t>https://hc.labnet.sfbu.edu/~henry/sfbu/course/machine_learning/neural_network/slide/ann.html#gate</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br>
              <a:rPr i="1" lang="en" sz="5600">
                <a:solidFill>
                  <a:schemeClr val="dk1"/>
                </a:solidFill>
                <a:latin typeface="Georgia"/>
                <a:ea typeface="Georgia"/>
                <a:cs typeface="Georgia"/>
                <a:sym typeface="Georgia"/>
              </a:rPr>
            </a:b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sz="56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ct val="128571"/>
              <a:buNone/>
            </a:pPr>
            <a:r>
              <a:t/>
            </a:r>
            <a:endParaRPr sz="56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ct val="192513"/>
              <a:buNone/>
            </a:pPr>
            <a:r>
              <a:rPr lang="en" sz="1100">
                <a:solidFill>
                  <a:schemeClr val="dk1"/>
                </a:solidFill>
              </a:rPr>
              <a:t> </a:t>
            </a:r>
            <a:endParaRPr sz="1100">
              <a:solidFill>
                <a:schemeClr val="dk1"/>
              </a:solidFill>
            </a:endParaRPr>
          </a:p>
          <a:p>
            <a:pPr indent="0" lvl="0" marL="457200" rtl="0" algn="l">
              <a:lnSpc>
                <a:spcPct val="115000"/>
              </a:lnSpc>
              <a:spcBef>
                <a:spcPts val="1200"/>
              </a:spcBef>
              <a:spcAft>
                <a:spcPts val="0"/>
              </a:spcAft>
              <a:buSzPct val="111455"/>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4A86E8"/>
                </a:solidFill>
                <a:latin typeface="Times New Roman"/>
                <a:ea typeface="Times New Roman"/>
                <a:cs typeface="Times New Roman"/>
                <a:sym typeface="Times New Roman"/>
              </a:rPr>
              <a:t>Design </a:t>
            </a:r>
            <a:endParaRPr b="1" sz="2500">
              <a:solidFill>
                <a:srgbClr val="4A86E8"/>
              </a:solidFill>
              <a:latin typeface="Times New Roman"/>
              <a:ea typeface="Times New Roman"/>
              <a:cs typeface="Times New Roman"/>
              <a:sym typeface="Times New Roman"/>
            </a:endParaRPr>
          </a:p>
        </p:txBody>
      </p:sp>
      <p:sp>
        <p:nvSpPr>
          <p:cNvPr id="75" name="Google Shape;7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marR="152400" rtl="0" algn="l">
              <a:lnSpc>
                <a:spcPct val="145000"/>
              </a:lnSpc>
              <a:spcBef>
                <a:spcPts val="1200"/>
              </a:spcBef>
              <a:spcAft>
                <a:spcPts val="0"/>
              </a:spcAft>
              <a:buSzPts val="1800"/>
              <a:buNone/>
            </a:pPr>
            <a:r>
              <a:t/>
            </a:r>
            <a:endParaRPr>
              <a:solidFill>
                <a:srgbClr val="374151"/>
              </a:solidFill>
              <a:highlight>
                <a:srgbClr val="FFFFFF"/>
              </a:highlight>
              <a:latin typeface="Georgia"/>
              <a:ea typeface="Georgia"/>
              <a:cs typeface="Georgia"/>
              <a:sym typeface="Georgia"/>
            </a:endParaRPr>
          </a:p>
          <a:p>
            <a:pPr indent="0" lvl="0" marL="0" marR="152400" rtl="0" algn="l">
              <a:lnSpc>
                <a:spcPct val="145000"/>
              </a:lnSpc>
              <a:spcBef>
                <a:spcPts val="1200"/>
              </a:spcBef>
              <a:spcAft>
                <a:spcPts val="0"/>
              </a:spcAft>
              <a:buSzPts val="1800"/>
              <a:buNone/>
            </a:pPr>
            <a:r>
              <a:t/>
            </a:r>
            <a:endParaRPr>
              <a:solidFill>
                <a:srgbClr val="292929"/>
              </a:solidFill>
              <a:highlight>
                <a:srgbClr val="FFFFFF"/>
              </a:highlight>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a:solidFill>
                <a:srgbClr val="24292F"/>
              </a:solidFill>
              <a:highlight>
                <a:srgbClr val="FFFFFF"/>
              </a:highlight>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a:solidFill>
                <a:schemeClr val="dk1"/>
              </a:solidFill>
              <a:highlight>
                <a:srgbClr val="FFFFFF"/>
              </a:highlight>
              <a:latin typeface="Verdana"/>
              <a:ea typeface="Verdana"/>
              <a:cs typeface="Verdana"/>
              <a:sym typeface="Verdana"/>
            </a:endParaRPr>
          </a:p>
        </p:txBody>
      </p:sp>
      <p:pic>
        <p:nvPicPr>
          <p:cNvPr id="76" name="Google Shape;76;p5"/>
          <p:cNvPicPr preferRelativeResize="0"/>
          <p:nvPr/>
        </p:nvPicPr>
        <p:blipFill>
          <a:blip r:embed="rId3">
            <a:alphaModFix/>
          </a:blip>
          <a:stretch>
            <a:fillRect/>
          </a:stretch>
        </p:blipFill>
        <p:spPr>
          <a:xfrm>
            <a:off x="82900" y="1152475"/>
            <a:ext cx="7693775" cy="3416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07e003746a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4A86E8"/>
                </a:solidFill>
                <a:latin typeface="Times New Roman"/>
                <a:ea typeface="Times New Roman"/>
                <a:cs typeface="Times New Roman"/>
                <a:sym typeface="Times New Roman"/>
              </a:rPr>
              <a:t>Design </a:t>
            </a:r>
            <a:endParaRPr b="1" sz="2500">
              <a:solidFill>
                <a:srgbClr val="4A86E8"/>
              </a:solidFill>
              <a:latin typeface="Times New Roman"/>
              <a:ea typeface="Times New Roman"/>
              <a:cs typeface="Times New Roman"/>
              <a:sym typeface="Times New Roman"/>
            </a:endParaRPr>
          </a:p>
        </p:txBody>
      </p:sp>
      <p:sp>
        <p:nvSpPr>
          <p:cNvPr id="82" name="Google Shape;82;g207e003746a_0_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marR="152400" rtl="0" algn="l">
              <a:lnSpc>
                <a:spcPct val="145000"/>
              </a:lnSpc>
              <a:spcBef>
                <a:spcPts val="1200"/>
              </a:spcBef>
              <a:spcAft>
                <a:spcPts val="0"/>
              </a:spcAft>
              <a:buSzPts val="1800"/>
              <a:buNone/>
            </a:pPr>
            <a:r>
              <a:t/>
            </a:r>
            <a:endParaRPr>
              <a:solidFill>
                <a:srgbClr val="374151"/>
              </a:solidFill>
              <a:highlight>
                <a:srgbClr val="FFFFFF"/>
              </a:highlight>
              <a:latin typeface="Georgia"/>
              <a:ea typeface="Georgia"/>
              <a:cs typeface="Georgia"/>
              <a:sym typeface="Georgia"/>
            </a:endParaRPr>
          </a:p>
          <a:p>
            <a:pPr indent="0" lvl="0" marL="0" marR="152400" rtl="0" algn="l">
              <a:lnSpc>
                <a:spcPct val="145000"/>
              </a:lnSpc>
              <a:spcBef>
                <a:spcPts val="1200"/>
              </a:spcBef>
              <a:spcAft>
                <a:spcPts val="0"/>
              </a:spcAft>
              <a:buSzPts val="1800"/>
              <a:buNone/>
            </a:pPr>
            <a:r>
              <a:t/>
            </a:r>
            <a:endParaRPr>
              <a:solidFill>
                <a:srgbClr val="292929"/>
              </a:solidFill>
              <a:highlight>
                <a:srgbClr val="FFFFFF"/>
              </a:highlight>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a:solidFill>
                <a:srgbClr val="24292F"/>
              </a:solidFill>
              <a:highlight>
                <a:srgbClr val="FFFFFF"/>
              </a:highlight>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a:solidFill>
                <a:schemeClr val="dk1"/>
              </a:solidFill>
              <a:highlight>
                <a:srgbClr val="FFFFFF"/>
              </a:highlight>
              <a:latin typeface="Verdana"/>
              <a:ea typeface="Verdana"/>
              <a:cs typeface="Verdana"/>
              <a:sym typeface="Verdana"/>
            </a:endParaRPr>
          </a:p>
        </p:txBody>
      </p:sp>
      <p:pic>
        <p:nvPicPr>
          <p:cNvPr id="83" name="Google Shape;83;g207e003746a_0_9"/>
          <p:cNvPicPr preferRelativeResize="0"/>
          <p:nvPr/>
        </p:nvPicPr>
        <p:blipFill>
          <a:blip r:embed="rId3">
            <a:alphaModFix/>
          </a:blip>
          <a:stretch>
            <a:fillRect/>
          </a:stretch>
        </p:blipFill>
        <p:spPr>
          <a:xfrm>
            <a:off x="133525" y="1152475"/>
            <a:ext cx="8603225" cy="39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28deee1170_1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4A86E8"/>
                </a:solidFill>
                <a:latin typeface="Times New Roman"/>
                <a:ea typeface="Times New Roman"/>
                <a:cs typeface="Times New Roman"/>
                <a:sym typeface="Times New Roman"/>
              </a:rPr>
              <a:t>Design </a:t>
            </a:r>
            <a:endParaRPr b="1" sz="2500">
              <a:solidFill>
                <a:srgbClr val="4A86E8"/>
              </a:solidFill>
              <a:latin typeface="Times New Roman"/>
              <a:ea typeface="Times New Roman"/>
              <a:cs typeface="Times New Roman"/>
              <a:sym typeface="Times New Roman"/>
            </a:endParaRPr>
          </a:p>
        </p:txBody>
      </p:sp>
      <p:sp>
        <p:nvSpPr>
          <p:cNvPr id="89" name="Google Shape;89;g228deee1170_1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marR="152400" rtl="0" algn="l">
              <a:lnSpc>
                <a:spcPct val="145000"/>
              </a:lnSpc>
              <a:spcBef>
                <a:spcPts val="1200"/>
              </a:spcBef>
              <a:spcAft>
                <a:spcPts val="0"/>
              </a:spcAft>
              <a:buSzPts val="1800"/>
              <a:buNone/>
            </a:pPr>
            <a:r>
              <a:t/>
            </a:r>
            <a:endParaRPr>
              <a:solidFill>
                <a:srgbClr val="374151"/>
              </a:solidFill>
              <a:highlight>
                <a:srgbClr val="FFFFFF"/>
              </a:highlight>
              <a:latin typeface="Georgia"/>
              <a:ea typeface="Georgia"/>
              <a:cs typeface="Georgia"/>
              <a:sym typeface="Georgia"/>
            </a:endParaRPr>
          </a:p>
          <a:p>
            <a:pPr indent="0" lvl="0" marL="0" marR="152400" rtl="0" algn="l">
              <a:lnSpc>
                <a:spcPct val="145000"/>
              </a:lnSpc>
              <a:spcBef>
                <a:spcPts val="1200"/>
              </a:spcBef>
              <a:spcAft>
                <a:spcPts val="0"/>
              </a:spcAft>
              <a:buSzPts val="1800"/>
              <a:buNone/>
            </a:pPr>
            <a:r>
              <a:t/>
            </a:r>
            <a:endParaRPr>
              <a:solidFill>
                <a:srgbClr val="292929"/>
              </a:solidFill>
              <a:highlight>
                <a:srgbClr val="FFFFFF"/>
              </a:highlight>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a:solidFill>
                <a:srgbClr val="24292F"/>
              </a:solidFill>
              <a:highlight>
                <a:srgbClr val="FFFFFF"/>
              </a:highlight>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a:solidFill>
                <a:schemeClr val="dk1"/>
              </a:solidFill>
              <a:highlight>
                <a:srgbClr val="FFFFFF"/>
              </a:highlight>
              <a:latin typeface="Verdana"/>
              <a:ea typeface="Verdana"/>
              <a:cs typeface="Verdana"/>
              <a:sym typeface="Verdana"/>
            </a:endParaRPr>
          </a:p>
        </p:txBody>
      </p:sp>
      <p:pic>
        <p:nvPicPr>
          <p:cNvPr id="90" name="Google Shape;90;g228deee1170_1_6"/>
          <p:cNvPicPr preferRelativeResize="0"/>
          <p:nvPr/>
        </p:nvPicPr>
        <p:blipFill>
          <a:blip r:embed="rId3">
            <a:alphaModFix/>
          </a:blip>
          <a:stretch>
            <a:fillRect/>
          </a:stretch>
        </p:blipFill>
        <p:spPr>
          <a:xfrm>
            <a:off x="1351300" y="1017725"/>
            <a:ext cx="7210524" cy="3992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7d3f4c4f37_0_46"/>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96" name="Google Shape;96;g17d3f4c4f37_0_46"/>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97" name="Google Shape;97;g17d3f4c4f37_0_46"/>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g17d3f4c4f37_0_46"/>
          <p:cNvPicPr preferRelativeResize="0"/>
          <p:nvPr/>
        </p:nvPicPr>
        <p:blipFill>
          <a:blip r:embed="rId3">
            <a:alphaModFix/>
          </a:blip>
          <a:stretch>
            <a:fillRect/>
          </a:stretch>
        </p:blipFill>
        <p:spPr>
          <a:xfrm>
            <a:off x="152400" y="1168325"/>
            <a:ext cx="7442500" cy="3975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28deee1170_1_19"/>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04" name="Google Shape;104;g228deee1170_1_19"/>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05" name="Google Shape;105;g228deee1170_1_19"/>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g228deee1170_1_19"/>
          <p:cNvPicPr preferRelativeResize="0"/>
          <p:nvPr/>
        </p:nvPicPr>
        <p:blipFill>
          <a:blip r:embed="rId3">
            <a:alphaModFix/>
          </a:blip>
          <a:stretch>
            <a:fillRect/>
          </a:stretch>
        </p:blipFill>
        <p:spPr>
          <a:xfrm>
            <a:off x="311700" y="1084550"/>
            <a:ext cx="8520599" cy="363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28deee1170_1_27"/>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12" name="Google Shape;112;g228deee1170_1_27"/>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13" name="Google Shape;113;g228deee1170_1_27"/>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g228deee1170_1_27"/>
          <p:cNvPicPr preferRelativeResize="0"/>
          <p:nvPr/>
        </p:nvPicPr>
        <p:blipFill>
          <a:blip r:embed="rId3">
            <a:alphaModFix/>
          </a:blip>
          <a:stretch>
            <a:fillRect/>
          </a:stretch>
        </p:blipFill>
        <p:spPr>
          <a:xfrm>
            <a:off x="0" y="1062182"/>
            <a:ext cx="9144001" cy="41986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