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6" r:id="rId11"/>
    <p:sldId id="268" r:id="rId12"/>
    <p:sldId id="277" r:id="rId13"/>
    <p:sldId id="264" r:id="rId14"/>
    <p:sldId id="265" r:id="rId15"/>
    <p:sldId id="269" r:id="rId16"/>
    <p:sldId id="270" r:id="rId17"/>
    <p:sldId id="271" r:id="rId18"/>
    <p:sldId id="276"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ingredients</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recipe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dish</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Cup</a:t>
          </a:r>
          <a:r>
            <a:rPr lang="en-US" baseline="0" dirty="0" smtClean="0"/>
            <a:t> of noodles</a:t>
          </a:r>
        </a:p>
        <a:p>
          <a:r>
            <a:rPr lang="en-US" baseline="0" dirty="0" smtClean="0"/>
            <a:t>Tasty maker</a:t>
          </a:r>
        </a:p>
        <a:p>
          <a:r>
            <a:rPr lang="en-US" baseline="0" dirty="0" smtClean="0"/>
            <a:t>water</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Boil water</a:t>
          </a:r>
        </a:p>
        <a:p>
          <a:r>
            <a:rPr lang="en-US" baseline="0" dirty="0" smtClean="0"/>
            <a:t>2. Pour water into cup</a:t>
          </a:r>
        </a:p>
        <a:p>
          <a:r>
            <a:rPr lang="en-US" baseline="0" dirty="0" smtClean="0"/>
            <a:t>3.Add taste maker</a:t>
          </a:r>
        </a:p>
        <a:p>
          <a:r>
            <a:rPr lang="en-US" baseline="0" dirty="0" smtClean="0"/>
            <a:t>4.Close lid and wait for 5 minutes</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Noodles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Input</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Algorithm</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Output</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Two numbers </a:t>
          </a:r>
        </a:p>
        <a:p>
          <a:r>
            <a:rPr lang="en-US" dirty="0" smtClean="0"/>
            <a:t>‘a’ ad ‘b’</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Add numbers using ‘+”</a:t>
          </a:r>
        </a:p>
        <a:p>
          <a:r>
            <a:rPr lang="en-US" baseline="0" dirty="0" smtClean="0"/>
            <a:t>2. Return the Value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Sum of two numbers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custLinFactNeighborX="-185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ingredients</a:t>
          </a:r>
          <a:endParaRPr lang="en-US" sz="29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recipe</a:t>
          </a:r>
          <a:endParaRPr lang="en-US" sz="29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Tasty dish</a:t>
          </a:r>
          <a:endParaRPr lang="en-US" sz="2900" kern="1200" dirty="0"/>
        </a:p>
      </dsp:txBody>
      <dsp:txXfrm>
        <a:off x="6143654" y="121056"/>
        <a:ext cx="2101344" cy="1230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0" y="310392"/>
          <a:ext cx="1924266" cy="16161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Cup</a:t>
          </a:r>
          <a:r>
            <a:rPr lang="en-US" sz="1800" kern="1200" baseline="0" dirty="0" smtClean="0"/>
            <a:t> of noodles</a:t>
          </a:r>
        </a:p>
        <a:p>
          <a:pPr lvl="0" algn="ctr" defTabSz="800100">
            <a:lnSpc>
              <a:spcPct val="90000"/>
            </a:lnSpc>
            <a:spcBef>
              <a:spcPct val="0"/>
            </a:spcBef>
            <a:spcAft>
              <a:spcPct val="35000"/>
            </a:spcAft>
          </a:pPr>
          <a:r>
            <a:rPr lang="en-US" sz="1800" kern="1200" baseline="0" dirty="0" smtClean="0"/>
            <a:t>Tasty maker</a:t>
          </a:r>
        </a:p>
        <a:p>
          <a:pPr lvl="0" algn="ctr" defTabSz="800100">
            <a:lnSpc>
              <a:spcPct val="90000"/>
            </a:lnSpc>
            <a:spcBef>
              <a:spcPct val="0"/>
            </a:spcBef>
            <a:spcAft>
              <a:spcPct val="35000"/>
            </a:spcAft>
          </a:pPr>
          <a:r>
            <a:rPr lang="en-US" sz="1800" kern="1200" baseline="0" dirty="0" smtClean="0"/>
            <a:t>water</a:t>
          </a:r>
          <a:endParaRPr lang="en-US" sz="1800" kern="1200" dirty="0"/>
        </a:p>
      </dsp:txBody>
      <dsp:txXfrm>
        <a:off x="48054" y="357726"/>
        <a:ext cx="1829598" cy="1521439"/>
      </dsp:txXfrm>
    </dsp:sp>
    <dsp:sp modelId="{578AF9D1-CFF5-470E-A4F0-5637468AA153}">
      <dsp:nvSpPr>
        <dsp:cNvPr id="0" name=""/>
        <dsp:cNvSpPr/>
      </dsp:nvSpPr>
      <dsp:spPr>
        <a:xfrm>
          <a:off x="2199127"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99127" y="914486"/>
        <a:ext cx="406823" cy="407919"/>
      </dsp:txXfrm>
    </dsp:sp>
    <dsp:sp modelId="{3D3070BF-5144-4DBE-A709-B5D99C3372AE}">
      <dsp:nvSpPr>
        <dsp:cNvPr id="0" name=""/>
        <dsp:cNvSpPr/>
      </dsp:nvSpPr>
      <dsp:spPr>
        <a:xfrm>
          <a:off x="3021545" y="257477"/>
          <a:ext cx="2741394" cy="17219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r>
            <a:rPr lang="en-US" sz="1800" kern="1200" baseline="0" dirty="0" smtClean="0"/>
            <a:t> Boil water</a:t>
          </a:r>
        </a:p>
        <a:p>
          <a:pPr lvl="0" algn="ctr" defTabSz="800100">
            <a:lnSpc>
              <a:spcPct val="90000"/>
            </a:lnSpc>
            <a:spcBef>
              <a:spcPct val="0"/>
            </a:spcBef>
            <a:spcAft>
              <a:spcPct val="35000"/>
            </a:spcAft>
          </a:pPr>
          <a:r>
            <a:rPr lang="en-US" sz="1800" kern="1200" baseline="0" dirty="0" smtClean="0"/>
            <a:t>2. Pour water into cup</a:t>
          </a:r>
        </a:p>
        <a:p>
          <a:pPr lvl="0" algn="ctr" defTabSz="800100">
            <a:lnSpc>
              <a:spcPct val="90000"/>
            </a:lnSpc>
            <a:spcBef>
              <a:spcPct val="0"/>
            </a:spcBef>
            <a:spcAft>
              <a:spcPct val="35000"/>
            </a:spcAft>
          </a:pPr>
          <a:r>
            <a:rPr lang="en-US" sz="1800" kern="1200" baseline="0" dirty="0" smtClean="0"/>
            <a:t>3.Add taste maker</a:t>
          </a:r>
        </a:p>
        <a:p>
          <a:pPr lvl="0" algn="ctr" defTabSz="800100">
            <a:lnSpc>
              <a:spcPct val="90000"/>
            </a:lnSpc>
            <a:spcBef>
              <a:spcPct val="0"/>
            </a:spcBef>
            <a:spcAft>
              <a:spcPct val="35000"/>
            </a:spcAft>
          </a:pPr>
          <a:r>
            <a:rPr lang="en-US" sz="1800" kern="1200" baseline="0" dirty="0" smtClean="0"/>
            <a:t>4.Close lid and wait for 5 minutes</a:t>
          </a:r>
          <a:endParaRPr lang="en-US" sz="1800" kern="1200" dirty="0"/>
        </a:p>
      </dsp:txBody>
      <dsp:txXfrm>
        <a:off x="3071979" y="307911"/>
        <a:ext cx="2640526" cy="1621070"/>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037078" y="914486"/>
        <a:ext cx="406823" cy="407919"/>
      </dsp:txXfrm>
    </dsp:sp>
    <dsp:sp modelId="{A69D4831-BB78-4341-B576-B576095A641D}">
      <dsp:nvSpPr>
        <dsp:cNvPr id="0" name=""/>
        <dsp:cNvSpPr/>
      </dsp:nvSpPr>
      <dsp:spPr>
        <a:xfrm>
          <a:off x="6859497" y="685740"/>
          <a:ext cx="1633541" cy="86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Tasty Noodles</a:t>
          </a:r>
          <a:endParaRPr lang="en-US" sz="1800" kern="1200" dirty="0"/>
        </a:p>
      </dsp:txBody>
      <dsp:txXfrm>
        <a:off x="6884844" y="711087"/>
        <a:ext cx="1582847" cy="814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Input</a:t>
          </a:r>
          <a:endParaRPr lang="en-US" sz="33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Algorithm</a:t>
          </a:r>
          <a:endParaRPr lang="en-US" sz="33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Output</a:t>
          </a:r>
          <a:endParaRPr lang="en-US" sz="3300" kern="1200" dirty="0"/>
        </a:p>
      </dsp:txBody>
      <dsp:txXfrm>
        <a:off x="6143654" y="121056"/>
        <a:ext cx="2101344" cy="1230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0" y="346574"/>
          <a:ext cx="1924266" cy="15437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Two numbers </a:t>
          </a:r>
        </a:p>
        <a:p>
          <a:pPr lvl="0" algn="ctr" defTabSz="977900">
            <a:lnSpc>
              <a:spcPct val="90000"/>
            </a:lnSpc>
            <a:spcBef>
              <a:spcPct val="0"/>
            </a:spcBef>
            <a:spcAft>
              <a:spcPct val="35000"/>
            </a:spcAft>
          </a:pPr>
          <a:r>
            <a:rPr lang="en-US" sz="2200" kern="1200" dirty="0" smtClean="0"/>
            <a:t>‘a’ ad ‘b’</a:t>
          </a:r>
          <a:endParaRPr lang="en-US" sz="2200" kern="1200" dirty="0"/>
        </a:p>
      </dsp:txBody>
      <dsp:txXfrm>
        <a:off x="45215" y="391789"/>
        <a:ext cx="1833836" cy="1453314"/>
      </dsp:txXfrm>
    </dsp:sp>
    <dsp:sp modelId="{578AF9D1-CFF5-470E-A4F0-5637468AA153}">
      <dsp:nvSpPr>
        <dsp:cNvPr id="0" name=""/>
        <dsp:cNvSpPr/>
      </dsp:nvSpPr>
      <dsp:spPr>
        <a:xfrm>
          <a:off x="2198586" y="778513"/>
          <a:ext cx="581557"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198586" y="914486"/>
        <a:ext cx="407090" cy="407919"/>
      </dsp:txXfrm>
    </dsp:sp>
    <dsp:sp modelId="{3D3070BF-5144-4DBE-A709-B5D99C3372AE}">
      <dsp:nvSpPr>
        <dsp:cNvPr id="0" name=""/>
        <dsp:cNvSpPr/>
      </dsp:nvSpPr>
      <dsp:spPr>
        <a:xfrm>
          <a:off x="3021545" y="296028"/>
          <a:ext cx="2741394" cy="16448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1.</a:t>
          </a:r>
          <a:r>
            <a:rPr lang="en-US" sz="2200" kern="1200" baseline="0" dirty="0" smtClean="0"/>
            <a:t> Add numbers using ‘+”</a:t>
          </a:r>
        </a:p>
        <a:p>
          <a:pPr lvl="0" algn="ctr" defTabSz="977900">
            <a:lnSpc>
              <a:spcPct val="90000"/>
            </a:lnSpc>
            <a:spcBef>
              <a:spcPct val="0"/>
            </a:spcBef>
            <a:spcAft>
              <a:spcPct val="35000"/>
            </a:spcAft>
          </a:pPr>
          <a:r>
            <a:rPr lang="en-US" sz="2200" kern="1200" baseline="0" dirty="0" smtClean="0"/>
            <a:t>2. Return the Value</a:t>
          </a:r>
          <a:endParaRPr lang="en-US" sz="2200" kern="1200" dirty="0"/>
        </a:p>
      </dsp:txBody>
      <dsp:txXfrm>
        <a:off x="3069721" y="344204"/>
        <a:ext cx="2645042" cy="1548484"/>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037078" y="914486"/>
        <a:ext cx="406823" cy="407919"/>
      </dsp:txXfrm>
    </dsp:sp>
    <dsp:sp modelId="{A69D4831-BB78-4341-B576-B576095A641D}">
      <dsp:nvSpPr>
        <dsp:cNvPr id="0" name=""/>
        <dsp:cNvSpPr/>
      </dsp:nvSpPr>
      <dsp:spPr>
        <a:xfrm>
          <a:off x="6859497" y="705115"/>
          <a:ext cx="1633541" cy="826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Sum of two numbers</a:t>
          </a:r>
          <a:endParaRPr lang="en-US" sz="2200" kern="1200" dirty="0"/>
        </a:p>
      </dsp:txBody>
      <dsp:txXfrm>
        <a:off x="6883709" y="729327"/>
        <a:ext cx="1585117" cy="778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068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788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295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39263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360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54347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5803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20667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14860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7055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08390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CDF06-DBF9-4B99-9578-341F39F6D761}"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85844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CDF06-DBF9-4B99-9578-341F39F6D761}"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3218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CDF06-DBF9-4B99-9578-341F39F6D761}"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30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710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39791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DCDF06-DBF9-4B99-9578-341F39F6D761}" type="datetimeFigureOut">
              <a:rPr lang="en-US" smtClean="0"/>
              <a:t>3/28/2023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A13A46-E810-4CC0-B8A2-0456BD26E3FF}" type="slidenum">
              <a:rPr lang="en-US" smtClean="0"/>
              <a:t>‹#›</a:t>
            </a:fld>
            <a:endParaRPr lang="en-US"/>
          </a:p>
        </p:txBody>
      </p:sp>
    </p:spTree>
    <p:extLst>
      <p:ext uri="{BB962C8B-B14F-4D97-AF65-F5344CB8AC3E}">
        <p14:creationId xmlns:p14="http://schemas.microsoft.com/office/powerpoint/2010/main" val="286688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756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constant- O(1) time  complexity</a:t>
            </a:r>
            <a:endParaRPr lang="en-US" dirty="0"/>
          </a:p>
        </p:txBody>
      </p:sp>
      <p:sp>
        <p:nvSpPr>
          <p:cNvPr id="3" name="Content Placeholder 2"/>
          <p:cNvSpPr>
            <a:spLocks noGrp="1"/>
          </p:cNvSpPr>
          <p:nvPr>
            <p:ph idx="1"/>
          </p:nvPr>
        </p:nvSpPr>
        <p:spPr/>
        <p:txBody>
          <a:bodyPr/>
          <a:lstStyle/>
          <a:p>
            <a:pPr marL="0" indent="0">
              <a:buNone/>
            </a:pPr>
            <a:r>
              <a:rPr lang="en-US" dirty="0"/>
              <a:t>function summation(n) </a:t>
            </a:r>
            <a:r>
              <a:rPr lang="en-US" dirty="0" smtClean="0"/>
              <a:t>{</a:t>
            </a:r>
          </a:p>
          <a:p>
            <a:pPr marL="0" indent="0">
              <a:buNone/>
            </a:pPr>
            <a:r>
              <a:rPr lang="en-US" dirty="0" smtClean="0"/>
              <a:t>  return (n * (n + 1)) / 2;</a:t>
            </a:r>
          </a:p>
          <a:p>
            <a:pPr marL="0" indent="0">
              <a:buNone/>
            </a:pPr>
            <a:r>
              <a:rPr lang="en-US" dirty="0" smtClean="0"/>
              <a:t>}</a:t>
            </a:r>
          </a:p>
          <a:p>
            <a:pPr marL="0" indent="0">
              <a:buNone/>
            </a:pPr>
            <a:r>
              <a:rPr lang="en-US" dirty="0" smtClean="0"/>
              <a:t>O(1) –constant time complexity</a:t>
            </a:r>
            <a:endParaRPr lang="en-US" dirty="0"/>
          </a:p>
          <a:p>
            <a:r>
              <a:rPr lang="en-US" dirty="0" smtClean="0"/>
              <a:t>The time complexity of this algorithm is o of 1 which is called constant time complexity</a:t>
            </a:r>
          </a:p>
          <a:p>
            <a:r>
              <a:rPr lang="en-US" dirty="0" smtClean="0"/>
              <a:t>Irrespective of what the value of n is line two is executed only once</a:t>
            </a:r>
            <a:endParaRPr lang="en-US" dirty="0"/>
          </a:p>
        </p:txBody>
      </p:sp>
    </p:spTree>
    <p:extLst>
      <p:ext uri="{BB962C8B-B14F-4D97-AF65-F5344CB8AC3E}">
        <p14:creationId xmlns:p14="http://schemas.microsoft.com/office/powerpoint/2010/main" val="132743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a:t>
            </a:r>
            <a:r>
              <a:rPr lang="en-US" dirty="0" smtClean="0"/>
              <a:t>Quadratic - O(n2</a:t>
            </a:r>
            <a:r>
              <a:rPr lang="en-US" dirty="0"/>
              <a:t>) </a:t>
            </a:r>
            <a:r>
              <a:rPr lang="en-US" dirty="0" smtClean="0"/>
              <a:t> and Cubic- O(n3) time  </a:t>
            </a:r>
            <a:r>
              <a:rPr lang="en-US" dirty="0" smtClean="0"/>
              <a:t>complexity -</a:t>
            </a:r>
            <a:endParaRPr lang="en-US" dirty="0"/>
          </a:p>
        </p:txBody>
      </p:sp>
      <p:sp>
        <p:nvSpPr>
          <p:cNvPr id="3" name="Content Placeholder 2"/>
          <p:cNvSpPr>
            <a:spLocks noGrp="1"/>
          </p:cNvSpPr>
          <p:nvPr>
            <p:ph idx="1"/>
          </p:nvPr>
        </p:nvSpPr>
        <p:spPr>
          <a:xfrm>
            <a:off x="677334" y="2160589"/>
            <a:ext cx="3569546" cy="3880773"/>
          </a:xfrm>
        </p:spPr>
        <p:txBody>
          <a:bodyPr/>
          <a:lstStyle/>
          <a:p>
            <a:pPr marL="0" indent="0">
              <a:buNone/>
            </a:pPr>
            <a:r>
              <a:rPr lang="en-US" dirty="0"/>
              <a:t>for(</a:t>
            </a:r>
            <a:r>
              <a:rPr lang="en-US" dirty="0" err="1"/>
              <a:t>i</a:t>
            </a:r>
            <a:r>
              <a:rPr lang="en-US" dirty="0"/>
              <a:t> = 1; </a:t>
            </a:r>
            <a:r>
              <a:rPr lang="en-US" dirty="0" err="1"/>
              <a:t>i</a:t>
            </a:r>
            <a:r>
              <a:rPr lang="en-US" dirty="0"/>
              <a:t>&lt;= n; </a:t>
            </a:r>
            <a:r>
              <a:rPr lang="en-US" dirty="0" err="1"/>
              <a:t>i</a:t>
            </a:r>
            <a:r>
              <a:rPr lang="en-US" dirty="0"/>
              <a:t>++) {</a:t>
            </a:r>
          </a:p>
          <a:p>
            <a:pPr marL="0" indent="0">
              <a:buNone/>
            </a:pPr>
            <a:r>
              <a:rPr lang="en-US" dirty="0"/>
              <a:t>    for (j =1; j &lt;= </a:t>
            </a:r>
            <a:r>
              <a:rPr lang="en-US" dirty="0" err="1"/>
              <a:t>i</a:t>
            </a:r>
            <a:r>
              <a:rPr lang="en-US" dirty="0"/>
              <a:t>; </a:t>
            </a:r>
            <a:r>
              <a:rPr lang="en-US" dirty="0" err="1"/>
              <a:t>j++</a:t>
            </a:r>
            <a:r>
              <a:rPr lang="en-US" dirty="0"/>
              <a:t>) </a:t>
            </a:r>
          </a:p>
          <a:p>
            <a:pPr marL="0" indent="0">
              <a:buNone/>
            </a:pPr>
            <a:r>
              <a:rPr lang="en-US" dirty="0"/>
              <a:t>}</a:t>
            </a:r>
          </a:p>
          <a:p>
            <a:pPr marL="0" indent="0">
              <a:buNone/>
            </a:pPr>
            <a:endParaRPr lang="en-US" dirty="0"/>
          </a:p>
          <a:p>
            <a:r>
              <a:rPr lang="en-US" dirty="0" smtClean="0"/>
              <a:t>If there are 2 nested loops th</a:t>
            </a:r>
            <a:r>
              <a:rPr lang="en-US" dirty="0" smtClean="0"/>
              <a:t>e time complexity is Quadratic</a:t>
            </a:r>
          </a:p>
          <a:p>
            <a:r>
              <a:rPr lang="en-US" dirty="0" smtClean="0"/>
              <a:t>O(n2)- quadratic</a:t>
            </a:r>
            <a:endParaRPr lang="en-US" dirty="0"/>
          </a:p>
        </p:txBody>
      </p:sp>
      <p:sp>
        <p:nvSpPr>
          <p:cNvPr id="5" name="Content Placeholder 2"/>
          <p:cNvSpPr txBox="1">
            <a:spLocks/>
          </p:cNvSpPr>
          <p:nvPr/>
        </p:nvSpPr>
        <p:spPr>
          <a:xfrm>
            <a:off x="5704456" y="2160589"/>
            <a:ext cx="3569546" cy="3671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for(</a:t>
            </a:r>
            <a:r>
              <a:rPr lang="en-US" dirty="0" err="1" smtClean="0"/>
              <a:t>i</a:t>
            </a:r>
            <a:r>
              <a:rPr lang="en-US" dirty="0" smtClean="0"/>
              <a:t> = 1; </a:t>
            </a:r>
            <a:r>
              <a:rPr lang="en-US" dirty="0" err="1" smtClean="0"/>
              <a:t>i</a:t>
            </a:r>
            <a:r>
              <a:rPr lang="en-US" dirty="0" smtClean="0"/>
              <a:t>&lt;= n; </a:t>
            </a:r>
            <a:r>
              <a:rPr lang="en-US" dirty="0" err="1" smtClean="0"/>
              <a:t>i</a:t>
            </a:r>
            <a:r>
              <a:rPr lang="en-US" dirty="0" smtClean="0"/>
              <a:t>++) {</a:t>
            </a:r>
          </a:p>
          <a:p>
            <a:pPr marL="0" indent="0">
              <a:buNone/>
            </a:pPr>
            <a:r>
              <a:rPr lang="en-US" dirty="0" smtClean="0"/>
              <a:t>    for (j =1; j &lt;= </a:t>
            </a:r>
            <a:r>
              <a:rPr lang="en-US" dirty="0" err="1" smtClean="0"/>
              <a:t>i</a:t>
            </a:r>
            <a:r>
              <a:rPr lang="en-US" dirty="0" smtClean="0"/>
              <a:t>; </a:t>
            </a:r>
            <a:r>
              <a:rPr lang="en-US" dirty="0" err="1" smtClean="0"/>
              <a:t>j++</a:t>
            </a:r>
            <a:r>
              <a:rPr lang="en-US" dirty="0" smtClean="0"/>
              <a:t>)  </a:t>
            </a:r>
            <a:r>
              <a:rPr lang="en-US" dirty="0"/>
              <a:t>{</a:t>
            </a:r>
          </a:p>
          <a:p>
            <a:pPr marL="0" indent="0">
              <a:buNone/>
            </a:pPr>
            <a:r>
              <a:rPr lang="en-US" dirty="0"/>
              <a:t>    for </a:t>
            </a:r>
            <a:r>
              <a:rPr lang="en-US" dirty="0" smtClean="0"/>
              <a:t>(k </a:t>
            </a:r>
            <a:r>
              <a:rPr lang="en-US" dirty="0"/>
              <a:t>=1; </a:t>
            </a:r>
            <a:r>
              <a:rPr lang="en-US" dirty="0" smtClean="0"/>
              <a:t>k </a:t>
            </a:r>
            <a:r>
              <a:rPr lang="en-US" dirty="0"/>
              <a:t>&lt;= </a:t>
            </a:r>
            <a:r>
              <a:rPr lang="en-US" dirty="0" err="1"/>
              <a:t>i</a:t>
            </a:r>
            <a:r>
              <a:rPr lang="en-US" dirty="0"/>
              <a:t>; </a:t>
            </a:r>
            <a:r>
              <a:rPr lang="en-US" dirty="0" smtClean="0"/>
              <a:t>k++) }</a:t>
            </a:r>
          </a:p>
          <a:p>
            <a:pPr marL="0" indent="0">
              <a:buNone/>
            </a:pPr>
            <a:r>
              <a:rPr lang="en-US" dirty="0" smtClean="0"/>
              <a:t>}</a:t>
            </a:r>
          </a:p>
          <a:p>
            <a:r>
              <a:rPr lang="en-US" dirty="0" smtClean="0"/>
              <a:t>If there are 3 nested loops the time complexity is Cubic</a:t>
            </a:r>
          </a:p>
          <a:p>
            <a:r>
              <a:rPr lang="en-US" dirty="0" smtClean="0"/>
              <a:t>O(n3) cubic</a:t>
            </a:r>
            <a:endParaRPr lang="en-US" dirty="0"/>
          </a:p>
        </p:txBody>
      </p:sp>
      <p:sp>
        <p:nvSpPr>
          <p:cNvPr id="6" name="Rectangle 5"/>
          <p:cNvSpPr/>
          <p:nvPr/>
        </p:nvSpPr>
        <p:spPr>
          <a:xfrm>
            <a:off x="1927668" y="5508675"/>
            <a:ext cx="6096000" cy="646331"/>
          </a:xfrm>
          <a:prstGeom prst="rect">
            <a:avLst/>
          </a:prstGeom>
        </p:spPr>
        <p:txBody>
          <a:bodyPr>
            <a:spAutoFit/>
          </a:bodyPr>
          <a:lstStyle/>
          <a:p>
            <a:r>
              <a:rPr lang="en-US" b="1" dirty="0" smtClean="0"/>
              <a:t>If the input size reduces by half every iteration it </a:t>
            </a:r>
            <a:r>
              <a:rPr lang="en-US" b="1" dirty="0" err="1" smtClean="0"/>
              <a:t>it</a:t>
            </a:r>
            <a:r>
              <a:rPr lang="en-US" b="1" dirty="0" smtClean="0"/>
              <a:t>  logarithmic o(</a:t>
            </a:r>
            <a:r>
              <a:rPr lang="en-US" b="1" dirty="0" err="1" smtClean="0"/>
              <a:t>logn</a:t>
            </a:r>
            <a:r>
              <a:rPr lang="en-US" b="1" dirty="0" smtClean="0"/>
              <a:t>)</a:t>
            </a:r>
            <a:endParaRPr lang="en-US" b="1" dirty="0"/>
          </a:p>
        </p:txBody>
      </p:sp>
    </p:spTree>
    <p:extLst>
      <p:ext uri="{BB962C8B-B14F-4D97-AF65-F5344CB8AC3E}">
        <p14:creationId xmlns:p14="http://schemas.microsoft.com/office/powerpoint/2010/main" val="202417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Guide </a:t>
            </a:r>
            <a:endParaRPr lang="en-US" dirty="0"/>
          </a:p>
        </p:txBody>
      </p:sp>
      <p:sp>
        <p:nvSpPr>
          <p:cNvPr id="3" name="Content Placeholder 2"/>
          <p:cNvSpPr>
            <a:spLocks noGrp="1"/>
          </p:cNvSpPr>
          <p:nvPr>
            <p:ph idx="1"/>
          </p:nvPr>
        </p:nvSpPr>
        <p:spPr/>
        <p:txBody>
          <a:bodyPr/>
          <a:lstStyle/>
          <a:p>
            <a:r>
              <a:rPr lang="en-US" dirty="0" smtClean="0"/>
              <a:t>Calculations not dependent on the input size – O(1)</a:t>
            </a:r>
          </a:p>
          <a:p>
            <a:r>
              <a:rPr lang="en-US" dirty="0" smtClean="0"/>
              <a:t>Loop- O(n)</a:t>
            </a:r>
          </a:p>
          <a:p>
            <a:r>
              <a:rPr lang="en-US" dirty="0" smtClean="0"/>
              <a:t>Nested loops – O(n^2)</a:t>
            </a:r>
          </a:p>
          <a:p>
            <a:r>
              <a:rPr lang="en-US" dirty="0" smtClean="0"/>
              <a:t>Input size reduced by half – O(</a:t>
            </a:r>
            <a:r>
              <a:rPr lang="en-US" dirty="0" err="1" smtClean="0"/>
              <a:t>logn</a:t>
            </a:r>
            <a:r>
              <a:rPr lang="en-US" dirty="0" smtClean="0"/>
              <a:t>)</a:t>
            </a:r>
          </a:p>
          <a:p>
            <a:endParaRPr lang="en-US" dirty="0"/>
          </a:p>
        </p:txBody>
      </p:sp>
    </p:spTree>
    <p:extLst>
      <p:ext uri="{BB962C8B-B14F-4D97-AF65-F5344CB8AC3E}">
        <p14:creationId xmlns:p14="http://schemas.microsoft.com/office/powerpoint/2010/main" val="160406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r>
              <a:rPr lang="en-US" dirty="0" smtClean="0"/>
              <a:t>O(1) constant – if the algorithm does not need extra memory or the memory needed does not depend on the inpu</a:t>
            </a:r>
            <a:r>
              <a:rPr lang="en-US" dirty="0" smtClean="0"/>
              <a:t>t size the space complexity is o(1) constant. </a:t>
            </a:r>
            <a:r>
              <a:rPr lang="en-US" dirty="0" smtClean="0"/>
              <a:t>For example sorting algorithms which sorts within the array without utilizing additional arrays.</a:t>
            </a:r>
          </a:p>
          <a:p>
            <a:endParaRPr lang="en-US" dirty="0"/>
          </a:p>
          <a:p>
            <a:r>
              <a:rPr lang="en-US" dirty="0" smtClean="0"/>
              <a:t>O(n) Linear – we can also have algorithms with linear space complexity where the extra space needed grows as the input sixe grows</a:t>
            </a:r>
          </a:p>
          <a:p>
            <a:r>
              <a:rPr lang="en-US" dirty="0" smtClean="0"/>
              <a:t>O(</a:t>
            </a:r>
            <a:r>
              <a:rPr lang="en-US" dirty="0" err="1" smtClean="0"/>
              <a:t>logn</a:t>
            </a:r>
            <a:r>
              <a:rPr lang="en-US" dirty="0" smtClean="0"/>
              <a:t>) Logarithmic  space complexity in which case the extra space needed grows but not as the same rate as the input size</a:t>
            </a:r>
            <a:endParaRPr lang="en-US" dirty="0"/>
          </a:p>
        </p:txBody>
      </p:sp>
    </p:spTree>
    <p:extLst>
      <p:ext uri="{BB962C8B-B14F-4D97-AF65-F5344CB8AC3E}">
        <p14:creationId xmlns:p14="http://schemas.microsoft.com/office/powerpoint/2010/main" val="246038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Multiple algorithms exist for the same problem and there is no right solution</a:t>
            </a:r>
            <a:r>
              <a:rPr lang="en-US" dirty="0" smtClean="0"/>
              <a:t>. Different algorithms work well under different constraints.</a:t>
            </a:r>
          </a:p>
          <a:p>
            <a:r>
              <a:rPr lang="en-US" dirty="0" smtClean="0"/>
              <a:t>The same algorithm with the same programming language can be implemented in different ways.</a:t>
            </a:r>
          </a:p>
          <a:p>
            <a:r>
              <a:rPr lang="en-US" dirty="0" smtClean="0"/>
              <a:t>When writing programs at work. Don’t lose sight of the big picture. Rather than writing clever code, write code that is simple to read and maintain</a:t>
            </a:r>
            <a:endParaRPr lang="en-US" dirty="0"/>
          </a:p>
        </p:txBody>
      </p:sp>
    </p:spTree>
    <p:extLst>
      <p:ext uri="{BB962C8B-B14F-4D97-AF65-F5344CB8AC3E}">
        <p14:creationId xmlns:p14="http://schemas.microsoft.com/office/powerpoint/2010/main" val="107022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Big-O</a:t>
            </a:r>
            <a:endParaRPr lang="en-US" dirty="0"/>
          </a:p>
        </p:txBody>
      </p:sp>
      <p:sp>
        <p:nvSpPr>
          <p:cNvPr id="3" name="Content Placeholder 2"/>
          <p:cNvSpPr>
            <a:spLocks noGrp="1"/>
          </p:cNvSpPr>
          <p:nvPr>
            <p:ph idx="1"/>
          </p:nvPr>
        </p:nvSpPr>
        <p:spPr>
          <a:xfrm>
            <a:off x="677334" y="1483361"/>
            <a:ext cx="8596668" cy="4558002"/>
          </a:xfrm>
        </p:spPr>
        <p:txBody>
          <a:bodyPr/>
          <a:lstStyle/>
          <a:p>
            <a:r>
              <a:rPr lang="en-US" dirty="0" smtClean="0"/>
              <a:t>An Object is a collection of key value pairs</a:t>
            </a:r>
          </a:p>
          <a:p>
            <a:r>
              <a:rPr lang="en-US" dirty="0" smtClean="0"/>
              <a:t>If we want insert or remove a new property the time complexity is constant</a:t>
            </a:r>
          </a:p>
          <a:p>
            <a:r>
              <a:rPr lang="en-US" b="1" dirty="0"/>
              <a:t>No matter how many properties exist in an object it takes the same amount of time to insert or remove a property</a:t>
            </a:r>
            <a:endParaRPr lang="en-US" dirty="0" smtClean="0"/>
          </a:p>
          <a:p>
            <a:pPr marL="0" indent="0">
              <a:buNone/>
            </a:pPr>
            <a:r>
              <a:rPr lang="en-US" b="1" dirty="0" smtClean="0"/>
              <a:t>       1. Insert – O(1)</a:t>
            </a:r>
          </a:p>
          <a:p>
            <a:pPr marL="0" indent="0">
              <a:buNone/>
            </a:pPr>
            <a:r>
              <a:rPr lang="en-US" b="1" dirty="0" smtClean="0"/>
              <a:t>       2. Remove – O(1)</a:t>
            </a:r>
            <a:endParaRPr lang="en-US" b="1" dirty="0"/>
          </a:p>
          <a:p>
            <a:r>
              <a:rPr lang="en-US" b="1" dirty="0" smtClean="0"/>
              <a:t>if we want to access a value given a key the time complexity is once again constant   1. </a:t>
            </a:r>
            <a:r>
              <a:rPr lang="en-US" b="1" dirty="0" smtClean="0"/>
              <a:t>Access-O(1)</a:t>
            </a:r>
          </a:p>
          <a:p>
            <a:r>
              <a:rPr lang="en-US" b="1" dirty="0" smtClean="0"/>
              <a:t>If we want to search for a value in an object then time complexity is linear so to search for the value vane, in the worst case scenario you might have to search all the properties present in the object</a:t>
            </a:r>
            <a:endParaRPr lang="en-US" b="1" dirty="0"/>
          </a:p>
        </p:txBody>
      </p:sp>
    </p:spTree>
    <p:extLst>
      <p:ext uri="{BB962C8B-B14F-4D97-AF65-F5344CB8AC3E}">
        <p14:creationId xmlns:p14="http://schemas.microsoft.com/office/powerpoint/2010/main" val="214050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Objects</a:t>
            </a:r>
            <a:endParaRPr lang="en-US" dirty="0"/>
          </a:p>
        </p:txBody>
      </p:sp>
      <p:sp>
        <p:nvSpPr>
          <p:cNvPr id="3" name="Content Placeholder 2"/>
          <p:cNvSpPr>
            <a:spLocks noGrp="1"/>
          </p:cNvSpPr>
          <p:nvPr>
            <p:ph idx="1"/>
          </p:nvPr>
        </p:nvSpPr>
        <p:spPr>
          <a:xfrm>
            <a:off x="677334" y="2160589"/>
            <a:ext cx="8596668" cy="1700211"/>
          </a:xfrm>
        </p:spPr>
        <p:txBody>
          <a:bodyPr/>
          <a:lstStyle/>
          <a:p>
            <a:r>
              <a:rPr lang="en-US" dirty="0" err="1" smtClean="0"/>
              <a:t>Object.keys</a:t>
            </a:r>
            <a:r>
              <a:rPr lang="en-US" dirty="0" smtClean="0"/>
              <a:t> O(n) – which returns an array of all the keys</a:t>
            </a:r>
          </a:p>
          <a:p>
            <a:r>
              <a:rPr lang="en-US" dirty="0" err="1" smtClean="0"/>
              <a:t>Object.values</a:t>
            </a:r>
            <a:r>
              <a:rPr lang="en-US" dirty="0" smtClean="0"/>
              <a:t> O(n) – which returns  an array of all the values on the object</a:t>
            </a:r>
          </a:p>
          <a:p>
            <a:r>
              <a:rPr lang="en-US" dirty="0" err="1" smtClean="0"/>
              <a:t>Object.entries</a:t>
            </a:r>
            <a:r>
              <a:rPr lang="en-US" dirty="0" smtClean="0"/>
              <a:t> O(n) -  all have the linear time complexity</a:t>
            </a:r>
            <a:endParaRPr lang="en-US" dirty="0"/>
          </a:p>
        </p:txBody>
      </p:sp>
    </p:spTree>
    <p:extLst>
      <p:ext uri="{BB962C8B-B14F-4D97-AF65-F5344CB8AC3E}">
        <p14:creationId xmlns:p14="http://schemas.microsoft.com/office/powerpoint/2010/main" val="50654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Big-O</a:t>
            </a:r>
            <a:endParaRPr lang="en-US" dirty="0"/>
          </a:p>
        </p:txBody>
      </p:sp>
      <p:sp>
        <p:nvSpPr>
          <p:cNvPr id="3" name="Content Placeholder 2"/>
          <p:cNvSpPr>
            <a:spLocks noGrp="1"/>
          </p:cNvSpPr>
          <p:nvPr>
            <p:ph idx="1"/>
          </p:nvPr>
        </p:nvSpPr>
        <p:spPr/>
        <p:txBody>
          <a:bodyPr/>
          <a:lstStyle/>
          <a:p>
            <a:r>
              <a:rPr lang="en-US" dirty="0" smtClean="0"/>
              <a:t>An array is an ordered collection of values</a:t>
            </a:r>
          </a:p>
          <a:p>
            <a:r>
              <a:rPr lang="en-US" dirty="0" smtClean="0"/>
              <a:t>Insert/remove at the end – O(1) – if we insert  or remove an element from the end of the array the time complexity is constant.</a:t>
            </a:r>
          </a:p>
          <a:p>
            <a:r>
              <a:rPr lang="en-US" dirty="0" smtClean="0"/>
              <a:t>Insert/remove at the beginning – O(n) – if we insert or remove from the beginning of the array the time complexity is linear because the index has to reset  for every remaining element in the array.</a:t>
            </a:r>
          </a:p>
          <a:p>
            <a:r>
              <a:rPr lang="en-US" dirty="0" smtClean="0"/>
              <a:t>Access- O(1) – accessing an element is constant time complexity as fetching the first element is no different from fetching an element at position one hundred thousand</a:t>
            </a:r>
          </a:p>
          <a:p>
            <a:r>
              <a:rPr lang="en-US" dirty="0" smtClean="0"/>
              <a:t>Search- O(n) – searching for an element is still linear time complexity as element can be the last one in the array.</a:t>
            </a:r>
            <a:endParaRPr lang="en-US" dirty="0"/>
          </a:p>
        </p:txBody>
      </p:sp>
    </p:spTree>
    <p:extLst>
      <p:ext uri="{BB962C8B-B14F-4D97-AF65-F5344CB8AC3E}">
        <p14:creationId xmlns:p14="http://schemas.microsoft.com/office/powerpoint/2010/main" val="402238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Arrays</a:t>
            </a:r>
            <a:endParaRPr lang="en-US" dirty="0"/>
          </a:p>
        </p:txBody>
      </p:sp>
      <p:sp>
        <p:nvSpPr>
          <p:cNvPr id="3" name="Content Placeholder 2"/>
          <p:cNvSpPr>
            <a:spLocks noGrp="1"/>
          </p:cNvSpPr>
          <p:nvPr>
            <p:ph idx="1"/>
          </p:nvPr>
        </p:nvSpPr>
        <p:spPr>
          <a:xfrm>
            <a:off x="677334" y="2160589"/>
            <a:ext cx="8596668" cy="1700211"/>
          </a:xfrm>
        </p:spPr>
        <p:txBody>
          <a:bodyPr>
            <a:normAutofit fontScale="85000" lnSpcReduction="10000"/>
          </a:bodyPr>
          <a:lstStyle/>
          <a:p>
            <a:r>
              <a:rPr lang="en-US" dirty="0" smtClean="0"/>
              <a:t>Push/pop - O(1) – are constant time complexity</a:t>
            </a:r>
          </a:p>
          <a:p>
            <a:r>
              <a:rPr lang="en-US" dirty="0" smtClean="0"/>
              <a:t>Shift/</a:t>
            </a:r>
            <a:r>
              <a:rPr lang="en-US" dirty="0" err="1" smtClean="0"/>
              <a:t>unshift</a:t>
            </a:r>
            <a:r>
              <a:rPr lang="en-US" dirty="0" smtClean="0"/>
              <a:t> /</a:t>
            </a:r>
            <a:r>
              <a:rPr lang="en-US" dirty="0" err="1" smtClean="0"/>
              <a:t>concat</a:t>
            </a:r>
            <a:r>
              <a:rPr lang="en-US" dirty="0" smtClean="0"/>
              <a:t> /slice/splice- O(n) – are linear time complexity</a:t>
            </a:r>
          </a:p>
          <a:p>
            <a:r>
              <a:rPr lang="en-US" dirty="0" err="1" smtClean="0"/>
              <a:t>forEach</a:t>
            </a:r>
            <a:r>
              <a:rPr lang="en-US" dirty="0" smtClean="0"/>
              <a:t> / map /filter / reduce  O(n) -  all have the linear time complexity</a:t>
            </a:r>
          </a:p>
          <a:p>
            <a:r>
              <a:rPr lang="en-US" dirty="0" smtClean="0"/>
              <a:t>This is very important when solving a problem you might use .</a:t>
            </a:r>
            <a:r>
              <a:rPr lang="en-US" dirty="0" err="1" smtClean="0"/>
              <a:t>foreach</a:t>
            </a:r>
            <a:r>
              <a:rPr lang="en-US" dirty="0" smtClean="0"/>
              <a:t> and .filter and the callback function also contains a for loop in such scenario the time complexity is quadratic</a:t>
            </a:r>
          </a:p>
          <a:p>
            <a:endParaRPr lang="en-US" dirty="0"/>
          </a:p>
        </p:txBody>
      </p:sp>
    </p:spTree>
    <p:extLst>
      <p:ext uri="{BB962C8B-B14F-4D97-AF65-F5344CB8AC3E}">
        <p14:creationId xmlns:p14="http://schemas.microsoft.com/office/powerpoint/2010/main" val="102834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Algorithm</a:t>
            </a:r>
            <a:endParaRPr lang="en-US" dirty="0"/>
          </a:p>
        </p:txBody>
      </p:sp>
      <p:sp>
        <p:nvSpPr>
          <p:cNvPr id="3" name="Content Placeholder 2"/>
          <p:cNvSpPr>
            <a:spLocks noGrp="1"/>
          </p:cNvSpPr>
          <p:nvPr>
            <p:ph idx="1"/>
          </p:nvPr>
        </p:nvSpPr>
        <p:spPr>
          <a:xfrm>
            <a:off x="677334" y="2160589"/>
            <a:ext cx="3711786" cy="3880773"/>
          </a:xfrm>
        </p:spPr>
        <p:txBody>
          <a:bodyPr/>
          <a:lstStyle/>
          <a:p>
            <a:r>
              <a:rPr lang="en-US" dirty="0" smtClean="0"/>
              <a:t>Fibonacci sequence</a:t>
            </a:r>
          </a:p>
          <a:p>
            <a:r>
              <a:rPr lang="en-US" dirty="0" smtClean="0"/>
              <a:t>Factorial of a number</a:t>
            </a:r>
          </a:p>
          <a:p>
            <a:r>
              <a:rPr lang="en-US" dirty="0" smtClean="0"/>
              <a:t>Prime number</a:t>
            </a:r>
          </a:p>
          <a:p>
            <a:r>
              <a:rPr lang="en-US" dirty="0" smtClean="0"/>
              <a:t>Power of two</a:t>
            </a:r>
          </a:p>
          <a:p>
            <a:r>
              <a:rPr lang="en-US" dirty="0" smtClean="0"/>
              <a:t>Recursion</a:t>
            </a:r>
            <a:endParaRPr lang="en-US" dirty="0"/>
          </a:p>
        </p:txBody>
      </p:sp>
      <p:sp>
        <p:nvSpPr>
          <p:cNvPr id="4" name="Content Placeholder 2"/>
          <p:cNvSpPr txBox="1">
            <a:spLocks/>
          </p:cNvSpPr>
          <p:nvPr/>
        </p:nvSpPr>
        <p:spPr>
          <a:xfrm>
            <a:off x="4389120" y="2160589"/>
            <a:ext cx="3711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approach</a:t>
            </a:r>
          </a:p>
          <a:p>
            <a:r>
              <a:rPr lang="en-US" dirty="0" smtClean="0"/>
              <a:t>Problem Statement</a:t>
            </a:r>
          </a:p>
          <a:p>
            <a:r>
              <a:rPr lang="en-US" dirty="0" smtClean="0"/>
              <a:t>Implement the solution</a:t>
            </a:r>
          </a:p>
          <a:p>
            <a:r>
              <a:rPr lang="en-US" dirty="0" smtClean="0"/>
              <a:t>Determine the Big-O of the </a:t>
            </a:r>
            <a:r>
              <a:rPr lang="en-US" dirty="0" err="1" smtClean="0"/>
              <a:t>soluntion</a:t>
            </a:r>
            <a:r>
              <a:rPr lang="en-US" dirty="0" smtClean="0"/>
              <a:t> </a:t>
            </a:r>
          </a:p>
          <a:p>
            <a:endParaRPr lang="en-US" dirty="0"/>
          </a:p>
          <a:p>
            <a:endParaRPr lang="en-US" dirty="0"/>
          </a:p>
        </p:txBody>
      </p:sp>
    </p:spTree>
    <p:extLst>
      <p:ext uri="{BB962C8B-B14F-4D97-AF65-F5344CB8AC3E}">
        <p14:creationId xmlns:p14="http://schemas.microsoft.com/office/powerpoint/2010/main" val="166547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2424304618"/>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79610145"/>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1090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a:t>
            </a:r>
            <a:endParaRPr lang="en-US" dirty="0"/>
          </a:p>
        </p:txBody>
      </p:sp>
      <p:sp>
        <p:nvSpPr>
          <p:cNvPr id="3" name="Content Placeholder 2"/>
          <p:cNvSpPr>
            <a:spLocks noGrp="1"/>
          </p:cNvSpPr>
          <p:nvPr>
            <p:ph idx="1"/>
          </p:nvPr>
        </p:nvSpPr>
        <p:spPr/>
        <p:txBody>
          <a:bodyPr/>
          <a:lstStyle/>
          <a:p>
            <a:r>
              <a:rPr lang="en-US" dirty="0" smtClean="0"/>
              <a:t>Problem – Give a number ‘n’, find the first ‘n’ elements of the Fibonacci sequence.</a:t>
            </a:r>
          </a:p>
          <a:p>
            <a:r>
              <a:rPr lang="en-US" dirty="0" smtClean="0"/>
              <a:t>In mathematics , the Fibonacci sequence is a sequence in which each number is the sum of the two preceding ones.</a:t>
            </a:r>
          </a:p>
          <a:p>
            <a:r>
              <a:rPr lang="en-US" dirty="0" smtClean="0"/>
              <a:t>The first two numbers in the sequence are 0, 1</a:t>
            </a:r>
          </a:p>
          <a:p>
            <a:r>
              <a:rPr lang="en-US" dirty="0" smtClean="0"/>
              <a:t>Fibonacci of (2) = [0,1]</a:t>
            </a:r>
          </a:p>
          <a:p>
            <a:r>
              <a:rPr lang="en-US" dirty="0" smtClean="0"/>
              <a:t>Fibonacci of (3) = [0,1,1] – this is because the third number is the sum of the previous two numbers</a:t>
            </a:r>
          </a:p>
          <a:p>
            <a:r>
              <a:rPr lang="en-US" dirty="0" smtClean="0"/>
              <a:t>Fibonacci of (7) = [0,1,1,2,3,5,8] every number is sum of previous two numbers</a:t>
            </a:r>
            <a:endParaRPr lang="en-US" dirty="0"/>
          </a:p>
        </p:txBody>
      </p:sp>
    </p:spTree>
    <p:extLst>
      <p:ext uri="{BB962C8B-B14F-4D97-AF65-F5344CB8AC3E}">
        <p14:creationId xmlns:p14="http://schemas.microsoft.com/office/powerpoint/2010/main" val="353360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of a number</a:t>
            </a:r>
            <a:endParaRPr lang="en-US" dirty="0"/>
          </a:p>
        </p:txBody>
      </p:sp>
      <p:sp>
        <p:nvSpPr>
          <p:cNvPr id="3" name="Content Placeholder 2"/>
          <p:cNvSpPr>
            <a:spLocks noGrp="1"/>
          </p:cNvSpPr>
          <p:nvPr>
            <p:ph idx="1"/>
          </p:nvPr>
        </p:nvSpPr>
        <p:spPr/>
        <p:txBody>
          <a:bodyPr/>
          <a:lstStyle/>
          <a:p>
            <a:r>
              <a:rPr lang="en-US" dirty="0" smtClean="0"/>
              <a:t>Problem – give an integer ‘n’, find the factorial of that integer.</a:t>
            </a:r>
            <a:endParaRPr lang="en-US" dirty="0"/>
          </a:p>
          <a:p>
            <a:r>
              <a:rPr lang="en-US" dirty="0" smtClean="0"/>
              <a:t>In mathematics, the factorial of a non-negative integer ‘n’, denoted n!, is the product of all positive integers less than or equal to ‘n’.\</a:t>
            </a:r>
          </a:p>
          <a:p>
            <a:r>
              <a:rPr lang="en-US" dirty="0" smtClean="0"/>
              <a:t>Factorial of zero is 1.</a:t>
            </a:r>
          </a:p>
          <a:p>
            <a:r>
              <a:rPr lang="en-US" dirty="0" smtClean="0"/>
              <a:t>Factorial of (4) = 4*3*2*1 =24</a:t>
            </a:r>
          </a:p>
          <a:p>
            <a:r>
              <a:rPr lang="en-US" dirty="0" smtClean="0"/>
              <a:t>Factorial(5) = 5*4*3*2*1 = 120</a:t>
            </a:r>
            <a:endParaRPr lang="en-US" dirty="0"/>
          </a:p>
        </p:txBody>
      </p:sp>
    </p:spTree>
    <p:extLst>
      <p:ext uri="{BB962C8B-B14F-4D97-AF65-F5344CB8AC3E}">
        <p14:creationId xmlns:p14="http://schemas.microsoft.com/office/powerpoint/2010/main" val="850312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a:t>
            </a:r>
            <a:endParaRPr lang="en-US" dirty="0"/>
          </a:p>
        </p:txBody>
      </p:sp>
      <p:sp>
        <p:nvSpPr>
          <p:cNvPr id="3" name="Content Placeholder 2"/>
          <p:cNvSpPr>
            <a:spLocks noGrp="1"/>
          </p:cNvSpPr>
          <p:nvPr>
            <p:ph idx="1"/>
          </p:nvPr>
        </p:nvSpPr>
        <p:spPr/>
        <p:txBody>
          <a:bodyPr/>
          <a:lstStyle/>
          <a:p>
            <a:r>
              <a:rPr lang="en-US" dirty="0" smtClean="0"/>
              <a:t>Problem – Give a natural number ‘n’, determine  if the number </a:t>
            </a:r>
            <a:r>
              <a:rPr lang="en-US" smtClean="0"/>
              <a:t>is prime or not.</a:t>
            </a:r>
            <a:endParaRPr lang="en-US"/>
          </a:p>
        </p:txBody>
      </p:sp>
    </p:spTree>
    <p:extLst>
      <p:ext uri="{BB962C8B-B14F-4D97-AF65-F5344CB8AC3E}">
        <p14:creationId xmlns:p14="http://schemas.microsoft.com/office/powerpoint/2010/main" val="72831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1187043450"/>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3108993"/>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930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Characteristics </a:t>
            </a:r>
            <a:endParaRPr lang="en-US" dirty="0"/>
          </a:p>
        </p:txBody>
      </p:sp>
      <p:sp>
        <p:nvSpPr>
          <p:cNvPr id="3" name="Content Placeholder 2"/>
          <p:cNvSpPr>
            <a:spLocks noGrp="1"/>
          </p:cNvSpPr>
          <p:nvPr>
            <p:ph idx="1"/>
          </p:nvPr>
        </p:nvSpPr>
        <p:spPr>
          <a:xfrm>
            <a:off x="819574" y="1693229"/>
            <a:ext cx="8596668" cy="1497011"/>
          </a:xfrm>
        </p:spPr>
        <p:txBody>
          <a:bodyPr/>
          <a:lstStyle/>
          <a:p>
            <a:r>
              <a:rPr lang="en-US" dirty="0" smtClean="0"/>
              <a:t>Well defined inputs  and outputs.</a:t>
            </a:r>
          </a:p>
          <a:p>
            <a:r>
              <a:rPr lang="en-US" dirty="0" smtClean="0"/>
              <a:t>Each step should be clear and unambiguous</a:t>
            </a:r>
          </a:p>
          <a:p>
            <a:r>
              <a:rPr lang="en-US" dirty="0" smtClean="0"/>
              <a:t>Language independent</a:t>
            </a:r>
          </a:p>
          <a:p>
            <a:endParaRPr lang="en-US" dirty="0"/>
          </a:p>
          <a:p>
            <a:pPr marL="0" indent="0">
              <a:buNone/>
            </a:pPr>
            <a:endParaRPr lang="en-US" dirty="0"/>
          </a:p>
        </p:txBody>
      </p:sp>
      <p:sp>
        <p:nvSpPr>
          <p:cNvPr id="4" name="Title 1"/>
          <p:cNvSpPr txBox="1">
            <a:spLocks/>
          </p:cNvSpPr>
          <p:nvPr/>
        </p:nvSpPr>
        <p:spPr>
          <a:xfrm>
            <a:off x="463974" y="3190240"/>
            <a:ext cx="8596668" cy="8331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Why algorithms</a:t>
            </a:r>
            <a:endParaRPr lang="en-US" dirty="0"/>
          </a:p>
        </p:txBody>
      </p:sp>
      <p:sp>
        <p:nvSpPr>
          <p:cNvPr id="5" name="Content Placeholder 2"/>
          <p:cNvSpPr txBox="1">
            <a:spLocks/>
          </p:cNvSpPr>
          <p:nvPr/>
        </p:nvSpPr>
        <p:spPr>
          <a:xfrm>
            <a:off x="819574" y="3938745"/>
            <a:ext cx="8596668" cy="23198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a developer, We are going to come across problems that we need to solve learning algorithms translates to learning different techniques to efficiently solve those problems</a:t>
            </a:r>
          </a:p>
          <a:p>
            <a:r>
              <a:rPr lang="en-US" dirty="0" smtClean="0"/>
              <a:t>One problem can be solved in many ways using different algorithm</a:t>
            </a:r>
          </a:p>
          <a:p>
            <a:r>
              <a:rPr lang="en-US" dirty="0" smtClean="0"/>
              <a:t>Every algorithm comes with its tradeoffs when it comes to performance</a:t>
            </a:r>
          </a:p>
          <a:p>
            <a:pPr marL="0" indent="0">
              <a:buFont typeface="Wingdings 3" charset="2"/>
              <a:buNone/>
            </a:pPr>
            <a:endParaRPr lang="en-US" dirty="0"/>
          </a:p>
        </p:txBody>
      </p:sp>
    </p:spTree>
    <p:extLst>
      <p:ext uri="{BB962C8B-B14F-4D97-AF65-F5344CB8AC3E}">
        <p14:creationId xmlns:p14="http://schemas.microsoft.com/office/powerpoint/2010/main" val="350589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Algorithm analysis </a:t>
            </a:r>
            <a:endParaRPr lang="en-US" dirty="0"/>
          </a:p>
        </p:txBody>
      </p:sp>
      <p:sp>
        <p:nvSpPr>
          <p:cNvPr id="3" name="Content Placeholder 2"/>
          <p:cNvSpPr>
            <a:spLocks noGrp="1"/>
          </p:cNvSpPr>
          <p:nvPr>
            <p:ph idx="1"/>
          </p:nvPr>
        </p:nvSpPr>
        <p:spPr>
          <a:xfrm>
            <a:off x="819574" y="1693229"/>
            <a:ext cx="9035626" cy="4097971"/>
          </a:xfrm>
        </p:spPr>
        <p:txBody>
          <a:bodyPr>
            <a:normAutofit/>
          </a:bodyPr>
          <a:lstStyle/>
          <a:p>
            <a:r>
              <a:rPr lang="en-US" dirty="0" smtClean="0"/>
              <a:t>There are multiple ways to solve one problem</a:t>
            </a:r>
          </a:p>
          <a:p>
            <a:r>
              <a:rPr lang="en-US" dirty="0" smtClean="0"/>
              <a:t>How do we analyze which one of them is the most  efficient algorithm? </a:t>
            </a:r>
          </a:p>
          <a:p>
            <a:r>
              <a:rPr lang="en-US" dirty="0" smtClean="0"/>
              <a:t>The absolute running time of an algorithm cannot be predicted, since  it depends on a number of factors.</a:t>
            </a:r>
          </a:p>
          <a:p>
            <a:r>
              <a:rPr lang="en-US" dirty="0" smtClean="0"/>
              <a:t>1. programming language used to implement the algorithm</a:t>
            </a:r>
          </a:p>
          <a:p>
            <a:r>
              <a:rPr lang="en-US" dirty="0" smtClean="0"/>
              <a:t>2.the computer the program runs on</a:t>
            </a:r>
          </a:p>
          <a:p>
            <a:r>
              <a:rPr lang="en-US" dirty="0" smtClean="0"/>
              <a:t>3. other program running at the same time</a:t>
            </a:r>
          </a:p>
          <a:p>
            <a:r>
              <a:rPr lang="en-US" dirty="0" smtClean="0"/>
              <a:t>4. Quality of the Operating System</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2513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 </a:t>
            </a:r>
            <a:endParaRPr lang="en-US" dirty="0"/>
          </a:p>
        </p:txBody>
      </p:sp>
      <p:sp>
        <p:nvSpPr>
          <p:cNvPr id="3" name="Content Placeholder 2"/>
          <p:cNvSpPr>
            <a:spLocks noGrp="1"/>
          </p:cNvSpPr>
          <p:nvPr>
            <p:ph idx="1"/>
          </p:nvPr>
        </p:nvSpPr>
        <p:spPr/>
        <p:txBody>
          <a:bodyPr/>
          <a:lstStyle/>
          <a:p>
            <a:r>
              <a:rPr lang="en-US" b="1" dirty="0"/>
              <a:t>Keeping all the factors in mind  we evaluate the performance of an algorithm in terms of its input size.</a:t>
            </a:r>
          </a:p>
          <a:p>
            <a:r>
              <a:rPr lang="en-US" b="1" dirty="0" smtClean="0"/>
              <a:t>Time Complexity-  Amount of time taken by an algorithm to run, as a function of input size.</a:t>
            </a:r>
          </a:p>
          <a:p>
            <a:r>
              <a:rPr lang="en-US" b="1" dirty="0" smtClean="0"/>
              <a:t>Space complexity – Amount of memory taken by an algorithm to run, as a function of input size</a:t>
            </a:r>
          </a:p>
          <a:p>
            <a:endParaRPr lang="en-US" b="1" dirty="0"/>
          </a:p>
          <a:p>
            <a:r>
              <a:rPr lang="en-US" b="1" dirty="0" smtClean="0"/>
              <a:t>By evaluating against the input size, the analysis is not only machine independent but the comparison is also more appropriate.</a:t>
            </a:r>
            <a:endParaRPr lang="en-US" b="1" dirty="0"/>
          </a:p>
        </p:txBody>
      </p:sp>
    </p:spTree>
    <p:extLst>
      <p:ext uri="{BB962C8B-B14F-4D97-AF65-F5344CB8AC3E}">
        <p14:creationId xmlns:p14="http://schemas.microsoft.com/office/powerpoint/2010/main" val="369081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represent complexity ?</a:t>
            </a:r>
            <a:endParaRPr lang="en-US" dirty="0"/>
          </a:p>
        </p:txBody>
      </p:sp>
      <p:sp>
        <p:nvSpPr>
          <p:cNvPr id="3" name="Content Placeholder 2"/>
          <p:cNvSpPr>
            <a:spLocks noGrp="1"/>
          </p:cNvSpPr>
          <p:nvPr>
            <p:ph idx="1"/>
          </p:nvPr>
        </p:nvSpPr>
        <p:spPr/>
        <p:txBody>
          <a:bodyPr/>
          <a:lstStyle/>
          <a:p>
            <a:r>
              <a:rPr lang="en-US" dirty="0" smtClean="0"/>
              <a:t>Asymptotic notations – mathematical tools to represent time and space complexity.</a:t>
            </a:r>
          </a:p>
          <a:p>
            <a:pPr>
              <a:buFont typeface="+mj-lt"/>
              <a:buAutoNum type="arabicPeriod"/>
            </a:pPr>
            <a:r>
              <a:rPr lang="en-US" b="1" dirty="0" smtClean="0"/>
              <a:t>Big-O Notation(O-notation) – worst case complexity</a:t>
            </a:r>
          </a:p>
          <a:p>
            <a:pPr>
              <a:buFont typeface="+mj-lt"/>
              <a:buAutoNum type="arabicPeriod"/>
            </a:pPr>
            <a:r>
              <a:rPr lang="en-US" dirty="0" smtClean="0"/>
              <a:t>Omega Notation (</a:t>
            </a:r>
            <a:r>
              <a:rPr lang="el-GR" dirty="0" smtClean="0">
                <a:latin typeface="Lucida Sans Unicode" panose="020B0602030504020204" pitchFamily="34" charset="0"/>
                <a:cs typeface="Lucida Sans Unicode" panose="020B0602030504020204" pitchFamily="34" charset="0"/>
              </a:rPr>
              <a:t>Ω</a:t>
            </a:r>
            <a:r>
              <a:rPr lang="en-US" dirty="0" smtClean="0">
                <a:latin typeface="Lucida Sans Unicode" panose="020B0602030504020204" pitchFamily="34" charset="0"/>
                <a:cs typeface="Lucida Sans Unicode" panose="020B0602030504020204" pitchFamily="34" charset="0"/>
              </a:rPr>
              <a:t>- notation) – best case complexity</a:t>
            </a:r>
          </a:p>
          <a:p>
            <a:pPr>
              <a:buFont typeface="+mj-lt"/>
              <a:buAutoNum type="arabicPeriod"/>
            </a:pPr>
            <a:r>
              <a:rPr lang="en-US" dirty="0" smtClean="0">
                <a:latin typeface="Lucida Sans Unicode" panose="020B0602030504020204" pitchFamily="34" charset="0"/>
                <a:cs typeface="Lucida Sans Unicode" panose="020B0602030504020204" pitchFamily="34" charset="0"/>
              </a:rPr>
              <a:t>Theta Notation(</a:t>
            </a:r>
            <a:r>
              <a:rPr lang="el-GR" dirty="0" smtClean="0">
                <a:latin typeface="Lucida Sans Unicode" panose="020B0602030504020204" pitchFamily="34" charset="0"/>
                <a:cs typeface="Lucida Sans Unicode" panose="020B0602030504020204" pitchFamily="34" charset="0"/>
              </a:rPr>
              <a:t>θ</a:t>
            </a:r>
            <a:r>
              <a:rPr lang="en-US" dirty="0" smtClean="0">
                <a:latin typeface="Lucida Sans Unicode" panose="020B0602030504020204" pitchFamily="34" charset="0"/>
                <a:cs typeface="Lucida Sans Unicode" panose="020B0602030504020204" pitchFamily="34" charset="0"/>
              </a:rPr>
              <a:t>- notation) – Average case complexity</a:t>
            </a:r>
            <a:endParaRPr lang="en-US" dirty="0"/>
          </a:p>
        </p:txBody>
      </p:sp>
    </p:spTree>
    <p:extLst>
      <p:ext uri="{BB962C8B-B14F-4D97-AF65-F5344CB8AC3E}">
        <p14:creationId xmlns:p14="http://schemas.microsoft.com/office/powerpoint/2010/main" val="375168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p:txBody>
          <a:bodyPr/>
          <a:lstStyle/>
          <a:p>
            <a:r>
              <a:rPr lang="en-US" dirty="0" smtClean="0"/>
              <a:t>The worst case complexity of an algorithm is represented  using Big-O notation</a:t>
            </a:r>
            <a:endParaRPr lang="en-US" dirty="0"/>
          </a:p>
          <a:p>
            <a:r>
              <a:rPr lang="en-US" dirty="0" smtClean="0"/>
              <a:t>Big-O notation described the complexity of an algorithm using algebraic terms</a:t>
            </a:r>
          </a:p>
          <a:p>
            <a:r>
              <a:rPr lang="en-US" dirty="0" smtClean="0"/>
              <a:t>It has two important characteristics</a:t>
            </a:r>
          </a:p>
          <a:p>
            <a:pPr marL="0" indent="0">
              <a:buNone/>
            </a:pPr>
            <a:r>
              <a:rPr lang="en-US" dirty="0"/>
              <a:t> </a:t>
            </a:r>
            <a:r>
              <a:rPr lang="en-US" dirty="0" smtClean="0"/>
              <a:t>   1. it is expressed in the terms of the input</a:t>
            </a:r>
          </a:p>
          <a:p>
            <a:pPr marL="0" indent="0">
              <a:buNone/>
            </a:pPr>
            <a:r>
              <a:rPr lang="en-US" dirty="0"/>
              <a:t> </a:t>
            </a:r>
            <a:r>
              <a:rPr lang="en-US" dirty="0" smtClean="0"/>
              <a:t>   2. it focuses on the bigger picture without getting caught up in the minute details.</a:t>
            </a:r>
            <a:endParaRPr lang="en-US" dirty="0" smtClean="0"/>
          </a:p>
          <a:p>
            <a:endParaRPr lang="en-US" dirty="0"/>
          </a:p>
        </p:txBody>
      </p:sp>
    </p:spTree>
    <p:extLst>
      <p:ext uri="{BB962C8B-B14F-4D97-AF65-F5344CB8AC3E}">
        <p14:creationId xmlns:p14="http://schemas.microsoft.com/office/powerpoint/2010/main" val="260403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Big-O Linear Time Complexity - </a:t>
            </a:r>
            <a:r>
              <a:rPr lang="en-US" b="1" u="sng" dirty="0"/>
              <a:t>O(n) – linear</a:t>
            </a:r>
            <a:br>
              <a:rPr lang="en-US" b="1" u="sng" dirty="0"/>
            </a:br>
            <a:endParaRPr lang="en-US" dirty="0"/>
          </a:p>
        </p:txBody>
      </p:sp>
      <p:sp>
        <p:nvSpPr>
          <p:cNvPr id="3" name="Content Placeholder 2"/>
          <p:cNvSpPr>
            <a:spLocks noGrp="1"/>
          </p:cNvSpPr>
          <p:nvPr>
            <p:ph idx="1"/>
          </p:nvPr>
        </p:nvSpPr>
        <p:spPr>
          <a:xfrm>
            <a:off x="677334" y="1544321"/>
            <a:ext cx="8596668" cy="4497042"/>
          </a:xfrm>
        </p:spPr>
        <p:txBody>
          <a:bodyPr>
            <a:normAutofit fontScale="70000" lnSpcReduction="20000"/>
          </a:bodyPr>
          <a:lstStyle/>
          <a:p>
            <a:pPr marL="0" indent="0">
              <a:buNone/>
            </a:pPr>
            <a:r>
              <a:rPr lang="en-US" dirty="0" smtClean="0"/>
              <a:t>Time complexity is dependent on the input size</a:t>
            </a:r>
          </a:p>
          <a:p>
            <a:r>
              <a:rPr lang="en-US" dirty="0"/>
              <a:t>function summation(n) {</a:t>
            </a:r>
          </a:p>
          <a:p>
            <a:r>
              <a:rPr lang="en-US" dirty="0"/>
              <a:t>  let sum = 0; //executed only 1 time</a:t>
            </a:r>
          </a:p>
          <a:p>
            <a:r>
              <a:rPr lang="en-US" dirty="0"/>
              <a:t>  for (let </a:t>
            </a:r>
            <a:r>
              <a:rPr lang="en-US" dirty="0" err="1"/>
              <a:t>i</a:t>
            </a:r>
            <a:r>
              <a:rPr lang="en-US" dirty="0"/>
              <a:t> = 1; </a:t>
            </a:r>
            <a:r>
              <a:rPr lang="en-US" dirty="0" err="1"/>
              <a:t>i</a:t>
            </a:r>
            <a:r>
              <a:rPr lang="en-US" dirty="0"/>
              <a:t> &lt;= n; </a:t>
            </a:r>
            <a:r>
              <a:rPr lang="en-US" dirty="0" err="1"/>
              <a:t>i</a:t>
            </a:r>
            <a:r>
              <a:rPr lang="en-US" dirty="0"/>
              <a:t>++) {</a:t>
            </a:r>
          </a:p>
          <a:p>
            <a:r>
              <a:rPr lang="en-US" dirty="0"/>
              <a:t>    // its just repeating the line 4</a:t>
            </a:r>
          </a:p>
          <a:p>
            <a:r>
              <a:rPr lang="en-US" dirty="0"/>
              <a:t>    sum += </a:t>
            </a:r>
            <a:r>
              <a:rPr lang="en-US" dirty="0" err="1"/>
              <a:t>i</a:t>
            </a:r>
            <a:r>
              <a:rPr lang="en-US" dirty="0"/>
              <a:t>; // executes 4 times</a:t>
            </a:r>
          </a:p>
          <a:p>
            <a:r>
              <a:rPr lang="en-US" dirty="0"/>
              <a:t>  }</a:t>
            </a:r>
          </a:p>
          <a:p>
            <a:r>
              <a:rPr lang="en-US" dirty="0"/>
              <a:t>  return sum; // executes 1 time</a:t>
            </a:r>
          </a:p>
          <a:p>
            <a:r>
              <a:rPr lang="en-US" dirty="0"/>
              <a:t>}</a:t>
            </a:r>
          </a:p>
          <a:p>
            <a:r>
              <a:rPr lang="en-US" dirty="0"/>
              <a:t/>
            </a:r>
            <a:br>
              <a:rPr lang="en-US" dirty="0"/>
            </a:br>
            <a:r>
              <a:rPr lang="en-US" dirty="0"/>
              <a:t>// the total count is n+2 ( n is the number taken for input)</a:t>
            </a:r>
          </a:p>
          <a:p>
            <a:r>
              <a:rPr lang="en-US" dirty="0"/>
              <a:t>// n = 100   100 + 2</a:t>
            </a:r>
          </a:p>
          <a:p>
            <a:r>
              <a:rPr lang="en-US" dirty="0"/>
              <a:t>// n = 1000  1000 + 2</a:t>
            </a:r>
          </a:p>
          <a:p>
            <a:r>
              <a:rPr lang="en-US" dirty="0" smtClean="0"/>
              <a:t>So the worst case time complexity which  </a:t>
            </a:r>
            <a:r>
              <a:rPr lang="en-US" b="1" dirty="0" smtClean="0"/>
              <a:t>is </a:t>
            </a:r>
            <a:r>
              <a:rPr lang="en-US" b="1" u="sng" dirty="0" smtClean="0"/>
              <a:t>O(n) – linear</a:t>
            </a:r>
          </a:p>
          <a:p>
            <a:r>
              <a:rPr lang="en-US" b="1" dirty="0" smtClean="0"/>
              <a:t>It means as the size of the input increases the time complexity also increases. A loops worst case is when </a:t>
            </a:r>
            <a:r>
              <a:rPr lang="en-US" b="1" dirty="0" err="1" smtClean="0"/>
              <a:t>iy</a:t>
            </a:r>
            <a:r>
              <a:rPr lang="en-US" b="1" dirty="0" smtClean="0"/>
              <a:t> iterates over the entire input and hence the time complexity is linear </a:t>
            </a:r>
            <a:r>
              <a:rPr lang="en-US" b="1" dirty="0"/>
              <a:t/>
            </a:r>
            <a:br>
              <a:rPr lang="en-US" b="1" dirty="0"/>
            </a:br>
            <a:endParaRPr lang="en-US" b="1" dirty="0"/>
          </a:p>
          <a:p>
            <a:pPr marL="0" indent="0">
              <a:buNone/>
            </a:pPr>
            <a:endParaRPr lang="en-US" dirty="0"/>
          </a:p>
        </p:txBody>
      </p:sp>
    </p:spTree>
    <p:extLst>
      <p:ext uri="{BB962C8B-B14F-4D97-AF65-F5344CB8AC3E}">
        <p14:creationId xmlns:p14="http://schemas.microsoft.com/office/powerpoint/2010/main" val="2910013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456</TotalTime>
  <Words>1563</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Lucida Sans Unicode</vt:lpstr>
      <vt:lpstr>Trebuchet MS</vt:lpstr>
      <vt:lpstr>Wingdings 3</vt:lpstr>
      <vt:lpstr>Facet</vt:lpstr>
      <vt:lpstr>Algorithms</vt:lpstr>
      <vt:lpstr>What is an Algorithms</vt:lpstr>
      <vt:lpstr>What is an Algorithms</vt:lpstr>
      <vt:lpstr>Characteristics </vt:lpstr>
      <vt:lpstr>Algorithm analysis </vt:lpstr>
      <vt:lpstr>Algorithm analysis </vt:lpstr>
      <vt:lpstr>How to represent complexity ?</vt:lpstr>
      <vt:lpstr>Big-O Notation</vt:lpstr>
      <vt:lpstr>Big-O Linear Time Complexity - O(n) – linear </vt:lpstr>
      <vt:lpstr>Big-O Calculation – constant- O(1) time  complexity</vt:lpstr>
      <vt:lpstr>Big-O Calculation – Quadratic - O(n2)  and Cubic- O(n3) time  complexity -</vt:lpstr>
      <vt:lpstr>Big-O Guide </vt:lpstr>
      <vt:lpstr>Space Complexity</vt:lpstr>
      <vt:lpstr>Notes</vt:lpstr>
      <vt:lpstr>Objects – Big-O</vt:lpstr>
      <vt:lpstr>Methods on Objects</vt:lpstr>
      <vt:lpstr>Array – Big-O</vt:lpstr>
      <vt:lpstr>Methods on Arrays</vt:lpstr>
      <vt:lpstr>Math Algorithm</vt:lpstr>
      <vt:lpstr>Fibonacci sequence</vt:lpstr>
      <vt:lpstr>Factorial of a number</vt:lpstr>
      <vt:lpstr>Prime Number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Divya Paryani</dc:creator>
  <cp:lastModifiedBy>Divya Paryani</cp:lastModifiedBy>
  <cp:revision>37</cp:revision>
  <dcterms:created xsi:type="dcterms:W3CDTF">2023-03-23T05:01:00Z</dcterms:created>
  <dcterms:modified xsi:type="dcterms:W3CDTF">2023-03-28T19:45:44Z</dcterms:modified>
</cp:coreProperties>
</file>