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input size the space complexity is o(1) constant. 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is because the third number is the sum of the previous two numbers</a:t>
            </a:r>
          </a:p>
          <a:p>
            <a:r>
              <a:rPr lang="en-US" dirty="0" smtClean="0"/>
              <a:t>Fibonacci of (7) = [0,1,1,2,3,5,8] every number is sum of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of a number</a:t>
            </a:r>
            <a:endParaRPr lang="en-US" dirty="0"/>
          </a:p>
        </p:txBody>
      </p:sp>
      <p:sp>
        <p:nvSpPr>
          <p:cNvPr id="3" name="Content Placeholder 2"/>
          <p:cNvSpPr>
            <a:spLocks noGrp="1"/>
          </p:cNvSpPr>
          <p:nvPr>
            <p:ph idx="1"/>
          </p:nvPr>
        </p:nvSpPr>
        <p:spPr/>
        <p:txBody>
          <a:bodyPr/>
          <a:lstStyle/>
          <a:p>
            <a:r>
              <a:rPr lang="en-US" dirty="0" smtClean="0"/>
              <a:t>Problem – give an integer ‘n’, find the factorial of that integer.</a:t>
            </a:r>
            <a:endParaRPr lang="en-US" dirty="0"/>
          </a:p>
          <a:p>
            <a:r>
              <a:rPr lang="en-US" dirty="0" smtClean="0"/>
              <a:t>In mathematics, the factorial of a non-negative integer ‘n’, denoted n!, is the product of all positive integers less than or equal to ‘n’.\</a:t>
            </a:r>
          </a:p>
          <a:p>
            <a:r>
              <a:rPr lang="en-US" dirty="0" smtClean="0"/>
              <a:t>Factorial of zero is 1.</a:t>
            </a:r>
          </a:p>
          <a:p>
            <a:r>
              <a:rPr lang="en-US" dirty="0" smtClean="0"/>
              <a:t>Factorial of (4) = 4*3*2*1 =24</a:t>
            </a:r>
          </a:p>
          <a:p>
            <a:r>
              <a:rPr lang="en-US" dirty="0" smtClean="0"/>
              <a:t>Factorial(5) = 5*4*3*2*1 = 120</a:t>
            </a:r>
            <a:endParaRPr lang="en-US" dirty="0"/>
          </a:p>
        </p:txBody>
      </p:sp>
    </p:spTree>
    <p:extLst>
      <p:ext uri="{BB962C8B-B14F-4D97-AF65-F5344CB8AC3E}">
        <p14:creationId xmlns:p14="http://schemas.microsoft.com/office/powerpoint/2010/main" val="85031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a:t>
            </a:r>
            <a:endParaRPr lang="en-US" dirty="0"/>
          </a:p>
        </p:txBody>
      </p:sp>
      <p:sp>
        <p:nvSpPr>
          <p:cNvPr id="3" name="Content Placeholder 2"/>
          <p:cNvSpPr>
            <a:spLocks noGrp="1"/>
          </p:cNvSpPr>
          <p:nvPr>
            <p:ph idx="1"/>
          </p:nvPr>
        </p:nvSpPr>
        <p:spPr/>
        <p:txBody>
          <a:bodyPr/>
          <a:lstStyle/>
          <a:p>
            <a:r>
              <a:rPr lang="en-US" dirty="0" smtClean="0"/>
              <a:t>Problem – Give a natural number ‘n’, determine  if the number is prime or not.</a:t>
            </a:r>
          </a:p>
          <a:p>
            <a:r>
              <a:rPr lang="en-US" dirty="0" smtClean="0"/>
              <a:t>A prime number is a natural number greater than 1 is not a product of two smaller natural values.</a:t>
            </a:r>
          </a:p>
          <a:p>
            <a:endParaRPr lang="en-US" dirty="0"/>
          </a:p>
          <a:p>
            <a:r>
              <a:rPr lang="en-US" dirty="0" err="1" smtClean="0"/>
              <a:t>isPrime</a:t>
            </a:r>
            <a:r>
              <a:rPr lang="en-US" dirty="0" smtClean="0"/>
              <a:t>(5) = true(1*5 or 5*1)</a:t>
            </a:r>
          </a:p>
          <a:p>
            <a:r>
              <a:rPr lang="en-US" dirty="0" err="1" smtClean="0"/>
              <a:t>IsPrime</a:t>
            </a:r>
            <a:r>
              <a:rPr lang="en-US" dirty="0" smtClean="0"/>
              <a:t>(4) = false(1*4 or 2*2 or 4*1)</a:t>
            </a:r>
            <a:endParaRPr lang="en-US" dirty="0"/>
          </a:p>
        </p:txBody>
      </p:sp>
    </p:spTree>
    <p:extLst>
      <p:ext uri="{BB962C8B-B14F-4D97-AF65-F5344CB8AC3E}">
        <p14:creationId xmlns:p14="http://schemas.microsoft.com/office/powerpoint/2010/main" val="72831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Primality Test</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 larger than the square root do not need to be checked because whenever ‘n=a*b’, one of the two factors ‘a’ and ‘b’ less than or equal to the square root of ‘n’.</a:t>
            </a:r>
          </a:p>
          <a:p>
            <a:r>
              <a:rPr lang="en-US" dirty="0" smtClean="0"/>
              <a:t>N=24, a=4 and b=6</a:t>
            </a:r>
          </a:p>
          <a:p>
            <a:r>
              <a:rPr lang="en-US" dirty="0" smtClean="0"/>
              <a:t>The square root of 24 is 4.89</a:t>
            </a:r>
          </a:p>
          <a:p>
            <a:r>
              <a:rPr lang="en-US" dirty="0" smtClean="0"/>
              <a:t>4 is less than 4.89</a:t>
            </a:r>
          </a:p>
          <a:p>
            <a:r>
              <a:rPr lang="en-US" dirty="0" smtClean="0"/>
              <a:t>A is less than the square root  of n </a:t>
            </a:r>
          </a:p>
          <a:p>
            <a:r>
              <a:rPr lang="en-US" dirty="0" smtClean="0"/>
              <a:t>N = 35, a= 5 and b= 7</a:t>
            </a:r>
          </a:p>
          <a:p>
            <a:r>
              <a:rPr lang="en-US" dirty="0" smtClean="0"/>
              <a:t>The square root of 35 is 5.91</a:t>
            </a:r>
          </a:p>
          <a:p>
            <a:r>
              <a:rPr lang="en-US" dirty="0" smtClean="0"/>
              <a:t>5 is less than 5.91</a:t>
            </a:r>
          </a:p>
          <a:p>
            <a:r>
              <a:rPr lang="en-US" dirty="0" smtClean="0"/>
              <a:t>A is less the square root of the n</a:t>
            </a:r>
            <a:endParaRPr lang="en-US" dirty="0"/>
          </a:p>
        </p:txBody>
      </p:sp>
    </p:spTree>
    <p:extLst>
      <p:ext uri="{BB962C8B-B14F-4D97-AF65-F5344CB8AC3E}">
        <p14:creationId xmlns:p14="http://schemas.microsoft.com/office/powerpoint/2010/main" val="300846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Two</a:t>
            </a:r>
            <a:endParaRPr lang="en-US" dirty="0"/>
          </a:p>
        </p:txBody>
      </p:sp>
      <p:sp>
        <p:nvSpPr>
          <p:cNvPr id="3" name="Content Placeholder 2"/>
          <p:cNvSpPr>
            <a:spLocks noGrp="1"/>
          </p:cNvSpPr>
          <p:nvPr>
            <p:ph idx="1"/>
          </p:nvPr>
        </p:nvSpPr>
        <p:spPr>
          <a:xfrm>
            <a:off x="677334" y="2160589"/>
            <a:ext cx="4727786" cy="3880773"/>
          </a:xfrm>
        </p:spPr>
        <p:txBody>
          <a:bodyPr/>
          <a:lstStyle/>
          <a:p>
            <a:r>
              <a:rPr lang="en-US" dirty="0" smtClean="0"/>
              <a:t>Problem – given a positive integer ‘n’ determine if the number is a power of 2 or not.</a:t>
            </a:r>
          </a:p>
          <a:p>
            <a:r>
              <a:rPr lang="en-US" dirty="0" smtClean="0"/>
              <a:t>An integer is a power of two if there exists an integer ‘x’ such that ‘n’ === 2X</a:t>
            </a:r>
          </a:p>
          <a:p>
            <a:r>
              <a:rPr lang="en-US" dirty="0" err="1" smtClean="0"/>
              <a:t>isPowerOfTwo</a:t>
            </a:r>
            <a:r>
              <a:rPr lang="en-US" dirty="0" smtClean="0"/>
              <a:t>(1) = true(2</a:t>
            </a:r>
            <a:r>
              <a:rPr lang="en-US" dirty="0">
                <a:latin typeface="Lucida Sans Unicode" panose="020B0602030504020204" pitchFamily="34" charset="0"/>
                <a:cs typeface="Lucida Sans Unicode" panose="020B0602030504020204" pitchFamily="34" charset="0"/>
              </a:rPr>
              <a:t>º</a:t>
            </a:r>
            <a:r>
              <a:rPr lang="en-US" dirty="0" smtClean="0"/>
              <a:t>)</a:t>
            </a:r>
          </a:p>
          <a:p>
            <a:r>
              <a:rPr lang="en-US" dirty="0" err="1" smtClean="0"/>
              <a:t>isPowerOfTwo</a:t>
            </a:r>
            <a:r>
              <a:rPr lang="en-US" dirty="0" smtClean="0"/>
              <a:t>(2) </a:t>
            </a:r>
            <a:r>
              <a:rPr lang="en-US" dirty="0"/>
              <a:t>= </a:t>
            </a:r>
            <a:r>
              <a:rPr lang="en-US" dirty="0" smtClean="0"/>
              <a:t>true(2</a:t>
            </a:r>
            <a:r>
              <a:rPr lang="en-US" dirty="0">
                <a:latin typeface="Lucida Sans Unicode" panose="020B0602030504020204" pitchFamily="34" charset="0"/>
                <a:cs typeface="Lucida Sans Unicode" panose="020B0602030504020204" pitchFamily="34" charset="0"/>
              </a:rPr>
              <a:t>¹</a:t>
            </a:r>
            <a:r>
              <a:rPr lang="en-US" dirty="0" smtClean="0"/>
              <a:t>)</a:t>
            </a:r>
          </a:p>
          <a:p>
            <a:r>
              <a:rPr lang="en-US" dirty="0" err="1" smtClean="0"/>
              <a:t>isPowerOfTwo</a:t>
            </a:r>
            <a:r>
              <a:rPr lang="en-US" dirty="0" smtClean="0"/>
              <a:t>(5) </a:t>
            </a:r>
            <a:r>
              <a:rPr lang="en-US" dirty="0"/>
              <a:t>= </a:t>
            </a:r>
            <a:r>
              <a:rPr lang="en-US" dirty="0" smtClean="0"/>
              <a:t>false</a:t>
            </a:r>
            <a:endParaRPr lang="en-US" dirty="0"/>
          </a:p>
          <a:p>
            <a:endParaRPr lang="en-US" dirty="0"/>
          </a:p>
        </p:txBody>
      </p:sp>
      <p:sp>
        <p:nvSpPr>
          <p:cNvPr id="4" name="Content Placeholder 2"/>
          <p:cNvSpPr txBox="1">
            <a:spLocks/>
          </p:cNvSpPr>
          <p:nvPr/>
        </p:nvSpPr>
        <p:spPr>
          <a:xfrm>
            <a:off x="5564294" y="2160588"/>
            <a:ext cx="4727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Pseudocode</a:t>
            </a:r>
          </a:p>
          <a:p>
            <a:r>
              <a:rPr lang="en-US" dirty="0" smtClean="0"/>
              <a:t>n =8 </a:t>
            </a:r>
          </a:p>
          <a:p>
            <a:r>
              <a:rPr lang="en-US" dirty="0" smtClean="0"/>
              <a:t>8/2 = 4(remainder 0)</a:t>
            </a:r>
          </a:p>
          <a:p>
            <a:r>
              <a:rPr lang="en-US" dirty="0" smtClean="0"/>
              <a:t>4/2 = 2(remainder 0)</a:t>
            </a:r>
          </a:p>
          <a:p>
            <a:r>
              <a:rPr lang="en-US" dirty="0" smtClean="0"/>
              <a:t>2/2 =1(remainder0)</a:t>
            </a:r>
          </a:p>
          <a:p>
            <a:r>
              <a:rPr lang="en-US" dirty="0" smtClean="0"/>
              <a:t>If remainder is not 0 in any step, ‘n’ is not a power of two</a:t>
            </a:r>
          </a:p>
          <a:p>
            <a:r>
              <a:rPr lang="en-US" dirty="0" smtClean="0"/>
              <a:t>If remainder is 0 and ‘n’ comes down to 1 eventually, n is a power of two.</a:t>
            </a:r>
            <a:endParaRPr lang="en-US" dirty="0"/>
          </a:p>
        </p:txBody>
      </p:sp>
    </p:spTree>
    <p:extLst>
      <p:ext uri="{BB962C8B-B14F-4D97-AF65-F5344CB8AC3E}">
        <p14:creationId xmlns:p14="http://schemas.microsoft.com/office/powerpoint/2010/main" val="257820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Power of two</a:t>
            </a:r>
            <a:endParaRPr lang="en-US" dirty="0"/>
          </a:p>
        </p:txBody>
      </p:sp>
      <p:sp>
        <p:nvSpPr>
          <p:cNvPr id="3" name="Content Placeholder 2"/>
          <p:cNvSpPr>
            <a:spLocks noGrp="1"/>
          </p:cNvSpPr>
          <p:nvPr>
            <p:ph idx="1"/>
          </p:nvPr>
        </p:nvSpPr>
        <p:spPr/>
        <p:txBody>
          <a:bodyPr/>
          <a:lstStyle/>
          <a:p>
            <a:r>
              <a:rPr lang="en-US" dirty="0" smtClean="0"/>
              <a:t>1 -&gt; 1</a:t>
            </a:r>
          </a:p>
          <a:p>
            <a:r>
              <a:rPr lang="en-US" dirty="0" smtClean="0"/>
              <a:t>2-&gt; 100</a:t>
            </a:r>
          </a:p>
          <a:p>
            <a:r>
              <a:rPr lang="en-US" dirty="0" smtClean="0"/>
              <a:t>3-&gt; 100</a:t>
            </a:r>
          </a:p>
          <a:p>
            <a:r>
              <a:rPr lang="en-US" dirty="0" smtClean="0"/>
              <a:t>4 -&gt; 1000</a:t>
            </a:r>
          </a:p>
          <a:p>
            <a:r>
              <a:rPr lang="en-US" dirty="0" smtClean="0"/>
              <a:t>(in binary)</a:t>
            </a:r>
          </a:p>
          <a:p>
            <a:r>
              <a:rPr lang="en-US" dirty="0" smtClean="0"/>
              <a:t>If we try bitwise &amp; operator with the previous number, we always end up with a 0.bitwise &amp; is one if both numbers are 1 else it is 0. we can see got all powers of two and one bitwise operation with the previous number will return 0</a:t>
            </a:r>
          </a:p>
          <a:p>
            <a:endParaRPr lang="en-US" dirty="0"/>
          </a:p>
        </p:txBody>
      </p:sp>
    </p:spTree>
    <p:extLst>
      <p:ext uri="{BB962C8B-B14F-4D97-AF65-F5344CB8AC3E}">
        <p14:creationId xmlns:p14="http://schemas.microsoft.com/office/powerpoint/2010/main" val="289702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Recursion is a problem solving technique where the solution depends on solutions to smaller instances of the same problems.</a:t>
            </a:r>
          </a:p>
          <a:p>
            <a:r>
              <a:rPr lang="en-US" dirty="0" smtClean="0"/>
              <a:t>Recursion is when a function calls itself.</a:t>
            </a:r>
          </a:p>
          <a:p>
            <a:r>
              <a:rPr lang="en-US" dirty="0" smtClean="0"/>
              <a:t>Recursion is a great technique to simplify a solution.</a:t>
            </a:r>
          </a:p>
          <a:p>
            <a:r>
              <a:rPr lang="en-US" dirty="0" smtClean="0"/>
              <a:t>If we found ourselves breaking down a problem into smaller versions of the same problem, recursion is very useful</a:t>
            </a:r>
            <a:endParaRPr lang="en-US" dirty="0"/>
          </a:p>
        </p:txBody>
      </p:sp>
    </p:spTree>
    <p:extLst>
      <p:ext uri="{BB962C8B-B14F-4D97-AF65-F5344CB8AC3E}">
        <p14:creationId xmlns:p14="http://schemas.microsoft.com/office/powerpoint/2010/main" val="206275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Every recursive solution needs to have a base case- a condition to terminate the recursion</a:t>
            </a:r>
          </a:p>
          <a:p>
            <a:r>
              <a:rPr lang="en-US" dirty="0" smtClean="0"/>
              <a:t>Recursion might simplify solving a problem but it does not always translate to a faster solution. A recursive solution may be far worse compared to an iterative solution.</a:t>
            </a:r>
          </a:p>
          <a:p>
            <a:r>
              <a:rPr lang="en-US" dirty="0" smtClean="0"/>
              <a:t>Recursion is a topic that is not most straight forward to understand</a:t>
            </a:r>
            <a:r>
              <a:rPr lang="en-US" smtClean="0"/>
              <a:t>. </a:t>
            </a:r>
            <a:endParaRPr lang="en-US" dirty="0"/>
          </a:p>
        </p:txBody>
      </p:sp>
    </p:spTree>
    <p:extLst>
      <p:ext uri="{BB962C8B-B14F-4D97-AF65-F5344CB8AC3E}">
        <p14:creationId xmlns:p14="http://schemas.microsoft.com/office/powerpoint/2010/main" val="1040484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Fibonacci sequence</a:t>
            </a:r>
            <a:endParaRPr lang="en-US" dirty="0"/>
          </a:p>
        </p:txBody>
      </p:sp>
      <p:sp>
        <p:nvSpPr>
          <p:cNvPr id="3" name="Content Placeholder 2"/>
          <p:cNvSpPr>
            <a:spLocks noGrp="1"/>
          </p:cNvSpPr>
          <p:nvPr>
            <p:ph idx="1"/>
          </p:nvPr>
        </p:nvSpPr>
        <p:spPr/>
        <p:txBody>
          <a:bodyPr/>
          <a:lstStyle/>
          <a:p>
            <a:r>
              <a:rPr lang="en-US" dirty="0"/>
              <a:t>Problem – Give a number ‘n’, find the first ‘n’ elements of the Fibonacci sequence.</a:t>
            </a:r>
          </a:p>
          <a:p>
            <a:r>
              <a:rPr lang="en-US" dirty="0"/>
              <a:t>In mathematics , the Fibonacci sequence is a sequence in which each number is the sum of the two preceding ones.</a:t>
            </a:r>
          </a:p>
          <a:p>
            <a:r>
              <a:rPr lang="en-US" dirty="0"/>
              <a:t>The first two numbers in the sequence are 0, </a:t>
            </a:r>
            <a:r>
              <a:rPr lang="en-US" dirty="0" smtClean="0"/>
              <a:t>1(0,1,1,2, 3, 5, 8)</a:t>
            </a:r>
            <a:endParaRPr lang="en-US" dirty="0"/>
          </a:p>
          <a:p>
            <a:r>
              <a:rPr lang="en-US" dirty="0" smtClean="0"/>
              <a:t>Recursive Fibonacci </a:t>
            </a:r>
            <a:r>
              <a:rPr lang="en-US" dirty="0"/>
              <a:t>of </a:t>
            </a:r>
            <a:r>
              <a:rPr lang="en-US" dirty="0" smtClean="0"/>
              <a:t>(0) </a:t>
            </a:r>
            <a:r>
              <a:rPr lang="en-US" dirty="0"/>
              <a:t>= </a:t>
            </a:r>
            <a:r>
              <a:rPr lang="en-US" dirty="0" smtClean="0"/>
              <a:t>0</a:t>
            </a:r>
          </a:p>
          <a:p>
            <a:r>
              <a:rPr lang="en-US" dirty="0"/>
              <a:t>Recursive Fibonacci of </a:t>
            </a:r>
            <a:r>
              <a:rPr lang="en-US" dirty="0" smtClean="0"/>
              <a:t>(1) </a:t>
            </a:r>
            <a:r>
              <a:rPr lang="en-US" dirty="0"/>
              <a:t>= 1</a:t>
            </a:r>
            <a:endParaRPr lang="en-US" dirty="0" smtClean="0"/>
          </a:p>
          <a:p>
            <a:r>
              <a:rPr lang="en-US" dirty="0"/>
              <a:t>Recursive Fibonacci of </a:t>
            </a:r>
            <a:r>
              <a:rPr lang="en-US" dirty="0" smtClean="0"/>
              <a:t>(6) </a:t>
            </a:r>
            <a:r>
              <a:rPr lang="en-US" dirty="0"/>
              <a:t>= </a:t>
            </a:r>
            <a:r>
              <a:rPr lang="en-US" dirty="0" smtClean="0"/>
              <a:t>8</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94124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recursive </a:t>
            </a:r>
            <a:r>
              <a:rPr lang="en-US" dirty="0" err="1" smtClean="0"/>
              <a:t>soluntions</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Figure out how to break down the problem into smaller versions of the same problem.</a:t>
            </a:r>
          </a:p>
          <a:p>
            <a:r>
              <a:rPr lang="en-US" dirty="0" smtClean="0"/>
              <a:t>Identify the base case of recursion</a:t>
            </a:r>
          </a:p>
          <a:p>
            <a:r>
              <a:rPr lang="en-US" dirty="0" smtClean="0"/>
              <a:t>If F represents a function to calculate the Fibonacci number, then</a:t>
            </a:r>
          </a:p>
          <a:p>
            <a:r>
              <a:rPr lang="en-US" dirty="0" smtClean="0"/>
              <a:t>F number = </a:t>
            </a:r>
            <a:r>
              <a:rPr lang="en-US" dirty="0"/>
              <a:t>F</a:t>
            </a:r>
            <a:r>
              <a:rPr lang="en-US" dirty="0" smtClean="0"/>
              <a:t> number - 1 + F number – 2</a:t>
            </a:r>
            <a:endParaRPr lang="en-US" dirty="0"/>
          </a:p>
          <a:p>
            <a:r>
              <a:rPr lang="en-US" dirty="0" smtClean="0"/>
              <a:t>Base case- F of 0 = 0 F of 1 = 1.</a:t>
            </a:r>
            <a:endParaRPr lang="en-US" dirty="0"/>
          </a:p>
          <a:p>
            <a:r>
              <a:rPr lang="en-US" dirty="0" smtClean="0"/>
              <a:t>F of 2 = F of 1 + F of 0</a:t>
            </a:r>
          </a:p>
          <a:p>
            <a:r>
              <a:rPr lang="en-US" smtClean="0"/>
              <a:t>F of 2 = 1+0</a:t>
            </a:r>
            <a:endParaRPr lang="en-US" dirty="0" smtClean="0"/>
          </a:p>
          <a:p>
            <a:endParaRPr lang="en-US" dirty="0"/>
          </a:p>
        </p:txBody>
      </p:sp>
    </p:spTree>
    <p:extLst>
      <p:ext uri="{BB962C8B-B14F-4D97-AF65-F5344CB8AC3E}">
        <p14:creationId xmlns:p14="http://schemas.microsoft.com/office/powerpoint/2010/main" val="276942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631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9267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643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17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667</TotalTime>
  <Words>2173</Words>
  <Application>Microsoft Office PowerPoint</Application>
  <PresentationFormat>Widescreen</PresentationFormat>
  <Paragraphs>215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Math Algorithm</vt:lpstr>
      <vt:lpstr>Fibonacci sequence</vt:lpstr>
      <vt:lpstr>Factorial of a number</vt:lpstr>
      <vt:lpstr>Prime Number</vt:lpstr>
      <vt:lpstr>Optimized Primality Test</vt:lpstr>
      <vt:lpstr>Power of Two</vt:lpstr>
      <vt:lpstr>Bitwise Power of two</vt:lpstr>
      <vt:lpstr>Recursion</vt:lpstr>
      <vt:lpstr>Recursion</vt:lpstr>
      <vt:lpstr>Recursive Fibonacci sequence</vt:lpstr>
      <vt:lpstr>Notes for recursive soluntions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53</cp:revision>
  <dcterms:created xsi:type="dcterms:W3CDTF">2023-03-23T05:01:00Z</dcterms:created>
  <dcterms:modified xsi:type="dcterms:W3CDTF">2023-03-30T18:14:58Z</dcterms:modified>
</cp:coreProperties>
</file>