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4" r:id="rId7"/>
    <p:sldId id="260" r:id="rId8"/>
    <p:sldId id="261" r:id="rId9"/>
    <p:sldId id="265" r:id="rId10"/>
    <p:sldId id="262"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97443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37366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058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22130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48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962995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77043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21220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74246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9359C-886E-407E-BD6F-E775EBBA7072}"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84500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80335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9359C-886E-407E-BD6F-E775EBBA7072}"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360775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19359C-886E-407E-BD6F-E775EBBA7072}"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4950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9359C-886E-407E-BD6F-E775EBBA7072}"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176145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283396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19359C-886E-407E-BD6F-E775EBBA7072}"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3BC16-03EF-415E-89BC-7A2DC893C78F}" type="slidenum">
              <a:rPr lang="en-US" smtClean="0"/>
              <a:t>‹#›</a:t>
            </a:fld>
            <a:endParaRPr lang="en-US"/>
          </a:p>
        </p:txBody>
      </p:sp>
    </p:spTree>
    <p:extLst>
      <p:ext uri="{BB962C8B-B14F-4D97-AF65-F5344CB8AC3E}">
        <p14:creationId xmlns:p14="http://schemas.microsoft.com/office/powerpoint/2010/main" val="70163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19359C-886E-407E-BD6F-E775EBBA7072}" type="datetimeFigureOut">
              <a:rPr lang="en-US" smtClean="0"/>
              <a:t>3/26/2023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43BC16-03EF-415E-89BC-7A2DC893C78F}" type="slidenum">
              <a:rPr lang="en-US" smtClean="0"/>
              <a:t>‹#›</a:t>
            </a:fld>
            <a:endParaRPr lang="en-US"/>
          </a:p>
        </p:txBody>
      </p:sp>
    </p:spTree>
    <p:extLst>
      <p:ext uri="{BB962C8B-B14F-4D97-AF65-F5344CB8AC3E}">
        <p14:creationId xmlns:p14="http://schemas.microsoft.com/office/powerpoint/2010/main" val="2255294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Asynchronous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82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loop</a:t>
            </a:r>
            <a:endParaRPr lang="en-US" dirty="0"/>
          </a:p>
        </p:txBody>
      </p:sp>
      <p:sp>
        <p:nvSpPr>
          <p:cNvPr id="3" name="Content Placeholder 2"/>
          <p:cNvSpPr>
            <a:spLocks noGrp="1"/>
          </p:cNvSpPr>
          <p:nvPr>
            <p:ph idx="1"/>
          </p:nvPr>
        </p:nvSpPr>
        <p:spPr>
          <a:xfrm>
            <a:off x="677334" y="1442721"/>
            <a:ext cx="8596668" cy="4598642"/>
          </a:xfrm>
        </p:spPr>
        <p:txBody>
          <a:bodyPr/>
          <a:lstStyle/>
          <a:p>
            <a:r>
              <a:rPr lang="en-US" dirty="0" smtClean="0"/>
              <a:t>JS runtime environment – </a:t>
            </a:r>
          </a:p>
          <a:p>
            <a:r>
              <a:rPr lang="en-US" dirty="0" smtClean="0"/>
              <a:t>Whenever you declare a variables or functions memory is located on the heap whenever you execute code functions are pushed onto the call stack when the functions returns it is popped off the call stack a straightforward last in first out implementation of the stack data structure.</a:t>
            </a:r>
            <a:endParaRPr lang="en-US" dirty="0"/>
          </a:p>
        </p:txBody>
      </p:sp>
      <p:sp>
        <p:nvSpPr>
          <p:cNvPr id="4" name="Rectangle 3"/>
          <p:cNvSpPr/>
          <p:nvPr/>
        </p:nvSpPr>
        <p:spPr>
          <a:xfrm>
            <a:off x="1422400" y="3638868"/>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5" name="Rectangle 4"/>
          <p:cNvSpPr/>
          <p:nvPr/>
        </p:nvSpPr>
        <p:spPr>
          <a:xfrm>
            <a:off x="3104040" y="3660136"/>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Box 5"/>
          <p:cNvSpPr txBox="1"/>
          <p:nvPr/>
        </p:nvSpPr>
        <p:spPr>
          <a:xfrm>
            <a:off x="2600960" y="3108960"/>
            <a:ext cx="1259840" cy="369332"/>
          </a:xfrm>
          <a:prstGeom prst="rect">
            <a:avLst/>
          </a:prstGeom>
          <a:noFill/>
        </p:spPr>
        <p:txBody>
          <a:bodyPr wrap="square" rtlCol="0">
            <a:spAutoFit/>
          </a:bodyPr>
          <a:lstStyle/>
          <a:p>
            <a:r>
              <a:rPr lang="en-US" dirty="0" smtClean="0"/>
              <a:t>JS engine</a:t>
            </a:r>
            <a:endParaRPr lang="en-US" dirty="0"/>
          </a:p>
        </p:txBody>
      </p:sp>
      <p:sp>
        <p:nvSpPr>
          <p:cNvPr id="7" name="TextBox 6"/>
          <p:cNvSpPr txBox="1"/>
          <p:nvPr/>
        </p:nvSpPr>
        <p:spPr>
          <a:xfrm>
            <a:off x="1595640" y="4101344"/>
            <a:ext cx="1259840" cy="646331"/>
          </a:xfrm>
          <a:prstGeom prst="rect">
            <a:avLst/>
          </a:prstGeom>
          <a:noFill/>
        </p:spPr>
        <p:txBody>
          <a:bodyPr wrap="square" rtlCol="0">
            <a:spAutoFit/>
          </a:bodyPr>
          <a:lstStyle/>
          <a:p>
            <a:r>
              <a:rPr lang="en-US" dirty="0" smtClean="0"/>
              <a:t>Memory Heap</a:t>
            </a:r>
            <a:endParaRPr lang="en-US" dirty="0"/>
          </a:p>
        </p:txBody>
      </p:sp>
      <p:sp>
        <p:nvSpPr>
          <p:cNvPr id="8" name="TextBox 7"/>
          <p:cNvSpPr txBox="1"/>
          <p:nvPr/>
        </p:nvSpPr>
        <p:spPr>
          <a:xfrm>
            <a:off x="3240001" y="4239844"/>
            <a:ext cx="1259840" cy="369332"/>
          </a:xfrm>
          <a:prstGeom prst="rect">
            <a:avLst/>
          </a:prstGeom>
          <a:noFill/>
        </p:spPr>
        <p:txBody>
          <a:bodyPr wrap="square" rtlCol="0">
            <a:spAutoFit/>
          </a:bodyPr>
          <a:lstStyle/>
          <a:p>
            <a:r>
              <a:rPr lang="en-US" dirty="0" smtClean="0"/>
              <a:t>Call Stack</a:t>
            </a:r>
            <a:endParaRPr lang="en-US" dirty="0"/>
          </a:p>
        </p:txBody>
      </p:sp>
      <p:sp>
        <p:nvSpPr>
          <p:cNvPr id="9" name="Rectangle 8"/>
          <p:cNvSpPr/>
          <p:nvPr/>
        </p:nvSpPr>
        <p:spPr>
          <a:xfrm>
            <a:off x="5454881" y="3779520"/>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0" name="TextBox 9"/>
          <p:cNvSpPr txBox="1"/>
          <p:nvPr/>
        </p:nvSpPr>
        <p:spPr>
          <a:xfrm>
            <a:off x="5678401" y="4397494"/>
            <a:ext cx="1259840" cy="369332"/>
          </a:xfrm>
          <a:prstGeom prst="rect">
            <a:avLst/>
          </a:prstGeom>
          <a:noFill/>
        </p:spPr>
        <p:txBody>
          <a:bodyPr wrap="square" rtlCol="0">
            <a:spAutoFit/>
          </a:bodyPr>
          <a:lstStyle/>
          <a:p>
            <a:r>
              <a:rPr lang="en-US" dirty="0" smtClean="0"/>
              <a:t>Web </a:t>
            </a:r>
            <a:r>
              <a:rPr lang="en-US" dirty="0" err="1" smtClean="0"/>
              <a:t>Api</a:t>
            </a:r>
            <a:endParaRPr lang="en-US" dirty="0"/>
          </a:p>
        </p:txBody>
      </p:sp>
      <p:sp>
        <p:nvSpPr>
          <p:cNvPr id="11" name="Rectangle 10"/>
          <p:cNvSpPr/>
          <p:nvPr/>
        </p:nvSpPr>
        <p:spPr>
          <a:xfrm>
            <a:off x="3619595" y="6145586"/>
            <a:ext cx="3201439" cy="48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p:cNvSpPr txBox="1"/>
          <p:nvPr/>
        </p:nvSpPr>
        <p:spPr>
          <a:xfrm>
            <a:off x="3711202" y="6209715"/>
            <a:ext cx="3227039" cy="369332"/>
          </a:xfrm>
          <a:prstGeom prst="rect">
            <a:avLst/>
          </a:prstGeom>
          <a:noFill/>
        </p:spPr>
        <p:txBody>
          <a:bodyPr wrap="square" rtlCol="0">
            <a:spAutoFit/>
          </a:bodyPr>
          <a:lstStyle/>
          <a:p>
            <a:r>
              <a:rPr lang="en-US" dirty="0" smtClean="0"/>
              <a:t>Callback Queue/task queue</a:t>
            </a:r>
            <a:endParaRPr lang="en-US" dirty="0"/>
          </a:p>
        </p:txBody>
      </p:sp>
      <p:sp>
        <p:nvSpPr>
          <p:cNvPr id="13" name="Rectangle 12"/>
          <p:cNvSpPr/>
          <p:nvPr/>
        </p:nvSpPr>
        <p:spPr>
          <a:xfrm>
            <a:off x="5454881" y="3638868"/>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Box 13"/>
          <p:cNvSpPr txBox="1"/>
          <p:nvPr/>
        </p:nvSpPr>
        <p:spPr>
          <a:xfrm>
            <a:off x="5575762" y="4239844"/>
            <a:ext cx="1259840" cy="369332"/>
          </a:xfrm>
          <a:prstGeom prst="rect">
            <a:avLst/>
          </a:prstGeom>
          <a:noFill/>
        </p:spPr>
        <p:txBody>
          <a:bodyPr wrap="square" rtlCol="0">
            <a:spAutoFit/>
          </a:bodyPr>
          <a:lstStyle/>
          <a:p>
            <a:r>
              <a:rPr lang="en-US" dirty="0" err="1" smtClean="0"/>
              <a:t>Wbapi</a:t>
            </a:r>
            <a:endParaRPr lang="en-US" dirty="0"/>
          </a:p>
        </p:txBody>
      </p:sp>
      <p:sp>
        <p:nvSpPr>
          <p:cNvPr id="15" name="TextBox 14"/>
          <p:cNvSpPr txBox="1"/>
          <p:nvPr/>
        </p:nvSpPr>
        <p:spPr>
          <a:xfrm>
            <a:off x="7268325" y="6046311"/>
            <a:ext cx="4011353" cy="369332"/>
          </a:xfrm>
          <a:prstGeom prst="rect">
            <a:avLst/>
          </a:prstGeom>
          <a:noFill/>
        </p:spPr>
        <p:txBody>
          <a:bodyPr wrap="square" rtlCol="0">
            <a:spAutoFit/>
          </a:bodyPr>
          <a:lstStyle/>
          <a:p>
            <a:r>
              <a:rPr lang="en-US" dirty="0" smtClean="0"/>
              <a:t>First in first out data structure</a:t>
            </a:r>
            <a:endParaRPr lang="en-US" dirty="0"/>
          </a:p>
        </p:txBody>
      </p:sp>
      <p:cxnSp>
        <p:nvCxnSpPr>
          <p:cNvPr id="17" name="Straight Arrow Connector 16"/>
          <p:cNvCxnSpPr/>
          <p:nvPr/>
        </p:nvCxnSpPr>
        <p:spPr>
          <a:xfrm flipV="1">
            <a:off x="6803600" y="6230977"/>
            <a:ext cx="551699" cy="264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urved Up Arrow 20"/>
          <p:cNvSpPr/>
          <p:nvPr/>
        </p:nvSpPr>
        <p:spPr>
          <a:xfrm>
            <a:off x="3860801" y="5686027"/>
            <a:ext cx="487680" cy="211721"/>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rot="10800000">
            <a:off x="3845721" y="5451558"/>
            <a:ext cx="487680" cy="211721"/>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4421621" y="5426144"/>
            <a:ext cx="7509279" cy="646331"/>
          </a:xfrm>
          <a:prstGeom prst="rect">
            <a:avLst/>
          </a:prstGeom>
          <a:noFill/>
        </p:spPr>
        <p:txBody>
          <a:bodyPr wrap="square" rtlCol="0">
            <a:spAutoFit/>
          </a:bodyPr>
          <a:lstStyle/>
          <a:p>
            <a:r>
              <a:rPr lang="en-US" dirty="0" smtClean="0"/>
              <a:t>Event Loop – checks if he call stack is empty and if it is empty   push an item from the queue  into the stack</a:t>
            </a:r>
            <a:endParaRPr lang="en-US" dirty="0"/>
          </a:p>
        </p:txBody>
      </p:sp>
    </p:spTree>
    <p:extLst>
      <p:ext uri="{BB962C8B-B14F-4D97-AF65-F5344CB8AC3E}">
        <p14:creationId xmlns:p14="http://schemas.microsoft.com/office/powerpoint/2010/main" val="62126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t>
            </a:r>
            <a:r>
              <a:rPr lang="en-US" dirty="0" smtClean="0"/>
              <a:t>loop  in </a:t>
            </a:r>
            <a:r>
              <a:rPr lang="en-US" dirty="0" err="1" smtClean="0"/>
              <a:t>async</a:t>
            </a:r>
            <a:r>
              <a:rPr lang="en-US" dirty="0" smtClean="0"/>
              <a:t> code</a:t>
            </a:r>
            <a:endParaRPr lang="en-US" dirty="0"/>
          </a:p>
        </p:txBody>
      </p:sp>
      <p:sp>
        <p:nvSpPr>
          <p:cNvPr id="5" name="Rectangle 4"/>
          <p:cNvSpPr/>
          <p:nvPr/>
        </p:nvSpPr>
        <p:spPr>
          <a:xfrm>
            <a:off x="3994936" y="2461632"/>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Box 5"/>
          <p:cNvSpPr txBox="1"/>
          <p:nvPr/>
        </p:nvSpPr>
        <p:spPr>
          <a:xfrm>
            <a:off x="4195041" y="1824985"/>
            <a:ext cx="1259840" cy="369332"/>
          </a:xfrm>
          <a:prstGeom prst="rect">
            <a:avLst/>
          </a:prstGeom>
          <a:noFill/>
        </p:spPr>
        <p:txBody>
          <a:bodyPr wrap="square" rtlCol="0">
            <a:spAutoFit/>
          </a:bodyPr>
          <a:lstStyle/>
          <a:p>
            <a:r>
              <a:rPr lang="en-US" dirty="0" smtClean="0"/>
              <a:t>JS engine</a:t>
            </a:r>
            <a:endParaRPr lang="en-US" dirty="0"/>
          </a:p>
        </p:txBody>
      </p:sp>
      <p:sp>
        <p:nvSpPr>
          <p:cNvPr id="8" name="TextBox 7"/>
          <p:cNvSpPr txBox="1"/>
          <p:nvPr/>
        </p:nvSpPr>
        <p:spPr>
          <a:xfrm>
            <a:off x="4130897" y="3041340"/>
            <a:ext cx="1259840" cy="369332"/>
          </a:xfrm>
          <a:prstGeom prst="rect">
            <a:avLst/>
          </a:prstGeom>
          <a:noFill/>
        </p:spPr>
        <p:txBody>
          <a:bodyPr wrap="square" rtlCol="0">
            <a:spAutoFit/>
          </a:bodyPr>
          <a:lstStyle/>
          <a:p>
            <a:r>
              <a:rPr lang="en-US" dirty="0" smtClean="0"/>
              <a:t>Call Stack</a:t>
            </a:r>
            <a:endParaRPr lang="en-US" dirty="0"/>
          </a:p>
        </p:txBody>
      </p:sp>
      <p:sp>
        <p:nvSpPr>
          <p:cNvPr id="11" name="Rectangle 10"/>
          <p:cNvSpPr/>
          <p:nvPr/>
        </p:nvSpPr>
        <p:spPr>
          <a:xfrm>
            <a:off x="3886018" y="5486101"/>
            <a:ext cx="3201439" cy="48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p:cNvSpPr txBox="1"/>
          <p:nvPr/>
        </p:nvSpPr>
        <p:spPr>
          <a:xfrm>
            <a:off x="3966281" y="5535903"/>
            <a:ext cx="3227039" cy="369332"/>
          </a:xfrm>
          <a:prstGeom prst="rect">
            <a:avLst/>
          </a:prstGeom>
          <a:noFill/>
        </p:spPr>
        <p:txBody>
          <a:bodyPr wrap="square" rtlCol="0">
            <a:spAutoFit/>
          </a:bodyPr>
          <a:lstStyle/>
          <a:p>
            <a:r>
              <a:rPr lang="en-US" dirty="0" smtClean="0"/>
              <a:t>Callback Queue/task queue</a:t>
            </a:r>
            <a:endParaRPr lang="en-US" dirty="0"/>
          </a:p>
        </p:txBody>
      </p:sp>
      <p:sp>
        <p:nvSpPr>
          <p:cNvPr id="13" name="Rectangle 12"/>
          <p:cNvSpPr/>
          <p:nvPr/>
        </p:nvSpPr>
        <p:spPr>
          <a:xfrm>
            <a:off x="6345777" y="2440364"/>
            <a:ext cx="1483360" cy="160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Box 13"/>
          <p:cNvSpPr txBox="1"/>
          <p:nvPr/>
        </p:nvSpPr>
        <p:spPr>
          <a:xfrm>
            <a:off x="6726053" y="3041340"/>
            <a:ext cx="959263" cy="369332"/>
          </a:xfrm>
          <a:prstGeom prst="rect">
            <a:avLst/>
          </a:prstGeom>
          <a:noFill/>
        </p:spPr>
        <p:txBody>
          <a:bodyPr wrap="square" rtlCol="0">
            <a:spAutoFit/>
          </a:bodyPr>
          <a:lstStyle/>
          <a:p>
            <a:r>
              <a:rPr lang="en-US" dirty="0" err="1" smtClean="0"/>
              <a:t>Wbapi</a:t>
            </a:r>
            <a:endParaRPr lang="en-US" dirty="0"/>
          </a:p>
        </p:txBody>
      </p:sp>
      <p:sp>
        <p:nvSpPr>
          <p:cNvPr id="21" name="Curved Up Arrow 20"/>
          <p:cNvSpPr/>
          <p:nvPr/>
        </p:nvSpPr>
        <p:spPr>
          <a:xfrm>
            <a:off x="3966281" y="4650656"/>
            <a:ext cx="487680" cy="211721"/>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rot="10800000">
            <a:off x="3951201" y="4416187"/>
            <a:ext cx="487680" cy="211721"/>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579860" y="4475648"/>
            <a:ext cx="1277914" cy="369332"/>
          </a:xfrm>
          <a:prstGeom prst="rect">
            <a:avLst/>
          </a:prstGeom>
          <a:noFill/>
        </p:spPr>
        <p:txBody>
          <a:bodyPr wrap="none" rtlCol="0">
            <a:spAutoFit/>
          </a:bodyPr>
          <a:lstStyle/>
          <a:p>
            <a:r>
              <a:rPr lang="en-US" dirty="0" smtClean="0"/>
              <a:t>Event loop</a:t>
            </a:r>
            <a:endParaRPr lang="en-US" dirty="0"/>
          </a:p>
        </p:txBody>
      </p:sp>
      <p:cxnSp>
        <p:nvCxnSpPr>
          <p:cNvPr id="24" name="Straight Arrow Connector 23"/>
          <p:cNvCxnSpPr/>
          <p:nvPr/>
        </p:nvCxnSpPr>
        <p:spPr>
          <a:xfrm flipH="1">
            <a:off x="6299201" y="4107588"/>
            <a:ext cx="788256" cy="1195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103031" y="3098746"/>
            <a:ext cx="3459098" cy="1200329"/>
          </a:xfrm>
          <a:prstGeom prst="rect">
            <a:avLst/>
          </a:prstGeom>
          <a:noFill/>
        </p:spPr>
        <p:txBody>
          <a:bodyPr wrap="square" rtlCol="0">
            <a:spAutoFit/>
          </a:bodyPr>
          <a:lstStyle/>
          <a:p>
            <a:r>
              <a:rPr lang="en-US" dirty="0" err="1" smtClean="0"/>
              <a:t>Wbapi</a:t>
            </a:r>
            <a:r>
              <a:rPr lang="en-US" dirty="0" smtClean="0"/>
              <a:t> cannot send the callback function directly to the call stack so its sends the callback functions to callback queue</a:t>
            </a:r>
            <a:endParaRPr lang="en-US" dirty="0"/>
          </a:p>
        </p:txBody>
      </p:sp>
      <p:sp>
        <p:nvSpPr>
          <p:cNvPr id="28" name="TextBox 27"/>
          <p:cNvSpPr txBox="1"/>
          <p:nvPr/>
        </p:nvSpPr>
        <p:spPr>
          <a:xfrm>
            <a:off x="126630" y="2194317"/>
            <a:ext cx="3776702" cy="3970318"/>
          </a:xfrm>
          <a:prstGeom prst="rect">
            <a:avLst/>
          </a:prstGeom>
          <a:noFill/>
        </p:spPr>
        <p:txBody>
          <a:bodyPr wrap="square" rtlCol="0">
            <a:spAutoFit/>
          </a:bodyPr>
          <a:lstStyle/>
          <a:p>
            <a:r>
              <a:rPr lang="en-US" dirty="0" smtClean="0">
                <a:solidFill>
                  <a:srgbClr val="FF0000"/>
                </a:solidFill>
              </a:rPr>
              <a:t>Callback function is now waiting  to be executed and the part that decided whether to push the function onto the call stack or not  is the event loop the event loop constantly checks if the call stack is empty, an it pushed the item at the front of the callback queue onto the stack, if the callback  queue is not empty it does not pushes the item onto the stack that is its only functionality to check </a:t>
            </a:r>
            <a:r>
              <a:rPr lang="en-US" dirty="0" err="1" smtClean="0">
                <a:solidFill>
                  <a:srgbClr val="FF0000"/>
                </a:solidFill>
              </a:rPr>
              <a:t>callstack</a:t>
            </a:r>
            <a:r>
              <a:rPr lang="en-US" dirty="0" smtClean="0">
                <a:solidFill>
                  <a:srgbClr val="FF0000"/>
                </a:solidFill>
              </a:rPr>
              <a:t> and callback queue</a:t>
            </a:r>
            <a:endParaRPr lang="en-US" dirty="0">
              <a:solidFill>
                <a:srgbClr val="FF0000"/>
              </a:solidFill>
            </a:endParaRPr>
          </a:p>
        </p:txBody>
      </p:sp>
      <p:cxnSp>
        <p:nvCxnSpPr>
          <p:cNvPr id="29" name="Straight Arrow Connector 28"/>
          <p:cNvCxnSpPr/>
          <p:nvPr/>
        </p:nvCxnSpPr>
        <p:spPr>
          <a:xfrm>
            <a:off x="3385605" y="4639584"/>
            <a:ext cx="909553" cy="76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5834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t>
            </a:r>
            <a:r>
              <a:rPr lang="en-US" dirty="0" smtClean="0"/>
              <a:t>loop in promises</a:t>
            </a:r>
            <a:endParaRPr lang="en-US" dirty="0"/>
          </a:p>
        </p:txBody>
      </p:sp>
      <p:sp>
        <p:nvSpPr>
          <p:cNvPr id="5" name="Rectangle 4"/>
          <p:cNvSpPr/>
          <p:nvPr/>
        </p:nvSpPr>
        <p:spPr>
          <a:xfrm>
            <a:off x="3096500" y="2157956"/>
            <a:ext cx="1483360" cy="1235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6" name="TextBox 5"/>
          <p:cNvSpPr txBox="1"/>
          <p:nvPr/>
        </p:nvSpPr>
        <p:spPr>
          <a:xfrm>
            <a:off x="4059080" y="1582557"/>
            <a:ext cx="1259840" cy="369332"/>
          </a:xfrm>
          <a:prstGeom prst="rect">
            <a:avLst/>
          </a:prstGeom>
          <a:noFill/>
        </p:spPr>
        <p:txBody>
          <a:bodyPr wrap="square" rtlCol="0">
            <a:spAutoFit/>
          </a:bodyPr>
          <a:lstStyle/>
          <a:p>
            <a:r>
              <a:rPr lang="en-US" dirty="0" smtClean="0"/>
              <a:t>JS engine</a:t>
            </a:r>
            <a:endParaRPr lang="en-US" dirty="0"/>
          </a:p>
        </p:txBody>
      </p:sp>
      <p:sp>
        <p:nvSpPr>
          <p:cNvPr id="8" name="TextBox 7"/>
          <p:cNvSpPr txBox="1"/>
          <p:nvPr/>
        </p:nvSpPr>
        <p:spPr>
          <a:xfrm>
            <a:off x="3208260" y="2593010"/>
            <a:ext cx="1259840" cy="369332"/>
          </a:xfrm>
          <a:prstGeom prst="rect">
            <a:avLst/>
          </a:prstGeom>
          <a:noFill/>
        </p:spPr>
        <p:txBody>
          <a:bodyPr wrap="square" rtlCol="0">
            <a:spAutoFit/>
          </a:bodyPr>
          <a:lstStyle/>
          <a:p>
            <a:r>
              <a:rPr lang="en-US" dirty="0" smtClean="0"/>
              <a:t>Call Stack</a:t>
            </a:r>
            <a:endParaRPr lang="en-US" dirty="0"/>
          </a:p>
        </p:txBody>
      </p:sp>
      <p:sp>
        <p:nvSpPr>
          <p:cNvPr id="11" name="Rectangle 10"/>
          <p:cNvSpPr/>
          <p:nvPr/>
        </p:nvSpPr>
        <p:spPr>
          <a:xfrm>
            <a:off x="2365297" y="5384501"/>
            <a:ext cx="3201439" cy="48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p:cNvSpPr txBox="1"/>
          <p:nvPr/>
        </p:nvSpPr>
        <p:spPr>
          <a:xfrm>
            <a:off x="2445560" y="5414853"/>
            <a:ext cx="3227039" cy="369332"/>
          </a:xfrm>
          <a:prstGeom prst="rect">
            <a:avLst/>
          </a:prstGeom>
          <a:noFill/>
        </p:spPr>
        <p:txBody>
          <a:bodyPr wrap="square" rtlCol="0">
            <a:spAutoFit/>
          </a:bodyPr>
          <a:lstStyle/>
          <a:p>
            <a:r>
              <a:rPr lang="en-US" dirty="0" smtClean="0"/>
              <a:t>Callback Queue/task queue</a:t>
            </a:r>
            <a:endParaRPr lang="en-US" dirty="0"/>
          </a:p>
        </p:txBody>
      </p:sp>
      <p:sp>
        <p:nvSpPr>
          <p:cNvPr id="13" name="Rectangle 12"/>
          <p:cNvSpPr/>
          <p:nvPr/>
        </p:nvSpPr>
        <p:spPr>
          <a:xfrm>
            <a:off x="5311380" y="2157956"/>
            <a:ext cx="1483360" cy="1235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4" name="TextBox 13"/>
          <p:cNvSpPr txBox="1"/>
          <p:nvPr/>
        </p:nvSpPr>
        <p:spPr>
          <a:xfrm>
            <a:off x="5579800" y="2593010"/>
            <a:ext cx="1259840" cy="369332"/>
          </a:xfrm>
          <a:prstGeom prst="rect">
            <a:avLst/>
          </a:prstGeom>
          <a:noFill/>
        </p:spPr>
        <p:txBody>
          <a:bodyPr wrap="square" rtlCol="0">
            <a:spAutoFit/>
          </a:bodyPr>
          <a:lstStyle/>
          <a:p>
            <a:r>
              <a:rPr lang="en-US" dirty="0" err="1" smtClean="0"/>
              <a:t>Wbapi</a:t>
            </a:r>
            <a:endParaRPr lang="en-US" dirty="0"/>
          </a:p>
        </p:txBody>
      </p:sp>
      <p:sp>
        <p:nvSpPr>
          <p:cNvPr id="21" name="Curved Up Arrow 20"/>
          <p:cNvSpPr/>
          <p:nvPr/>
        </p:nvSpPr>
        <p:spPr>
          <a:xfrm>
            <a:off x="2594681" y="4062963"/>
            <a:ext cx="487680" cy="332117"/>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rot="10800000">
            <a:off x="2579601" y="3828494"/>
            <a:ext cx="487680" cy="211721"/>
          </a:xfrm>
          <a:prstGeom prst="curvedUpArrow">
            <a:avLst>
              <a:gd name="adj1" fmla="val 25000"/>
              <a:gd name="adj2" fmla="val 50000"/>
              <a:gd name="adj3"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3208260" y="3887955"/>
            <a:ext cx="1277914" cy="369332"/>
          </a:xfrm>
          <a:prstGeom prst="rect">
            <a:avLst/>
          </a:prstGeom>
          <a:noFill/>
        </p:spPr>
        <p:txBody>
          <a:bodyPr wrap="none" rtlCol="0">
            <a:spAutoFit/>
          </a:bodyPr>
          <a:lstStyle/>
          <a:p>
            <a:r>
              <a:rPr lang="en-US" dirty="0" smtClean="0"/>
              <a:t>Event loop</a:t>
            </a:r>
            <a:endParaRPr lang="en-US" dirty="0"/>
          </a:p>
        </p:txBody>
      </p:sp>
      <p:sp>
        <p:nvSpPr>
          <p:cNvPr id="15" name="Rectangle 14"/>
          <p:cNvSpPr/>
          <p:nvPr/>
        </p:nvSpPr>
        <p:spPr>
          <a:xfrm>
            <a:off x="1247380" y="2157956"/>
            <a:ext cx="1483360" cy="1235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6" name="TextBox 15"/>
          <p:cNvSpPr txBox="1"/>
          <p:nvPr/>
        </p:nvSpPr>
        <p:spPr>
          <a:xfrm>
            <a:off x="1359140" y="2593010"/>
            <a:ext cx="1259840" cy="646331"/>
          </a:xfrm>
          <a:prstGeom prst="rect">
            <a:avLst/>
          </a:prstGeom>
          <a:noFill/>
        </p:spPr>
        <p:txBody>
          <a:bodyPr wrap="square" rtlCol="0">
            <a:spAutoFit/>
          </a:bodyPr>
          <a:lstStyle/>
          <a:p>
            <a:r>
              <a:rPr lang="en-US" dirty="0" smtClean="0"/>
              <a:t>Memory Heap</a:t>
            </a:r>
            <a:endParaRPr lang="en-US" dirty="0"/>
          </a:p>
        </p:txBody>
      </p:sp>
      <p:sp>
        <p:nvSpPr>
          <p:cNvPr id="20" name="Rectangle 19"/>
          <p:cNvSpPr/>
          <p:nvPr/>
        </p:nvSpPr>
        <p:spPr>
          <a:xfrm>
            <a:off x="2445560" y="4610503"/>
            <a:ext cx="3201439" cy="48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3" name="TextBox 22"/>
          <p:cNvSpPr txBox="1"/>
          <p:nvPr/>
        </p:nvSpPr>
        <p:spPr>
          <a:xfrm>
            <a:off x="2525823" y="4660305"/>
            <a:ext cx="3227039" cy="369332"/>
          </a:xfrm>
          <a:prstGeom prst="rect">
            <a:avLst/>
          </a:prstGeom>
          <a:noFill/>
        </p:spPr>
        <p:txBody>
          <a:bodyPr wrap="square" rtlCol="0">
            <a:spAutoFit/>
          </a:bodyPr>
          <a:lstStyle/>
          <a:p>
            <a:pPr algn="ctr"/>
            <a:r>
              <a:rPr lang="en-US" dirty="0" smtClean="0"/>
              <a:t>Micro task queue</a:t>
            </a:r>
            <a:endParaRPr lang="en-US" dirty="0"/>
          </a:p>
        </p:txBody>
      </p:sp>
      <p:sp>
        <p:nvSpPr>
          <p:cNvPr id="3" name="TextBox 2"/>
          <p:cNvSpPr txBox="1"/>
          <p:nvPr/>
        </p:nvSpPr>
        <p:spPr>
          <a:xfrm>
            <a:off x="505700" y="3584830"/>
            <a:ext cx="1282460" cy="2585323"/>
          </a:xfrm>
          <a:prstGeom prst="rect">
            <a:avLst/>
          </a:prstGeom>
          <a:noFill/>
        </p:spPr>
        <p:txBody>
          <a:bodyPr wrap="square" rtlCol="0">
            <a:spAutoFit/>
          </a:bodyPr>
          <a:lstStyle/>
          <a:p>
            <a:r>
              <a:rPr lang="en-US" dirty="0" smtClean="0"/>
              <a:t>Promise object is created in memory heap when the web </a:t>
            </a:r>
            <a:r>
              <a:rPr lang="en-US" dirty="0" err="1" smtClean="0"/>
              <a:t>api</a:t>
            </a:r>
            <a:r>
              <a:rPr lang="en-US" dirty="0" smtClean="0"/>
              <a:t>  gets a </a:t>
            </a:r>
            <a:r>
              <a:rPr lang="en-US" dirty="0" err="1" smtClean="0"/>
              <a:t>api</a:t>
            </a:r>
            <a:r>
              <a:rPr lang="en-US" dirty="0" smtClean="0"/>
              <a:t> request</a:t>
            </a:r>
            <a:endParaRPr lang="en-US" dirty="0"/>
          </a:p>
        </p:txBody>
      </p:sp>
      <p:sp>
        <p:nvSpPr>
          <p:cNvPr id="24" name="Rectangle 23"/>
          <p:cNvSpPr/>
          <p:nvPr/>
        </p:nvSpPr>
        <p:spPr>
          <a:xfrm>
            <a:off x="2365297" y="5384501"/>
            <a:ext cx="3201439" cy="48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5" name="TextBox 24"/>
          <p:cNvSpPr txBox="1"/>
          <p:nvPr/>
        </p:nvSpPr>
        <p:spPr>
          <a:xfrm>
            <a:off x="2445560" y="5434303"/>
            <a:ext cx="3227039" cy="369332"/>
          </a:xfrm>
          <a:prstGeom prst="rect">
            <a:avLst/>
          </a:prstGeom>
          <a:noFill/>
        </p:spPr>
        <p:txBody>
          <a:bodyPr wrap="square" rtlCol="0">
            <a:spAutoFit/>
          </a:bodyPr>
          <a:lstStyle/>
          <a:p>
            <a:r>
              <a:rPr lang="en-US" dirty="0" smtClean="0"/>
              <a:t>Callback Queue/task queue</a:t>
            </a:r>
            <a:endParaRPr lang="en-US" dirty="0"/>
          </a:p>
        </p:txBody>
      </p:sp>
      <p:sp>
        <p:nvSpPr>
          <p:cNvPr id="26" name="TextBox 25"/>
          <p:cNvSpPr txBox="1"/>
          <p:nvPr/>
        </p:nvSpPr>
        <p:spPr>
          <a:xfrm>
            <a:off x="6839640" y="3794915"/>
            <a:ext cx="2816620" cy="1200329"/>
          </a:xfrm>
          <a:prstGeom prst="rect">
            <a:avLst/>
          </a:prstGeom>
          <a:noFill/>
        </p:spPr>
        <p:txBody>
          <a:bodyPr wrap="square" rtlCol="0">
            <a:spAutoFit/>
          </a:bodyPr>
          <a:lstStyle/>
          <a:p>
            <a:r>
              <a:rPr lang="en-US" dirty="0" smtClean="0"/>
              <a:t>Promise object is created in memory heap when the web </a:t>
            </a:r>
            <a:r>
              <a:rPr lang="en-US" dirty="0" err="1" smtClean="0"/>
              <a:t>api</a:t>
            </a:r>
            <a:r>
              <a:rPr lang="en-US" dirty="0" smtClean="0"/>
              <a:t>  gets a </a:t>
            </a:r>
            <a:r>
              <a:rPr lang="en-US" dirty="0" err="1" smtClean="0"/>
              <a:t>api</a:t>
            </a:r>
            <a:r>
              <a:rPr lang="en-US" dirty="0" smtClean="0"/>
              <a:t> request</a:t>
            </a:r>
            <a:endParaRPr lang="en-US" dirty="0"/>
          </a:p>
        </p:txBody>
      </p:sp>
    </p:spTree>
    <p:extLst>
      <p:ext uri="{BB962C8B-B14F-4D97-AF65-F5344CB8AC3E}">
        <p14:creationId xmlns:p14="http://schemas.microsoft.com/office/powerpoint/2010/main" val="331302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Why and How</a:t>
            </a:r>
            <a:endParaRPr lang="en-US" dirty="0"/>
          </a:p>
        </p:txBody>
      </p:sp>
      <p:sp>
        <p:nvSpPr>
          <p:cNvPr id="3" name="Content Placeholder 2"/>
          <p:cNvSpPr>
            <a:spLocks noGrp="1"/>
          </p:cNvSpPr>
          <p:nvPr>
            <p:ph idx="1"/>
          </p:nvPr>
        </p:nvSpPr>
        <p:spPr/>
        <p:txBody>
          <a:bodyPr>
            <a:normAutofit/>
          </a:bodyPr>
          <a:lstStyle/>
          <a:p>
            <a:r>
              <a:rPr lang="en-US" dirty="0" smtClean="0"/>
              <a:t>In its most basic form, JavaScript is a synchronous, blocking and single threaded language.</a:t>
            </a:r>
          </a:p>
          <a:p>
            <a:r>
              <a:rPr lang="en-US" dirty="0" smtClean="0"/>
              <a:t>Synchronous – if we have two functions which log messages to the console, code executes top to down with only one line executing at any given time.</a:t>
            </a:r>
          </a:p>
          <a:p>
            <a:r>
              <a:rPr lang="en-US" dirty="0" smtClean="0"/>
              <a:t>Blocking – no matter how long a previous process takes, the subsequent processes wont kick off until the former is completed.</a:t>
            </a:r>
          </a:p>
          <a:p>
            <a:r>
              <a:rPr lang="en-US" dirty="0" smtClean="0"/>
              <a:t>Single threaded- thread is simply a process that your JavaScript program can use to run a task. Each thread can only do one thing at a time. JavaScript has just one thread the main thread for executing code</a:t>
            </a:r>
          </a:p>
          <a:p>
            <a:endParaRPr lang="en-US" dirty="0" smtClean="0"/>
          </a:p>
        </p:txBody>
      </p:sp>
    </p:spTree>
    <p:extLst>
      <p:ext uri="{BB962C8B-B14F-4D97-AF65-F5344CB8AC3E}">
        <p14:creationId xmlns:p14="http://schemas.microsoft.com/office/powerpoint/2010/main" val="320425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Why and How</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dirty="0" err="1" smtClean="0"/>
              <a:t>Async</a:t>
            </a:r>
            <a:r>
              <a:rPr lang="en-US" dirty="0" smtClean="0"/>
              <a:t> JavaScript -  you can let your code do several things at the same time without stopping or blocking  your main thread</a:t>
            </a:r>
          </a:p>
        </p:txBody>
      </p:sp>
    </p:spTree>
    <p:extLst>
      <p:ext uri="{BB962C8B-B14F-4D97-AF65-F5344CB8AC3E}">
        <p14:creationId xmlns:p14="http://schemas.microsoft.com/office/powerpoint/2010/main" val="260214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Timeouts and Intervals</a:t>
            </a:r>
            <a:endParaRPr lang="en-US" dirty="0"/>
          </a:p>
        </p:txBody>
      </p:sp>
      <p:sp>
        <p:nvSpPr>
          <p:cNvPr id="3" name="Content Placeholder 2"/>
          <p:cNvSpPr>
            <a:spLocks noGrp="1"/>
          </p:cNvSpPr>
          <p:nvPr>
            <p:ph idx="1"/>
          </p:nvPr>
        </p:nvSpPr>
        <p:spPr/>
        <p:txBody>
          <a:bodyPr/>
          <a:lstStyle/>
          <a:p>
            <a:r>
              <a:rPr lang="en-US" dirty="0" smtClean="0"/>
              <a:t>The traditional methods JavaScript has available for running code asynchronously </a:t>
            </a:r>
          </a:p>
          <a:p>
            <a:r>
              <a:rPr lang="en-US" dirty="0" err="1" smtClean="0"/>
              <a:t>setTimeout</a:t>
            </a:r>
            <a:r>
              <a:rPr lang="en-US" dirty="0" smtClean="0"/>
              <a:t>()- </a:t>
            </a:r>
            <a:r>
              <a:rPr lang="en-US" dirty="0" err="1" smtClean="0"/>
              <a:t>setTimeout</a:t>
            </a:r>
            <a:r>
              <a:rPr lang="en-US" dirty="0" smtClean="0"/>
              <a:t>() function executes a particular block of code once after a specified time has elapsed. To clear the timeout we can use </a:t>
            </a:r>
            <a:r>
              <a:rPr lang="en-US" dirty="0" err="1" smtClean="0"/>
              <a:t>clearTimeout</a:t>
            </a:r>
            <a:r>
              <a:rPr lang="en-US" dirty="0" smtClean="0"/>
              <a:t> method.</a:t>
            </a:r>
          </a:p>
          <a:p>
            <a:r>
              <a:rPr lang="en-US" dirty="0" err="1" smtClean="0"/>
              <a:t>setInterval</a:t>
            </a:r>
            <a:r>
              <a:rPr lang="en-US" dirty="0" smtClean="0"/>
              <a:t>()- functions repeatedly runs the same code over and over again at regular intervals</a:t>
            </a:r>
          </a:p>
          <a:p>
            <a:r>
              <a:rPr lang="en-US" dirty="0" smtClean="0"/>
              <a:t>Timers and intervals are not part of </a:t>
            </a:r>
            <a:r>
              <a:rPr lang="en-US" dirty="0" err="1" smtClean="0"/>
              <a:t>js</a:t>
            </a:r>
            <a:r>
              <a:rPr lang="en-US" dirty="0" smtClean="0"/>
              <a:t>  itself they are implemented by the browser.</a:t>
            </a:r>
            <a:endParaRPr lang="en-US" dirty="0"/>
          </a:p>
        </p:txBody>
      </p:sp>
    </p:spTree>
    <p:extLst>
      <p:ext uri="{BB962C8B-B14F-4D97-AF65-F5344CB8AC3E}">
        <p14:creationId xmlns:p14="http://schemas.microsoft.com/office/powerpoint/2010/main" val="320422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a:t>
            </a:r>
            <a:endParaRPr lang="en-US" dirty="0"/>
          </a:p>
        </p:txBody>
      </p:sp>
      <p:sp>
        <p:nvSpPr>
          <p:cNvPr id="3" name="Content Placeholder 2"/>
          <p:cNvSpPr>
            <a:spLocks noGrp="1"/>
          </p:cNvSpPr>
          <p:nvPr>
            <p:ph idx="1"/>
          </p:nvPr>
        </p:nvSpPr>
        <p:spPr>
          <a:xfrm>
            <a:off x="677334" y="1270000"/>
            <a:ext cx="8596668" cy="3880773"/>
          </a:xfrm>
        </p:spPr>
        <p:txBody>
          <a:bodyPr>
            <a:normAutofit fontScale="85000" lnSpcReduction="10000"/>
          </a:bodyPr>
          <a:lstStyle/>
          <a:p>
            <a:r>
              <a:rPr lang="en-US" dirty="0" smtClean="0"/>
              <a:t>In JavaScript functions are first class objects</a:t>
            </a:r>
          </a:p>
          <a:p>
            <a:r>
              <a:rPr lang="en-US" dirty="0" smtClean="0"/>
              <a:t>Any function that is passes as an argument to another function is called a callback function in </a:t>
            </a:r>
            <a:r>
              <a:rPr lang="en-US" dirty="0" err="1" smtClean="0"/>
              <a:t>javaScript</a:t>
            </a:r>
            <a:endParaRPr lang="en-US" dirty="0" smtClean="0"/>
          </a:p>
          <a:p>
            <a:r>
              <a:rPr lang="en-US" dirty="0" smtClean="0"/>
              <a:t>A function which accepts a function as an argument or returns a function is called higher order function</a:t>
            </a:r>
          </a:p>
          <a:p>
            <a:r>
              <a:rPr lang="en-US" dirty="0" smtClean="0"/>
              <a:t>Synchronous callbacks- A callback is executed immediately is called a synchronous callback</a:t>
            </a:r>
          </a:p>
          <a:p>
            <a:r>
              <a:rPr lang="en-US" dirty="0" smtClean="0"/>
              <a:t>Asynchronous callbacks – an asynchronous  callback is a callback that is often used to continue or resume code execution  after an </a:t>
            </a:r>
            <a:r>
              <a:rPr lang="en-US" dirty="0" err="1" smtClean="0"/>
              <a:t>asynchrnous</a:t>
            </a:r>
            <a:r>
              <a:rPr lang="en-US" dirty="0" smtClean="0"/>
              <a:t> operation has completed</a:t>
            </a:r>
          </a:p>
          <a:p>
            <a:r>
              <a:rPr lang="en-US" dirty="0" smtClean="0"/>
              <a:t>Callbacks are used to delay the execution of a function until a particular time or event has occurred</a:t>
            </a:r>
            <a:endParaRPr lang="en-US" dirty="0"/>
          </a:p>
          <a:p>
            <a:r>
              <a:rPr lang="en-US" b="1" dirty="0"/>
              <a:t>callbacks are </a:t>
            </a:r>
            <a:r>
              <a:rPr lang="en-US" b="1" dirty="0" smtClean="0"/>
              <a:t>functions </a:t>
            </a:r>
            <a:r>
              <a:rPr lang="en-US" b="1" dirty="0"/>
              <a:t>passed as arguments to other </a:t>
            </a:r>
            <a:r>
              <a:rPr lang="en-US" b="1" dirty="0" smtClean="0"/>
              <a:t>function. They can be synchronous  if they execute immediately or they can be asynchronous where they get executed after some time has  passed, some event has occurred or some data has been fetched. But callbacks makes the code hard to read ( callback hell) to avoid </a:t>
            </a:r>
            <a:r>
              <a:rPr lang="en-US" b="1" smtClean="0"/>
              <a:t>devloperes</a:t>
            </a:r>
            <a:r>
              <a:rPr lang="en-US" b="1" dirty="0" smtClean="0"/>
              <a:t> use promises </a:t>
            </a:r>
            <a:endParaRPr lang="en-US" b="1" dirty="0"/>
          </a:p>
          <a:p>
            <a:endParaRPr lang="en-US" b="1" dirty="0" smtClean="0"/>
          </a:p>
          <a:p>
            <a:endParaRPr lang="en-US" dirty="0"/>
          </a:p>
        </p:txBody>
      </p:sp>
    </p:spTree>
    <p:extLst>
      <p:ext uri="{BB962C8B-B14F-4D97-AF65-F5344CB8AC3E}">
        <p14:creationId xmlns:p14="http://schemas.microsoft.com/office/powerpoint/2010/main" val="30622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endParaRPr lang="en-US" dirty="0"/>
          </a:p>
        </p:txBody>
      </p:sp>
      <p:sp>
        <p:nvSpPr>
          <p:cNvPr id="3" name="Content Placeholder 2"/>
          <p:cNvSpPr>
            <a:spLocks noGrp="1"/>
          </p:cNvSpPr>
          <p:nvPr>
            <p:ph idx="1"/>
          </p:nvPr>
        </p:nvSpPr>
        <p:spPr>
          <a:xfrm>
            <a:off x="677334" y="1625601"/>
            <a:ext cx="8596668" cy="4415762"/>
          </a:xfrm>
        </p:spPr>
        <p:txBody>
          <a:bodyPr/>
          <a:lstStyle/>
          <a:p>
            <a:r>
              <a:rPr lang="en-US" dirty="0" smtClean="0"/>
              <a:t>Promise is simply an object in JavaScript</a:t>
            </a:r>
          </a:p>
          <a:p>
            <a:r>
              <a:rPr lang="en-US" dirty="0"/>
              <a:t>"Producing code" is code that can take some time</a:t>
            </a:r>
          </a:p>
          <a:p>
            <a:r>
              <a:rPr lang="en-US" dirty="0"/>
              <a:t>"Consuming code" is code that must wait for the result</a:t>
            </a:r>
          </a:p>
          <a:p>
            <a:r>
              <a:rPr lang="en-US" dirty="0"/>
              <a:t>A Promise is a JavaScript object that links producing code and consuming </a:t>
            </a:r>
            <a:r>
              <a:rPr lang="en-US" dirty="0" smtClean="0"/>
              <a:t>code</a:t>
            </a:r>
            <a:endParaRPr lang="en-US" dirty="0" smtClean="0"/>
          </a:p>
          <a:p>
            <a:pPr fontAlgn="base"/>
            <a:r>
              <a:rPr lang="en-US" b="1" dirty="0"/>
              <a:t>A Promise has four states:</a:t>
            </a:r>
            <a:r>
              <a:rPr lang="en-US" dirty="0"/>
              <a:t> </a:t>
            </a:r>
          </a:p>
          <a:p>
            <a:pPr lvl="1" fontAlgn="base"/>
            <a:r>
              <a:rPr lang="en-US" b="1" dirty="0"/>
              <a:t>fulfilled</a:t>
            </a:r>
            <a:r>
              <a:rPr lang="en-US" dirty="0"/>
              <a:t>: Action related to the promise succeeded</a:t>
            </a:r>
          </a:p>
          <a:p>
            <a:pPr lvl="1" fontAlgn="base"/>
            <a:r>
              <a:rPr lang="en-US" b="1" dirty="0"/>
              <a:t>rejected</a:t>
            </a:r>
            <a:r>
              <a:rPr lang="en-US" dirty="0"/>
              <a:t>: Action related to the promise failed</a:t>
            </a:r>
          </a:p>
          <a:p>
            <a:pPr lvl="1" fontAlgn="base"/>
            <a:r>
              <a:rPr lang="en-US" b="1" dirty="0"/>
              <a:t>pending</a:t>
            </a:r>
            <a:r>
              <a:rPr lang="en-US" dirty="0"/>
              <a:t>: Promise is still pending i.e. not fulfilled or rejected yet</a:t>
            </a:r>
          </a:p>
          <a:p>
            <a:pPr lvl="1" fontAlgn="base"/>
            <a:r>
              <a:rPr lang="en-US" b="1" dirty="0"/>
              <a:t>settled</a:t>
            </a:r>
            <a:r>
              <a:rPr lang="en-US" dirty="0"/>
              <a:t>: Promise has fulfilled or rejected</a:t>
            </a:r>
          </a:p>
          <a:p>
            <a:r>
              <a:rPr lang="en-US" dirty="0" smtClean="0"/>
              <a:t>Promises help us deal with asynchronous code in a far more simpler way compared to callbacks</a:t>
            </a:r>
            <a:endParaRPr lang="en-US" dirty="0"/>
          </a:p>
        </p:txBody>
      </p:sp>
    </p:spTree>
    <p:extLst>
      <p:ext uri="{BB962C8B-B14F-4D97-AF65-F5344CB8AC3E}">
        <p14:creationId xmlns:p14="http://schemas.microsoft.com/office/powerpoint/2010/main" val="1735786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a:t>
            </a:r>
            <a:endParaRPr lang="en-US" dirty="0"/>
          </a:p>
        </p:txBody>
      </p:sp>
      <p:sp>
        <p:nvSpPr>
          <p:cNvPr id="3" name="Content Placeholder 2"/>
          <p:cNvSpPr>
            <a:spLocks noGrp="1"/>
          </p:cNvSpPr>
          <p:nvPr>
            <p:ph idx="1"/>
          </p:nvPr>
        </p:nvSpPr>
        <p:spPr>
          <a:xfrm>
            <a:off x="677334" y="1625601"/>
            <a:ext cx="8596668" cy="4415762"/>
          </a:xfrm>
        </p:spPr>
        <p:txBody>
          <a:bodyPr/>
          <a:lstStyle/>
          <a:p>
            <a:r>
              <a:rPr lang="en-US" dirty="0"/>
              <a:t>Change the state using the resolve and reject function</a:t>
            </a:r>
          </a:p>
          <a:p>
            <a:r>
              <a:rPr lang="en-US" dirty="0"/>
              <a:t>Attach callbacks using then and catch functions on the promise </a:t>
            </a:r>
            <a:r>
              <a:rPr lang="en-US" dirty="0" smtClean="0"/>
              <a:t>object</a:t>
            </a:r>
          </a:p>
          <a:p>
            <a:r>
              <a:rPr lang="en-US" dirty="0" smtClean="0"/>
              <a:t>Chaining promises – then and catch methods can be chained in </a:t>
            </a:r>
            <a:r>
              <a:rPr lang="en-US" dirty="0" err="1" smtClean="0"/>
              <a:t>javaScript</a:t>
            </a:r>
            <a:r>
              <a:rPr lang="en-US" dirty="0" smtClean="0"/>
              <a:t> </a:t>
            </a:r>
          </a:p>
          <a:p>
            <a:r>
              <a:rPr lang="en-US" dirty="0" smtClean="0"/>
              <a:t>Promise- static methods </a:t>
            </a:r>
          </a:p>
          <a:p>
            <a:r>
              <a:rPr lang="en-US" dirty="0" err="1" smtClean="0"/>
              <a:t>Promise.all</a:t>
            </a:r>
            <a:r>
              <a:rPr lang="en-US" dirty="0" smtClean="0"/>
              <a:t>() – query multiple API’s and perform some actions but only after all the API’s have finished loading</a:t>
            </a:r>
          </a:p>
          <a:p>
            <a:r>
              <a:rPr lang="en-US" dirty="0" err="1" smtClean="0"/>
              <a:t>Promise.settled</a:t>
            </a:r>
            <a:r>
              <a:rPr lang="en-US" dirty="0" smtClean="0"/>
              <a:t>()– it waits for all input promised to complete regardless of whether or not one of them is rejected.</a:t>
            </a:r>
          </a:p>
          <a:p>
            <a:r>
              <a:rPr lang="en-US" dirty="0" err="1" smtClean="0"/>
              <a:t>Promise.race</a:t>
            </a:r>
            <a:r>
              <a:rPr lang="en-US" dirty="0" smtClean="0"/>
              <a:t>() – this method returns a promise that fulfills  or rejects as soon as one of the  input promises fulfills or rejects , with the value  or reasons from that.</a:t>
            </a:r>
            <a:endParaRPr lang="en-US" dirty="0"/>
          </a:p>
        </p:txBody>
      </p:sp>
    </p:spTree>
    <p:extLst>
      <p:ext uri="{BB962C8B-B14F-4D97-AF65-F5344CB8AC3E}">
        <p14:creationId xmlns:p14="http://schemas.microsoft.com/office/powerpoint/2010/main" val="271233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and await</a:t>
            </a: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smtClean="0"/>
              <a:t>Sequential vs concurrent vs parallel execution-</a:t>
            </a:r>
          </a:p>
          <a:p>
            <a:r>
              <a:rPr lang="en-US" dirty="0"/>
              <a:t>In sequential composition, different program components execute in sequence on all processors. In parallel composition, different program components execute concurrently on different processors. In concurrent composition, different program components execute concurrently on the same processors</a:t>
            </a:r>
            <a:r>
              <a:rPr lang="en-US" dirty="0" smtClean="0"/>
              <a:t>.</a:t>
            </a:r>
          </a:p>
          <a:p>
            <a:r>
              <a:rPr lang="en-US" dirty="0" smtClean="0"/>
              <a:t>The </a:t>
            </a:r>
            <a:r>
              <a:rPr lang="en-US" dirty="0" err="1" smtClean="0"/>
              <a:t>async</a:t>
            </a:r>
            <a:r>
              <a:rPr lang="en-US" dirty="0" smtClean="0"/>
              <a:t> and await keywords enable asynchronous, promise- based behavior to be written in a cleaner style, avoiding the need to explicitly configure promise chains</a:t>
            </a:r>
            <a:endParaRPr lang="en-US" dirty="0"/>
          </a:p>
        </p:txBody>
      </p:sp>
    </p:spTree>
    <p:extLst>
      <p:ext uri="{BB962C8B-B14F-4D97-AF65-F5344CB8AC3E}">
        <p14:creationId xmlns:p14="http://schemas.microsoft.com/office/powerpoint/2010/main" val="195822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and await</a:t>
            </a: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smtClean="0"/>
              <a:t>The </a:t>
            </a:r>
            <a:r>
              <a:rPr lang="en-US" dirty="0" err="1" smtClean="0"/>
              <a:t>async</a:t>
            </a:r>
            <a:r>
              <a:rPr lang="en-US" dirty="0" smtClean="0"/>
              <a:t> await keyword allow us to write completely synchronous –looking  code while performing asynchronous tasks behind the scenes</a:t>
            </a:r>
          </a:p>
          <a:p>
            <a:r>
              <a:rPr lang="en-US" dirty="0" smtClean="0"/>
              <a:t>The </a:t>
            </a:r>
            <a:r>
              <a:rPr lang="en-US" dirty="0" err="1" smtClean="0"/>
              <a:t>asynch</a:t>
            </a:r>
            <a:r>
              <a:rPr lang="en-US" dirty="0" smtClean="0"/>
              <a:t> keyword is used to declare  </a:t>
            </a:r>
            <a:r>
              <a:rPr lang="en-US" dirty="0" err="1" smtClean="0"/>
              <a:t>async</a:t>
            </a:r>
            <a:r>
              <a:rPr lang="en-US" dirty="0" smtClean="0"/>
              <a:t> functions</a:t>
            </a:r>
          </a:p>
          <a:p>
            <a:r>
              <a:rPr lang="en-US" dirty="0" err="1" smtClean="0"/>
              <a:t>Async</a:t>
            </a:r>
            <a:r>
              <a:rPr lang="en-US" dirty="0" smtClean="0"/>
              <a:t> functions are functions that are instances of the </a:t>
            </a:r>
            <a:r>
              <a:rPr lang="en-US" dirty="0" err="1" smtClean="0"/>
              <a:t>async</a:t>
            </a:r>
            <a:r>
              <a:rPr lang="en-US" dirty="0" smtClean="0"/>
              <a:t> Functions constructor</a:t>
            </a:r>
          </a:p>
          <a:p>
            <a:r>
              <a:rPr lang="en-US" dirty="0" err="1" smtClean="0"/>
              <a:t>Asyc</a:t>
            </a:r>
            <a:r>
              <a:rPr lang="en-US" dirty="0" smtClean="0"/>
              <a:t> functions always returns a promise</a:t>
            </a:r>
          </a:p>
          <a:p>
            <a:r>
              <a:rPr lang="en-US" dirty="0" smtClean="0"/>
              <a:t>Await  keyword can be put in front of any </a:t>
            </a:r>
            <a:r>
              <a:rPr lang="en-US" dirty="0" err="1" smtClean="0"/>
              <a:t>async</a:t>
            </a:r>
            <a:r>
              <a:rPr lang="en-US" dirty="0" smtClean="0"/>
              <a:t> promise based function to pause your code until that promise settles and returns  its result</a:t>
            </a:r>
          </a:p>
          <a:p>
            <a:r>
              <a:rPr lang="en-US" dirty="0" smtClean="0"/>
              <a:t>Await works only inside </a:t>
            </a:r>
            <a:r>
              <a:rPr lang="en-US" dirty="0" err="1" smtClean="0"/>
              <a:t>async</a:t>
            </a:r>
            <a:r>
              <a:rPr lang="en-US" smtClean="0"/>
              <a:t> functions </a:t>
            </a:r>
            <a:r>
              <a:rPr lang="en-US"/>
              <a:t>Promise { 'Hello' }</a:t>
            </a:r>
          </a:p>
          <a:p>
            <a:endParaRPr lang="en-US" dirty="0"/>
          </a:p>
        </p:txBody>
      </p:sp>
    </p:spTree>
    <p:extLst>
      <p:ext uri="{BB962C8B-B14F-4D97-AF65-F5344CB8AC3E}">
        <p14:creationId xmlns:p14="http://schemas.microsoft.com/office/powerpoint/2010/main" val="21739762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686</TotalTime>
  <Words>1016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Asynchronous JavaScript</vt:lpstr>
      <vt:lpstr>What, Why and How</vt:lpstr>
      <vt:lpstr>What, Why and How</vt:lpstr>
      <vt:lpstr>Timeouts and Intervals</vt:lpstr>
      <vt:lpstr>Callbacks</vt:lpstr>
      <vt:lpstr>Promise</vt:lpstr>
      <vt:lpstr>Promise</vt:lpstr>
      <vt:lpstr>Async and await</vt:lpstr>
      <vt:lpstr>Async and await</vt:lpstr>
      <vt:lpstr>Event loop</vt:lpstr>
      <vt:lpstr>Event loop  in async code</vt:lpstr>
      <vt:lpstr>Event loop in promises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JavaScript</dc:title>
  <dc:creator>Divya Paryani</dc:creator>
  <cp:lastModifiedBy>Divya Paryani</cp:lastModifiedBy>
  <cp:revision>29</cp:revision>
  <dcterms:created xsi:type="dcterms:W3CDTF">2023-03-25T16:26:01Z</dcterms:created>
  <dcterms:modified xsi:type="dcterms:W3CDTF">2023-03-26T18:01:20Z</dcterms:modified>
</cp:coreProperties>
</file>