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01" autoAdjust="0"/>
    <p:restoredTop sz="94660"/>
  </p:normalViewPr>
  <p:slideViewPr>
    <p:cSldViewPr snapToGrid="0">
      <p:cViewPr varScale="1">
        <p:scale>
          <a:sx n="67" d="100"/>
          <a:sy n="67" d="100"/>
        </p:scale>
        <p:origin x="2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70681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28836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504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47849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79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862869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56754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61179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239142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63129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3BD11-23D5-410B-BDE1-069FB16E68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55297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B3BD11-23D5-410B-BDE1-069FB16E6802}"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20857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B3BD11-23D5-410B-BDE1-069FB16E6802}"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25061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3BD11-23D5-410B-BDE1-069FB16E6802}"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280779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3BD11-23D5-410B-BDE1-069FB16E68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49478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B3BD11-23D5-410B-BDE1-069FB16E68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92564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B3BD11-23D5-410B-BDE1-069FB16E6802}" type="datetimeFigureOut">
              <a:rPr lang="en-US" smtClean="0"/>
              <a:t>3/26/2023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FCC15F-D078-4B4B-A56F-DCF0F6415F53}" type="slidenum">
              <a:rPr lang="en-US" smtClean="0"/>
              <a:t>‹#›</a:t>
            </a:fld>
            <a:endParaRPr lang="en-US"/>
          </a:p>
        </p:txBody>
      </p:sp>
    </p:spTree>
    <p:extLst>
      <p:ext uri="{BB962C8B-B14F-4D97-AF65-F5344CB8AC3E}">
        <p14:creationId xmlns:p14="http://schemas.microsoft.com/office/powerpoint/2010/main" val="3883262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Advance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082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smtClean="0"/>
              <a:t>Generators are a special class of functions that simplify the task of writing of iterators</a:t>
            </a:r>
          </a:p>
          <a:p>
            <a:r>
              <a:rPr lang="en-US" dirty="0" smtClean="0"/>
              <a:t>A generator function is a function that can stop  midway and then continue  from where it stopped, a generator function can pause  he execution to achieve that behavior we use the yield keyword</a:t>
            </a:r>
            <a:endParaRPr lang="en-US" dirty="0"/>
          </a:p>
        </p:txBody>
      </p:sp>
    </p:spTree>
    <p:extLst>
      <p:ext uri="{BB962C8B-B14F-4D97-AF65-F5344CB8AC3E}">
        <p14:creationId xmlns:p14="http://schemas.microsoft.com/office/powerpoint/2010/main" val="292551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Function Scope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Nested functions have access to variables declared in their own scope, as well as  variables declared  in the outer scope.</a:t>
            </a:r>
          </a:p>
          <a:p>
            <a:endParaRPr lang="en-US" dirty="0"/>
          </a:p>
          <a:p>
            <a:pPr marL="0" indent="0">
              <a:buNone/>
            </a:pPr>
            <a:r>
              <a:rPr lang="en-US" dirty="0"/>
              <a:t>let a = 10;//checks third</a:t>
            </a:r>
          </a:p>
          <a:p>
            <a:pPr marL="0" indent="0">
              <a:buNone/>
            </a:pPr>
            <a:r>
              <a:rPr lang="en-US" dirty="0"/>
              <a:t>function outer() {</a:t>
            </a:r>
          </a:p>
          <a:p>
            <a:pPr marL="0" indent="0">
              <a:buNone/>
            </a:pPr>
            <a:r>
              <a:rPr lang="en-US" dirty="0"/>
              <a:t>  let b = 20;//checks second</a:t>
            </a:r>
          </a:p>
          <a:p>
            <a:pPr marL="0" indent="0">
              <a:buNone/>
            </a:pPr>
            <a:r>
              <a:rPr lang="en-US" dirty="0"/>
              <a:t>  function inner() {</a:t>
            </a:r>
          </a:p>
          <a:p>
            <a:pPr marL="0" indent="0">
              <a:buNone/>
            </a:pPr>
            <a:r>
              <a:rPr lang="en-US" dirty="0"/>
              <a:t>    let c = 30;//checks first</a:t>
            </a:r>
          </a:p>
          <a:p>
            <a:pPr marL="0" indent="0">
              <a:buNone/>
            </a:pPr>
            <a:r>
              <a:rPr lang="en-US" dirty="0"/>
              <a:t>    console.log(a, b, c);</a:t>
            </a:r>
          </a:p>
          <a:p>
            <a:pPr marL="0" indent="0">
              <a:buNone/>
            </a:pPr>
            <a:r>
              <a:rPr lang="en-US" dirty="0"/>
              <a:t>  }</a:t>
            </a:r>
          </a:p>
          <a:p>
            <a:pPr marL="0" indent="0">
              <a:buNone/>
            </a:pPr>
            <a:r>
              <a:rPr lang="en-US" dirty="0"/>
              <a:t>  inner()</a:t>
            </a:r>
          </a:p>
          <a:p>
            <a:pPr marL="0" indent="0">
              <a:buNone/>
            </a:pPr>
            <a:r>
              <a:rPr lang="en-US" dirty="0"/>
              <a:t>}</a:t>
            </a:r>
          </a:p>
          <a:p>
            <a:pPr marL="0" indent="0">
              <a:buNone/>
            </a:pPr>
            <a:r>
              <a:rPr lang="en-US" dirty="0"/>
              <a:t>outer()</a:t>
            </a:r>
          </a:p>
          <a:p>
            <a:endParaRPr lang="en-US" dirty="0"/>
          </a:p>
        </p:txBody>
      </p:sp>
    </p:spTree>
    <p:extLst>
      <p:ext uri="{BB962C8B-B14F-4D97-AF65-F5344CB8AC3E}">
        <p14:creationId xmlns:p14="http://schemas.microsoft.com/office/powerpoint/2010/main" val="340784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closure is a combination of a function bundled together with a references to its surrounding state. Closures are created every time a function is created, at function creation time.</a:t>
            </a:r>
          </a:p>
          <a:p>
            <a:r>
              <a:rPr lang="en-US" dirty="0" smtClean="0"/>
              <a:t>In JavaScript, when we return a function from another function, we effectively returning a combination of the function definition along with the function’s scope. This would  let the function definition have an associated  persistent memory which could hold on to live data  between executions. The combination of the function and its scope chain is what is called a closure in JavaScript.</a:t>
            </a:r>
          </a:p>
          <a:p>
            <a:endParaRPr lang="en-US" dirty="0"/>
          </a:p>
          <a:p>
            <a:r>
              <a:rPr lang="en-US" dirty="0" smtClean="0"/>
              <a:t>With closures an inner function has access to variables in the outer function scope even after the outer function has finished its </a:t>
            </a:r>
            <a:r>
              <a:rPr lang="en-US" dirty="0" smtClean="0"/>
              <a:t>execution</a:t>
            </a:r>
          </a:p>
          <a:p>
            <a:r>
              <a:rPr lang="en-US" dirty="0"/>
              <a:t>JavaScript variables can belong to the </a:t>
            </a:r>
            <a:r>
              <a:rPr lang="en-US" b="1" dirty="0"/>
              <a:t>local</a:t>
            </a:r>
            <a:r>
              <a:rPr lang="en-US" dirty="0"/>
              <a:t> or </a:t>
            </a:r>
            <a:r>
              <a:rPr lang="en-US" b="1" dirty="0"/>
              <a:t>global</a:t>
            </a:r>
            <a:r>
              <a:rPr lang="en-US" dirty="0"/>
              <a:t> scope.</a:t>
            </a:r>
          </a:p>
          <a:p>
            <a:r>
              <a:rPr lang="en-US" dirty="0"/>
              <a:t>Global variables can be made local (private) with </a:t>
            </a:r>
            <a:r>
              <a:rPr lang="en-US" b="1" dirty="0"/>
              <a:t>closures</a:t>
            </a:r>
            <a:r>
              <a:rPr lang="en-US" dirty="0"/>
              <a:t>.</a:t>
            </a:r>
          </a:p>
          <a:p>
            <a:endParaRPr lang="en-US" dirty="0"/>
          </a:p>
        </p:txBody>
      </p:sp>
    </p:spTree>
    <p:extLst>
      <p:ext uri="{BB962C8B-B14F-4D97-AF65-F5344CB8AC3E}">
        <p14:creationId xmlns:p14="http://schemas.microsoft.com/office/powerpoint/2010/main" val="169328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smtClean="0"/>
              <a:t>Currying is a process  in functional programming in which we transform a function with multiple arguments  into a sequence of nesting functions that take one argument at a time. Currying doesn’t call a function it simply transforms it.</a:t>
            </a:r>
          </a:p>
          <a:p>
            <a:endParaRPr lang="en-US" dirty="0"/>
          </a:p>
          <a:p>
            <a:r>
              <a:rPr lang="en-US" dirty="0" smtClean="0"/>
              <a:t>Function f (a, b, c) transforms to f(a)(b)(c)</a:t>
            </a:r>
          </a:p>
          <a:p>
            <a:r>
              <a:rPr lang="en-US" dirty="0" smtClean="0"/>
              <a:t>Currying is use to create reusable functions. Currying makes composing new function very </a:t>
            </a:r>
            <a:r>
              <a:rPr lang="en-US" dirty="0" smtClean="0"/>
              <a:t>easy</a:t>
            </a:r>
          </a:p>
          <a:p>
            <a:r>
              <a:rPr lang="en-US" dirty="0"/>
              <a:t>Currying in JavaScript transforms a function with multiple arguments into a nested series of functions, each taking a single argument. Currying helps you avoid passing the same variable multiple times, and it helps you create a higher order function</a:t>
            </a:r>
            <a:endParaRPr lang="en-US" dirty="0"/>
          </a:p>
        </p:txBody>
      </p:sp>
    </p:spTree>
    <p:extLst>
      <p:ext uri="{BB962C8B-B14F-4D97-AF65-F5344CB8AC3E}">
        <p14:creationId xmlns:p14="http://schemas.microsoft.com/office/powerpoint/2010/main" val="203987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a:t>
            </a:r>
            <a:endParaRPr lang="en-US" dirty="0"/>
          </a:p>
        </p:txBody>
      </p:sp>
      <p:sp>
        <p:nvSpPr>
          <p:cNvPr id="3" name="Content Placeholder 2"/>
          <p:cNvSpPr>
            <a:spLocks noGrp="1"/>
          </p:cNvSpPr>
          <p:nvPr>
            <p:ph idx="1"/>
          </p:nvPr>
        </p:nvSpPr>
        <p:spPr>
          <a:xfrm>
            <a:off x="677334" y="1731819"/>
            <a:ext cx="8596668" cy="4309544"/>
          </a:xfrm>
        </p:spPr>
        <p:txBody>
          <a:bodyPr/>
          <a:lstStyle/>
          <a:p>
            <a:r>
              <a:rPr lang="en-US" dirty="0" smtClean="0"/>
              <a:t>The JavaScript this keyword is used in a function, refers to the  object it belongs to. </a:t>
            </a:r>
          </a:p>
          <a:p>
            <a:r>
              <a:rPr lang="en-US" dirty="0" smtClean="0"/>
              <a:t>It makes functions reusable by letting you decide the object value</a:t>
            </a:r>
          </a:p>
          <a:p>
            <a:r>
              <a:rPr lang="en-US" dirty="0" smtClean="0"/>
              <a:t>This value is determined  entirely by how a function is called</a:t>
            </a:r>
          </a:p>
          <a:p>
            <a:endParaRPr lang="en-US" dirty="0"/>
          </a:p>
          <a:p>
            <a:r>
              <a:rPr lang="en-US" dirty="0" smtClean="0"/>
              <a:t>How to determine ‘this”?      </a:t>
            </a:r>
          </a:p>
          <a:p>
            <a:r>
              <a:rPr lang="en-US" dirty="0" smtClean="0"/>
              <a:t>Implicit binding</a:t>
            </a:r>
          </a:p>
          <a:p>
            <a:r>
              <a:rPr lang="en-US" dirty="0" smtClean="0"/>
              <a:t>Explicit binding</a:t>
            </a:r>
          </a:p>
          <a:p>
            <a:r>
              <a:rPr lang="en-US" dirty="0" smtClean="0"/>
              <a:t>New binding</a:t>
            </a:r>
          </a:p>
          <a:p>
            <a:r>
              <a:rPr lang="en-US" dirty="0" smtClean="0"/>
              <a:t>Default binding</a:t>
            </a:r>
            <a:endParaRPr lang="en-US" dirty="0"/>
          </a:p>
        </p:txBody>
      </p:sp>
      <p:sp>
        <p:nvSpPr>
          <p:cNvPr id="4" name="TextBox 3"/>
          <p:cNvSpPr txBox="1"/>
          <p:nvPr/>
        </p:nvSpPr>
        <p:spPr>
          <a:xfrm>
            <a:off x="5985163" y="3616549"/>
            <a:ext cx="3075710" cy="1754326"/>
          </a:xfrm>
          <a:prstGeom prst="rect">
            <a:avLst/>
          </a:prstGeom>
          <a:noFill/>
        </p:spPr>
        <p:txBody>
          <a:bodyPr wrap="square" rtlCol="0">
            <a:spAutoFit/>
          </a:bodyPr>
          <a:lstStyle/>
          <a:p>
            <a:r>
              <a:rPr lang="en-US" dirty="0" smtClean="0"/>
              <a:t>Order of precedence</a:t>
            </a:r>
          </a:p>
          <a:p>
            <a:endParaRPr lang="en-US" dirty="0" smtClean="0"/>
          </a:p>
          <a:p>
            <a:r>
              <a:rPr lang="en-US" dirty="0" smtClean="0"/>
              <a:t>New binding</a:t>
            </a:r>
          </a:p>
          <a:p>
            <a:r>
              <a:rPr lang="en-US" dirty="0" smtClean="0"/>
              <a:t>Explicit binding</a:t>
            </a:r>
          </a:p>
          <a:p>
            <a:r>
              <a:rPr lang="en-US" dirty="0" smtClean="0"/>
              <a:t>Implicit binding</a:t>
            </a:r>
          </a:p>
          <a:p>
            <a:r>
              <a:rPr lang="en-US" dirty="0" smtClean="0"/>
              <a:t>Default binding</a:t>
            </a:r>
            <a:endParaRPr lang="en-US" dirty="0"/>
          </a:p>
        </p:txBody>
      </p:sp>
    </p:spTree>
    <p:extLst>
      <p:ext uri="{BB962C8B-B14F-4D97-AF65-F5344CB8AC3E}">
        <p14:creationId xmlns:p14="http://schemas.microsoft.com/office/powerpoint/2010/main" val="33254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en-US" dirty="0" smtClean="0"/>
              <a:t>In JavaScript every function has a property called prototype that points to an object. We can make use of that prototype object to determine all our shareable properties</a:t>
            </a:r>
          </a:p>
          <a:p>
            <a:endParaRPr lang="en-US" dirty="0"/>
          </a:p>
          <a:p>
            <a:r>
              <a:rPr lang="en-US" dirty="0" smtClean="0"/>
              <a:t>One use of prototype is to share properties and methods across instances.</a:t>
            </a:r>
          </a:p>
          <a:p>
            <a:endParaRPr lang="en-US" dirty="0"/>
          </a:p>
          <a:p>
            <a:r>
              <a:rPr lang="en-US" dirty="0" smtClean="0"/>
              <a:t>Function used with the new keyword is called a constructor function.</a:t>
            </a:r>
          </a:p>
          <a:p>
            <a:endParaRPr lang="en-US" dirty="0"/>
          </a:p>
        </p:txBody>
      </p:sp>
    </p:spTree>
    <p:extLst>
      <p:ext uri="{BB962C8B-B14F-4D97-AF65-F5344CB8AC3E}">
        <p14:creationId xmlns:p14="http://schemas.microsoft.com/office/powerpoint/2010/main" val="168387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Prototypal inheritance</a:t>
            </a:r>
            <a:endParaRPr lang="en-US" dirty="0"/>
          </a:p>
        </p:txBody>
      </p:sp>
      <p:sp>
        <p:nvSpPr>
          <p:cNvPr id="3" name="Content Placeholder 2"/>
          <p:cNvSpPr>
            <a:spLocks noGrp="1"/>
          </p:cNvSpPr>
          <p:nvPr>
            <p:ph idx="1"/>
          </p:nvPr>
        </p:nvSpPr>
        <p:spPr/>
        <p:txBody>
          <a:bodyPr/>
          <a:lstStyle/>
          <a:p>
            <a:r>
              <a:rPr lang="en-US" dirty="0"/>
              <a:t>The other use is inheritance, in JavaScript inheritance is supported through the concept of prototypes and is referred to as prototypal </a:t>
            </a:r>
            <a:r>
              <a:rPr lang="en-US" dirty="0" smtClean="0"/>
              <a:t>inheritance</a:t>
            </a:r>
          </a:p>
          <a:p>
            <a:endParaRPr lang="en-US" dirty="0"/>
          </a:p>
          <a:p>
            <a:r>
              <a:rPr lang="en-US" dirty="0"/>
              <a:t>All JavaScript objects inherit properties and methods from a prototype.</a:t>
            </a:r>
          </a:p>
          <a:p>
            <a:r>
              <a:rPr lang="en-US" dirty="0"/>
              <a:t/>
            </a:r>
            <a:br>
              <a:rPr lang="en-US" dirty="0"/>
            </a:br>
            <a:endParaRPr lang="en-US" dirty="0"/>
          </a:p>
          <a:p>
            <a:endParaRPr lang="en-US" dirty="0"/>
          </a:p>
        </p:txBody>
      </p:sp>
    </p:spTree>
    <p:extLst>
      <p:ext uri="{BB962C8B-B14F-4D97-AF65-F5344CB8AC3E}">
        <p14:creationId xmlns:p14="http://schemas.microsoft.com/office/powerpoint/2010/main" val="302032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a:xfrm>
            <a:off x="677334" y="2391138"/>
            <a:ext cx="9781116" cy="3066687"/>
          </a:xfrm>
        </p:spPr>
        <p:txBody>
          <a:bodyPr>
            <a:noAutofit/>
          </a:bodyPr>
          <a:lstStyle/>
          <a:p>
            <a:r>
              <a:rPr lang="en-US" sz="1100" dirty="0"/>
              <a:t>In JavaScript classes are primarily syntactical sugar over the existing prototypal inheritance</a:t>
            </a:r>
          </a:p>
          <a:p>
            <a:pPr fontAlgn="base"/>
            <a:r>
              <a:rPr lang="en-US" altLang="en-US" sz="1100" dirty="0"/>
              <a:t>Class Inheritance-To create a class inheritance, use the extends keyword. A class created with a class inheritance inherits all the methods from another </a:t>
            </a:r>
            <a:r>
              <a:rPr lang="en-US" altLang="en-US" sz="1100" dirty="0"/>
              <a:t>class:</a:t>
            </a:r>
          </a:p>
          <a:p>
            <a:pPr fontAlgn="base"/>
            <a:r>
              <a:rPr lang="en-US" altLang="en-US" sz="1100" dirty="0"/>
              <a:t>The super() method refers to the parent </a:t>
            </a:r>
            <a:r>
              <a:rPr lang="en-US" altLang="en-US" sz="1100" dirty="0" err="1" smtClean="0"/>
              <a:t>class.By</a:t>
            </a:r>
            <a:r>
              <a:rPr lang="en-US" altLang="en-US" sz="1100" dirty="0" smtClean="0"/>
              <a:t> </a:t>
            </a:r>
            <a:r>
              <a:rPr lang="en-US" altLang="en-US" sz="1100" dirty="0"/>
              <a:t>calling the super() method in the constructor method, we call the parent's constructor method and gets access to the parent's properties and </a:t>
            </a:r>
            <a:r>
              <a:rPr lang="en-US" altLang="en-US" sz="1100" dirty="0" smtClean="0"/>
              <a:t>methods.</a:t>
            </a:r>
          </a:p>
          <a:p>
            <a:pPr fontAlgn="base"/>
            <a:r>
              <a:rPr lang="en-US" dirty="0"/>
              <a:t>Inheritance is useful for code reusability: reuse properties and methods of an existing class when you create a new class</a:t>
            </a:r>
            <a:endParaRPr lang="en-US" altLang="en-US" sz="1100" dirty="0"/>
          </a:p>
          <a:p>
            <a:pPr fontAlgn="base"/>
            <a:endParaRPr lang="en-US" sz="1100" dirty="0"/>
          </a:p>
          <a:p>
            <a:pPr fontAlgn="base"/>
            <a:endParaRPr lang="en-US" sz="1100" dirty="0"/>
          </a:p>
          <a:p>
            <a:endParaRPr lang="en-US" sz="1100" dirty="0"/>
          </a:p>
          <a:p>
            <a:endParaRPr lang="en-US" sz="1100" dirty="0"/>
          </a:p>
        </p:txBody>
      </p:sp>
      <p:sp>
        <p:nvSpPr>
          <p:cNvPr id="6" name="Rectangle 3"/>
          <p:cNvSpPr>
            <a:spLocks noChangeArrowheads="1"/>
          </p:cNvSpPr>
          <p:nvPr/>
        </p:nvSpPr>
        <p:spPr bwMode="auto">
          <a:xfrm>
            <a:off x="0" y="97795"/>
            <a:ext cx="258404"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89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and iterators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Iterables</a:t>
            </a:r>
            <a:r>
              <a:rPr lang="en-US" dirty="0" smtClean="0"/>
              <a:t> and iterators make it possible to access data from a collection one at a time which allow us to focus on what to do with the data rather than how to access the data.</a:t>
            </a:r>
          </a:p>
          <a:p>
            <a:r>
              <a:rPr lang="en-US" dirty="0" smtClean="0"/>
              <a:t>An object which  implements the </a:t>
            </a:r>
            <a:r>
              <a:rPr lang="en-US" dirty="0" err="1" smtClean="0"/>
              <a:t>iterable</a:t>
            </a:r>
            <a:r>
              <a:rPr lang="en-US" dirty="0" smtClean="0"/>
              <a:t> protocol is called an </a:t>
            </a:r>
            <a:r>
              <a:rPr lang="en-US" dirty="0" err="1" smtClean="0"/>
              <a:t>iterable</a:t>
            </a:r>
            <a:endParaRPr lang="en-US" dirty="0" smtClean="0"/>
          </a:p>
          <a:p>
            <a:r>
              <a:rPr lang="en-US" dirty="0" smtClean="0"/>
              <a:t>For an object to be an </a:t>
            </a:r>
            <a:r>
              <a:rPr lang="en-US" dirty="0" err="1" smtClean="0"/>
              <a:t>iterable</a:t>
            </a:r>
            <a:r>
              <a:rPr lang="en-US" dirty="0" smtClean="0"/>
              <a:t> it must implement a method at the key[</a:t>
            </a:r>
            <a:r>
              <a:rPr lang="en-US" dirty="0" err="1" smtClean="0"/>
              <a:t>Symbol.iterator</a:t>
            </a:r>
            <a:r>
              <a:rPr lang="en-US" dirty="0" smtClean="0"/>
              <a:t>]</a:t>
            </a:r>
          </a:p>
          <a:p>
            <a:r>
              <a:rPr lang="en-US" dirty="0" smtClean="0"/>
              <a:t>That method should not accept any arguments and should  return an object which  conforms to iterator protocol.</a:t>
            </a:r>
          </a:p>
          <a:p>
            <a:r>
              <a:rPr lang="en-US" dirty="0" smtClean="0"/>
              <a:t>The </a:t>
            </a:r>
            <a:r>
              <a:rPr lang="en-US" dirty="0" err="1" smtClean="0"/>
              <a:t>ietrator</a:t>
            </a:r>
            <a:r>
              <a:rPr lang="en-US" dirty="0" smtClean="0"/>
              <a:t> protocol decides whether an object  is an iterator </a:t>
            </a:r>
          </a:p>
          <a:p>
            <a:r>
              <a:rPr lang="en-US" dirty="0" smtClean="0"/>
              <a:t>The object must have a next method that returns an object with two properties.</a:t>
            </a:r>
          </a:p>
          <a:p>
            <a:pPr marL="0" lvl="0" indent="0" defTabSz="914400" eaLnBrk="0" fontAlgn="base" hangingPunct="0">
              <a:spcBef>
                <a:spcPct val="0"/>
              </a:spcBef>
              <a:spcAft>
                <a:spcPct val="0"/>
              </a:spcAft>
              <a:buClrTx/>
              <a:buSzTx/>
              <a:buNone/>
            </a:pPr>
            <a:endParaRPr lang="en-US" altLang="en-US" dirty="0" smtClean="0">
              <a:solidFill>
                <a:srgbClr val="000000"/>
              </a:solidFill>
              <a:latin typeface="Verdana" panose="020B0604030504040204" pitchFamily="34" charset="0"/>
            </a:endParaRPr>
          </a:p>
          <a:p>
            <a:pPr defTabSz="914400" eaLnBrk="0" fontAlgn="base" hangingPunct="0">
              <a:spcBef>
                <a:spcPct val="0"/>
              </a:spcBef>
              <a:spcAft>
                <a:spcPct val="0"/>
              </a:spcAft>
              <a:buClrTx/>
              <a:buSzTx/>
            </a:pPr>
            <a:r>
              <a:rPr lang="en-US" altLang="en-US" dirty="0" err="1" smtClean="0">
                <a:solidFill>
                  <a:srgbClr val="000000"/>
                </a:solidFill>
                <a:latin typeface="Verdana" panose="020B0604030504040204" pitchFamily="34" charset="0"/>
              </a:rPr>
              <a:t>Iterable</a:t>
            </a:r>
            <a:r>
              <a:rPr lang="en-US" altLang="en-US" dirty="0" smtClean="0">
                <a:solidFill>
                  <a:srgbClr val="000000"/>
                </a:solidFill>
                <a:latin typeface="Verdana" panose="020B0604030504040204" pitchFamily="34" charset="0"/>
              </a:rPr>
              <a:t> </a:t>
            </a:r>
            <a:r>
              <a:rPr lang="en-US" altLang="en-US" dirty="0">
                <a:solidFill>
                  <a:srgbClr val="000000"/>
                </a:solidFill>
                <a:latin typeface="Verdana" panose="020B0604030504040204" pitchFamily="34" charset="0"/>
              </a:rPr>
              <a:t>objects are objects that can be iterated over with </a:t>
            </a:r>
            <a:r>
              <a:rPr lang="en-US" altLang="en-US" dirty="0" err="1">
                <a:solidFill>
                  <a:srgbClr val="DC143C"/>
                </a:solidFill>
                <a:latin typeface="Consolas" panose="020B0609020204030204" pitchFamily="49" charset="0"/>
              </a:rPr>
              <a:t>for..of</a:t>
            </a:r>
            <a:r>
              <a:rPr lang="en-US" altLang="en-US" dirty="0">
                <a:solidFill>
                  <a:srgbClr val="000000"/>
                </a:solidFill>
                <a:latin typeface="Verdana" panose="020B0604030504040204" pitchFamily="34" charset="0"/>
              </a:rPr>
              <a:t>.</a:t>
            </a: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dirty="0">
                <a:solidFill>
                  <a:srgbClr val="000000"/>
                </a:solidFill>
                <a:latin typeface="Verdana" panose="020B0604030504040204" pitchFamily="34" charset="0"/>
              </a:rPr>
              <a:t>Technically, </a:t>
            </a:r>
            <a:r>
              <a:rPr lang="en-US" altLang="en-US" dirty="0" err="1">
                <a:solidFill>
                  <a:srgbClr val="000000"/>
                </a:solidFill>
                <a:latin typeface="Verdana" panose="020B0604030504040204" pitchFamily="34" charset="0"/>
              </a:rPr>
              <a:t>iterables</a:t>
            </a:r>
            <a:r>
              <a:rPr lang="en-US" altLang="en-US" dirty="0">
                <a:solidFill>
                  <a:srgbClr val="000000"/>
                </a:solidFill>
                <a:latin typeface="Verdana" panose="020B0604030504040204" pitchFamily="34" charset="0"/>
              </a:rPr>
              <a:t> must implement the </a:t>
            </a:r>
            <a:r>
              <a:rPr lang="en-US" altLang="en-US" dirty="0" err="1">
                <a:solidFill>
                  <a:srgbClr val="DC143C"/>
                </a:solidFill>
                <a:latin typeface="Consolas" panose="020B0609020204030204" pitchFamily="49" charset="0"/>
              </a:rPr>
              <a:t>Symbol.iterator</a:t>
            </a:r>
            <a:r>
              <a:rPr lang="en-US" altLang="en-US" dirty="0">
                <a:solidFill>
                  <a:srgbClr val="000000"/>
                </a:solidFill>
                <a:latin typeface="Verdana" panose="020B0604030504040204" pitchFamily="34" charset="0"/>
              </a:rPr>
              <a:t> method.</a:t>
            </a:r>
            <a:endParaRPr lang="en-US" altLang="en-US" sz="3200" dirty="0">
              <a:solidFill>
                <a:schemeClr val="tx1"/>
              </a:solidFill>
              <a:latin typeface="Arial" panose="020B0604020202020204" pitchFamily="34" charset="0"/>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69860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347</TotalTime>
  <Words>798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Trebuchet MS</vt:lpstr>
      <vt:lpstr>Verdana</vt:lpstr>
      <vt:lpstr>Wingdings 3</vt:lpstr>
      <vt:lpstr>Facet</vt:lpstr>
      <vt:lpstr>JavaScript Advance</vt:lpstr>
      <vt:lpstr>Nested Function Scope</vt:lpstr>
      <vt:lpstr>Closure</vt:lpstr>
      <vt:lpstr>Currying</vt:lpstr>
      <vt:lpstr>This Keyword</vt:lpstr>
      <vt:lpstr>Prototype</vt:lpstr>
      <vt:lpstr>Prototypal inheritance</vt:lpstr>
      <vt:lpstr>Class</vt:lpstr>
      <vt:lpstr>Iterables and iterators</vt:lpstr>
      <vt:lpstr>Generators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Advance</dc:title>
  <dc:creator>Divya Paryani</dc:creator>
  <cp:lastModifiedBy>Divya Paryani</cp:lastModifiedBy>
  <cp:revision>21</cp:revision>
  <dcterms:created xsi:type="dcterms:W3CDTF">2023-03-24T13:23:44Z</dcterms:created>
  <dcterms:modified xsi:type="dcterms:W3CDTF">2023-03-26T08:06:47Z</dcterms:modified>
</cp:coreProperties>
</file>