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364F9-6DB1-40C8-91B0-07CA64AEE498}"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52B57-CC53-4E3D-83CA-6DC151572CCF}" type="slidenum">
              <a:rPr lang="en-US" smtClean="0"/>
              <a:t>‹#›</a:t>
            </a:fld>
            <a:endParaRPr lang="en-US"/>
          </a:p>
        </p:txBody>
      </p:sp>
    </p:spTree>
    <p:extLst>
      <p:ext uri="{BB962C8B-B14F-4D97-AF65-F5344CB8AC3E}">
        <p14:creationId xmlns:p14="http://schemas.microsoft.com/office/powerpoint/2010/main" val="24695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52B57-CC53-4E3D-83CA-6DC151572CCF}" type="slidenum">
              <a:rPr lang="en-US" smtClean="0"/>
              <a:t>6</a:t>
            </a:fld>
            <a:endParaRPr lang="en-US"/>
          </a:p>
        </p:txBody>
      </p:sp>
    </p:spTree>
    <p:extLst>
      <p:ext uri="{BB962C8B-B14F-4D97-AF65-F5344CB8AC3E}">
        <p14:creationId xmlns:p14="http://schemas.microsoft.com/office/powerpoint/2010/main" val="29803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9049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66262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9081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2413983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852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62710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694496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317578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65035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86593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6846B1-3A96-482F-8289-E1AAC60871E7}"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79186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846B1-3A96-482F-8289-E1AAC60871E7}"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212451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6846B1-3A96-482F-8289-E1AAC60871E7}"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226436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846B1-3A96-482F-8289-E1AAC60871E7}"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308024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846B1-3A96-482F-8289-E1AAC60871E7}"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50062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6846B1-3A96-482F-8289-E1AAC60871E7}"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74118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6846B1-3A96-482F-8289-E1AAC60871E7}" type="datetimeFigureOut">
              <a:rPr lang="en-US" smtClean="0"/>
              <a:t>3/24/2023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444DE-05E4-4DAE-96C3-FB33DB92F66B}" type="slidenum">
              <a:rPr lang="en-US" smtClean="0"/>
              <a:t>‹#›</a:t>
            </a:fld>
            <a:endParaRPr lang="en-US"/>
          </a:p>
        </p:txBody>
      </p:sp>
    </p:spTree>
    <p:extLst>
      <p:ext uri="{BB962C8B-B14F-4D97-AF65-F5344CB8AC3E}">
        <p14:creationId xmlns:p14="http://schemas.microsoft.com/office/powerpoint/2010/main" val="1117179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Basics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6604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code</a:t>
            </a:r>
            <a:br>
              <a:rPr lang="en-US" dirty="0" smtClean="0"/>
            </a:br>
            <a:endParaRPr lang="en-US" dirty="0"/>
          </a:p>
        </p:txBody>
      </p:sp>
      <p:sp>
        <p:nvSpPr>
          <p:cNvPr id="3" name="Content Placeholder 2"/>
          <p:cNvSpPr>
            <a:spLocks noGrp="1"/>
          </p:cNvSpPr>
          <p:nvPr>
            <p:ph idx="1"/>
          </p:nvPr>
        </p:nvSpPr>
        <p:spPr>
          <a:xfrm>
            <a:off x="268202" y="4822507"/>
            <a:ext cx="4707466" cy="1537653"/>
          </a:xfrm>
        </p:spPr>
        <p:txBody>
          <a:bodyPr>
            <a:normAutofit fontScale="85000" lnSpcReduction="20000"/>
          </a:bodyPr>
          <a:lstStyle/>
          <a:p>
            <a:pPr marL="0" indent="0">
              <a:buNone/>
            </a:pPr>
            <a:r>
              <a:rPr lang="en-US" dirty="0" err="1" smtClean="0"/>
              <a:t>Do..while</a:t>
            </a:r>
            <a:r>
              <a:rPr lang="en-US" dirty="0" smtClean="0"/>
              <a:t> loop</a:t>
            </a:r>
          </a:p>
          <a:p>
            <a:pPr marL="0" indent="0">
              <a:buNone/>
            </a:pPr>
            <a:r>
              <a:rPr lang="en-US" dirty="0"/>
              <a:t>initializer</a:t>
            </a:r>
          </a:p>
          <a:p>
            <a:pPr marL="0" indent="0">
              <a:buNone/>
            </a:pPr>
            <a:r>
              <a:rPr lang="en-US" dirty="0" smtClean="0"/>
              <a:t>do{</a:t>
            </a:r>
            <a:endParaRPr lang="en-US" dirty="0"/>
          </a:p>
          <a:p>
            <a:pPr marL="0" indent="0">
              <a:buNone/>
            </a:pPr>
            <a:r>
              <a:rPr lang="en-US" dirty="0"/>
              <a:t>//code to run</a:t>
            </a:r>
          </a:p>
          <a:p>
            <a:pPr marL="0" indent="0">
              <a:buNone/>
            </a:pPr>
            <a:r>
              <a:rPr lang="en-US" dirty="0" smtClean="0"/>
              <a:t>} while(condition)</a:t>
            </a:r>
            <a:endParaRPr lang="en-US" dirty="0"/>
          </a:p>
          <a:p>
            <a:pPr marL="0" indent="0">
              <a:buNone/>
            </a:pPr>
            <a:endParaRPr lang="en-US" dirty="0" smtClean="0"/>
          </a:p>
          <a:p>
            <a:pPr marL="0" indent="0">
              <a:buNone/>
            </a:pPr>
            <a:endParaRPr lang="en-US" dirty="0" smtClean="0"/>
          </a:p>
          <a:p>
            <a:endParaRPr lang="en-US" dirty="0"/>
          </a:p>
        </p:txBody>
      </p:sp>
      <p:sp>
        <p:nvSpPr>
          <p:cNvPr id="4" name="Content Placeholder 2"/>
          <p:cNvSpPr txBox="1">
            <a:spLocks/>
          </p:cNvSpPr>
          <p:nvPr/>
        </p:nvSpPr>
        <p:spPr>
          <a:xfrm>
            <a:off x="268202" y="3120708"/>
            <a:ext cx="4707466" cy="14851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For loop</a:t>
            </a:r>
          </a:p>
          <a:p>
            <a:pPr marL="0" indent="0">
              <a:buFont typeface="Wingdings 3" charset="2"/>
              <a:buNone/>
            </a:pPr>
            <a:r>
              <a:rPr lang="en-US" dirty="0" smtClean="0"/>
              <a:t>For( variable initializer; condition; final expression){</a:t>
            </a:r>
          </a:p>
          <a:p>
            <a:pPr marL="0" indent="0">
              <a:buFont typeface="Wingdings 3" charset="2"/>
              <a:buNone/>
            </a:pPr>
            <a:r>
              <a:rPr lang="en-US" dirty="0" smtClean="0"/>
              <a:t>//code to run}</a:t>
            </a:r>
          </a:p>
          <a:p>
            <a:endParaRPr lang="en-US" dirty="0"/>
          </a:p>
        </p:txBody>
      </p:sp>
      <p:sp>
        <p:nvSpPr>
          <p:cNvPr id="5" name="Content Placeholder 2"/>
          <p:cNvSpPr txBox="1">
            <a:spLocks/>
          </p:cNvSpPr>
          <p:nvPr/>
        </p:nvSpPr>
        <p:spPr>
          <a:xfrm>
            <a:off x="5371253" y="4825999"/>
            <a:ext cx="4707466" cy="153416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smtClean="0"/>
              <a:t>For..of</a:t>
            </a:r>
            <a:r>
              <a:rPr lang="en-US" dirty="0" smtClean="0"/>
              <a:t> loop</a:t>
            </a:r>
          </a:p>
          <a:p>
            <a:pPr marL="0" indent="0">
              <a:buNone/>
            </a:pPr>
            <a:r>
              <a:rPr lang="en-US" dirty="0" smtClean="0"/>
              <a:t>For (</a:t>
            </a:r>
            <a:r>
              <a:rPr lang="en-US" dirty="0" err="1" smtClean="0"/>
              <a:t>const</a:t>
            </a:r>
            <a:r>
              <a:rPr lang="en-US" dirty="0" smtClean="0"/>
              <a:t>  item of array) {</a:t>
            </a:r>
          </a:p>
          <a:p>
            <a:pPr marL="0" indent="0">
              <a:buNone/>
            </a:pPr>
            <a:r>
              <a:rPr lang="en-US" dirty="0" smtClean="0"/>
              <a:t>//code to run</a:t>
            </a:r>
          </a:p>
          <a:p>
            <a:pPr marL="0" indent="0">
              <a:buNone/>
            </a:pPr>
            <a:r>
              <a:rPr lang="en-US" dirty="0"/>
              <a:t>}</a:t>
            </a:r>
          </a:p>
        </p:txBody>
      </p:sp>
      <p:sp>
        <p:nvSpPr>
          <p:cNvPr id="6" name="Content Placeholder 2"/>
          <p:cNvSpPr txBox="1">
            <a:spLocks/>
          </p:cNvSpPr>
          <p:nvPr/>
        </p:nvSpPr>
        <p:spPr>
          <a:xfrm>
            <a:off x="5686868" y="2912349"/>
            <a:ext cx="4696652" cy="169354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While loop</a:t>
            </a:r>
          </a:p>
          <a:p>
            <a:pPr marL="0" indent="0">
              <a:buNone/>
            </a:pPr>
            <a:r>
              <a:rPr lang="en-US" dirty="0" smtClean="0"/>
              <a:t>initializer</a:t>
            </a:r>
          </a:p>
          <a:p>
            <a:pPr marL="0" indent="0">
              <a:buNone/>
            </a:pPr>
            <a:r>
              <a:rPr lang="en-US" dirty="0" smtClean="0"/>
              <a:t>While(condition{</a:t>
            </a:r>
          </a:p>
          <a:p>
            <a:pPr marL="0" indent="0">
              <a:buNone/>
            </a:pPr>
            <a:r>
              <a:rPr lang="en-US" dirty="0" smtClean="0"/>
              <a:t>//code to run</a:t>
            </a:r>
          </a:p>
          <a:p>
            <a:pPr marL="0" indent="0">
              <a:buNone/>
            </a:pPr>
            <a:r>
              <a:rPr lang="en-US" dirty="0" smtClean="0"/>
              <a:t>Final expression }</a:t>
            </a:r>
          </a:p>
          <a:p>
            <a:pPr marL="0" indent="0">
              <a:buNone/>
            </a:pPr>
            <a:endParaRPr lang="en-US" dirty="0" smtClean="0"/>
          </a:p>
          <a:p>
            <a:endParaRPr lang="en-US" dirty="0"/>
          </a:p>
        </p:txBody>
      </p:sp>
      <p:sp>
        <p:nvSpPr>
          <p:cNvPr id="7" name="Content Placeholder 2"/>
          <p:cNvSpPr txBox="1">
            <a:spLocks/>
          </p:cNvSpPr>
          <p:nvPr/>
        </p:nvSpPr>
        <p:spPr>
          <a:xfrm>
            <a:off x="1134534" y="1222533"/>
            <a:ext cx="5672666" cy="20320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Initializer runs before starting the loop</a:t>
            </a:r>
          </a:p>
          <a:p>
            <a:r>
              <a:rPr lang="en-US" dirty="0" smtClean="0"/>
              <a:t>Condition checks to see if the loop should stop</a:t>
            </a:r>
          </a:p>
          <a:p>
            <a:r>
              <a:rPr lang="en-US" dirty="0" smtClean="0"/>
              <a:t>Third is final expression which is run  each time the loop has gone through</a:t>
            </a:r>
            <a:endParaRPr lang="en-US" dirty="0"/>
          </a:p>
        </p:txBody>
      </p:sp>
    </p:spTree>
    <p:extLst>
      <p:ext uri="{BB962C8B-B14F-4D97-AF65-F5344CB8AC3E}">
        <p14:creationId xmlns:p14="http://schemas.microsoft.com/office/powerpoint/2010/main" val="71369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677334" y="2160589"/>
            <a:ext cx="8596668" cy="4402771"/>
          </a:xfrm>
        </p:spPr>
        <p:txBody>
          <a:bodyPr>
            <a:normAutofit fontScale="92500" lnSpcReduction="10000"/>
          </a:bodyPr>
          <a:lstStyle/>
          <a:p>
            <a:r>
              <a:rPr lang="en-US" dirty="0" smtClean="0"/>
              <a:t>A JavaScript function is a block of code designed to perform a particular task</a:t>
            </a:r>
          </a:p>
          <a:p>
            <a:endParaRPr lang="en-US" dirty="0"/>
          </a:p>
          <a:p>
            <a:r>
              <a:rPr lang="en-US" dirty="0" smtClean="0"/>
              <a:t>Functions are reusable as they can be defined once and can be called with different values in different results</a:t>
            </a:r>
          </a:p>
          <a:p>
            <a:r>
              <a:rPr lang="en-US" dirty="0" smtClean="0"/>
              <a:t>Functions help divide a complex problem into smaller chunks and makes your program easy to understand and maintain</a:t>
            </a:r>
          </a:p>
          <a:p>
            <a:endParaRPr lang="en-US" dirty="0"/>
          </a:p>
          <a:p>
            <a:pPr marL="0" indent="0">
              <a:buNone/>
            </a:pPr>
            <a:r>
              <a:rPr lang="en-US" dirty="0" smtClean="0"/>
              <a:t>Function name ( parameter 1, parameter2, parameter3 {</a:t>
            </a:r>
          </a:p>
          <a:p>
            <a:pPr marL="0" indent="0">
              <a:buNone/>
            </a:pPr>
            <a:r>
              <a:rPr lang="en-US" dirty="0" smtClean="0"/>
              <a:t>Code to be executed</a:t>
            </a:r>
          </a:p>
          <a:p>
            <a:pPr marL="0" indent="0">
              <a:buNone/>
            </a:pPr>
            <a:r>
              <a:rPr lang="en-US" dirty="0" smtClean="0"/>
              <a:t>}</a:t>
            </a:r>
          </a:p>
          <a:p>
            <a:pPr marL="0" indent="0">
              <a:buNone/>
            </a:pPr>
            <a:r>
              <a:rPr lang="en-US" dirty="0" err="1" smtClean="0"/>
              <a:t>Var</a:t>
            </a:r>
            <a:r>
              <a:rPr lang="en-US" dirty="0" smtClean="0"/>
              <a:t> </a:t>
            </a:r>
            <a:r>
              <a:rPr lang="en-US" dirty="0" err="1" smtClean="0"/>
              <a:t>functionname</a:t>
            </a:r>
            <a:r>
              <a:rPr lang="en-US" dirty="0" smtClean="0"/>
              <a:t> = ( paameter2, parameter 2, parameter3) =&gt; {</a:t>
            </a:r>
          </a:p>
          <a:p>
            <a:pPr marL="0" indent="0">
              <a:buNone/>
            </a:pPr>
            <a:r>
              <a:rPr lang="en-US" dirty="0" smtClean="0"/>
              <a:t>Code to be run</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34047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Scope basically determined the accessibility or visibility of variables</a:t>
            </a:r>
          </a:p>
          <a:p>
            <a:endParaRPr lang="en-US" dirty="0"/>
          </a:p>
          <a:p>
            <a:r>
              <a:rPr lang="en-US" dirty="0" smtClean="0"/>
              <a:t>Block </a:t>
            </a:r>
            <a:r>
              <a:rPr lang="en-US" dirty="0" smtClean="0"/>
              <a:t>Scope- Variables declared inside a pair of curly braces cannot be accessed from outside the block. </a:t>
            </a:r>
            <a:r>
              <a:rPr lang="en-US" dirty="0" smtClean="0"/>
              <a:t>( can be used with the same </a:t>
            </a:r>
            <a:r>
              <a:rPr lang="en-US" dirty="0" smtClean="0"/>
              <a:t>variables </a:t>
            </a:r>
            <a:r>
              <a:rPr lang="en-US" dirty="0" smtClean="0"/>
              <a:t>name </a:t>
            </a:r>
            <a:r>
              <a:rPr lang="en-US" dirty="0" smtClean="0"/>
              <a:t>in </a:t>
            </a:r>
            <a:r>
              <a:rPr lang="en-US" dirty="0" smtClean="0"/>
              <a:t>side different function)</a:t>
            </a:r>
          </a:p>
          <a:p>
            <a:r>
              <a:rPr lang="en-US" dirty="0" smtClean="0"/>
              <a:t>Function </a:t>
            </a:r>
            <a:r>
              <a:rPr lang="en-US" dirty="0" smtClean="0"/>
              <a:t>Scope- variables declared inside a function cannot be accessed from outside the function </a:t>
            </a:r>
            <a:r>
              <a:rPr lang="en-US" dirty="0" smtClean="0"/>
              <a:t>( </a:t>
            </a:r>
            <a:r>
              <a:rPr lang="en-US" dirty="0" smtClean="0"/>
              <a:t>variables </a:t>
            </a:r>
            <a:r>
              <a:rPr lang="en-US" dirty="0" smtClean="0"/>
              <a:t>declared inside the a function using let , </a:t>
            </a:r>
            <a:r>
              <a:rPr lang="en-US" dirty="0" err="1" smtClean="0"/>
              <a:t>const</a:t>
            </a:r>
            <a:r>
              <a:rPr lang="en-US" dirty="0" smtClean="0"/>
              <a:t>)</a:t>
            </a:r>
          </a:p>
          <a:p>
            <a:r>
              <a:rPr lang="en-US" dirty="0" smtClean="0"/>
              <a:t>Global </a:t>
            </a:r>
            <a:r>
              <a:rPr lang="en-US" dirty="0" smtClean="0"/>
              <a:t>Scope- globally scoped variables can e accessed inside a block </a:t>
            </a:r>
            <a:r>
              <a:rPr lang="en-US" smtClean="0"/>
              <a:t>or function. </a:t>
            </a:r>
            <a:r>
              <a:rPr lang="en-US" dirty="0" smtClean="0"/>
              <a:t>( its decaled outside the block  and it cannot overwrite the block variable) </a:t>
            </a:r>
          </a:p>
          <a:p>
            <a:endParaRPr lang="en-US" dirty="0"/>
          </a:p>
        </p:txBody>
      </p:sp>
    </p:spTree>
    <p:extLst>
      <p:ext uri="{BB962C8B-B14F-4D97-AF65-F5344CB8AC3E}">
        <p14:creationId xmlns:p14="http://schemas.microsoft.com/office/powerpoint/2010/main" val="257656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80197"/>
          </a:xfrm>
        </p:spPr>
        <p:txBody>
          <a:bodyPr/>
          <a:lstStyle/>
          <a:p>
            <a:r>
              <a:rPr lang="en-US" dirty="0" smtClean="0"/>
              <a:t>JavaScript</a:t>
            </a:r>
            <a:endParaRPr lang="en-US" dirty="0"/>
          </a:p>
        </p:txBody>
      </p:sp>
      <p:sp>
        <p:nvSpPr>
          <p:cNvPr id="3" name="Content Placeholder 2"/>
          <p:cNvSpPr>
            <a:spLocks noGrp="1"/>
          </p:cNvSpPr>
          <p:nvPr>
            <p:ph idx="1"/>
          </p:nvPr>
        </p:nvSpPr>
        <p:spPr>
          <a:xfrm>
            <a:off x="1097280" y="1953491"/>
            <a:ext cx="10058400" cy="3915603"/>
          </a:xfrm>
        </p:spPr>
        <p:txBody>
          <a:bodyPr>
            <a:normAutofit fontScale="92500" lnSpcReduction="20000"/>
          </a:bodyPr>
          <a:lstStyle/>
          <a:p>
            <a:r>
              <a:rPr lang="en-US" dirty="0" smtClean="0"/>
              <a:t>JavaScript is high level ( it is more friendlier language to write code with) (often) just in time ( the code we write  is compiled during execution) compiled programming language that conforms to ECMAScript specification. (ECMAScript is standard that JavaScript adheres to which ensures the code we write will work across in any browser)</a:t>
            </a:r>
          </a:p>
          <a:p>
            <a:endParaRPr lang="en-US" dirty="0" smtClean="0"/>
          </a:p>
          <a:p>
            <a:r>
              <a:rPr lang="en-US" dirty="0" smtClean="0"/>
              <a:t>Why learn JS?</a:t>
            </a:r>
            <a:endParaRPr lang="en-US" dirty="0"/>
          </a:p>
          <a:p>
            <a:pPr>
              <a:buFont typeface="Wingdings" panose="05000000000000000000" pitchFamily="2" charset="2"/>
              <a:buChar char="q"/>
            </a:pPr>
            <a:r>
              <a:rPr lang="en-US" dirty="0" smtClean="0"/>
              <a:t>JS, HTML, CSS are core technologies of the world wide web</a:t>
            </a:r>
          </a:p>
          <a:p>
            <a:pPr>
              <a:buFont typeface="Wingdings" panose="05000000000000000000" pitchFamily="2" charset="2"/>
              <a:buChar char="q"/>
            </a:pPr>
            <a:r>
              <a:rPr lang="en-US" dirty="0" smtClean="0"/>
              <a:t>Most websites used JavaScript to handle interactivity and updates.</a:t>
            </a:r>
          </a:p>
          <a:p>
            <a:pPr>
              <a:buFont typeface="Wingdings" panose="05000000000000000000" pitchFamily="2" charset="2"/>
              <a:buChar char="q"/>
            </a:pPr>
            <a:r>
              <a:rPr lang="en-US" dirty="0" smtClean="0"/>
              <a:t>Web browsers have a dedicated JavaScript engine to execute  the code on the user’s computer.</a:t>
            </a:r>
          </a:p>
          <a:p>
            <a:pPr>
              <a:buFont typeface="Wingdings" panose="05000000000000000000" pitchFamily="2" charset="2"/>
              <a:buChar char="q"/>
            </a:pPr>
            <a:r>
              <a:rPr lang="en-US" dirty="0" smtClean="0"/>
              <a:t>We can use JS to build server-side applications.</a:t>
            </a:r>
          </a:p>
          <a:p>
            <a:pPr>
              <a:buFont typeface="Wingdings" panose="05000000000000000000" pitchFamily="2" charset="2"/>
              <a:buChar char="q"/>
            </a:pPr>
            <a:r>
              <a:rPr lang="en-US" dirty="0" smtClean="0"/>
              <a:t>In 2009 with the introduction of node.js which is a JavaScript runtime environment JS code can be run outside the browser. This can handle network requests, interact with databases, compute logic and return the results.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4079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txBox="1">
            <a:spLocks/>
          </p:cNvSpPr>
          <p:nvPr/>
        </p:nvSpPr>
        <p:spPr>
          <a:xfrm>
            <a:off x="1097280" y="1953491"/>
            <a:ext cx="10058400" cy="391560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Why learn JS?</a:t>
            </a:r>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JS is also used in mobile app development to create cross platform apps that can run on both iOS and android, we can also create desktop applications.(Frontend – web apps, backend for services)</a:t>
            </a:r>
            <a:endParaRPr lang="en-US" dirty="0"/>
          </a:p>
        </p:txBody>
      </p:sp>
    </p:spTree>
    <p:extLst>
      <p:ext uri="{BB962C8B-B14F-4D97-AF65-F5344CB8AC3E}">
        <p14:creationId xmlns:p14="http://schemas.microsoft.com/office/powerpoint/2010/main" val="134888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the code in JS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Use the console in the browser.</a:t>
            </a:r>
          </a:p>
          <a:p>
            <a:pPr>
              <a:buFont typeface="Wingdings" panose="05000000000000000000" pitchFamily="2" charset="2"/>
              <a:buChar char="q"/>
            </a:pPr>
            <a:r>
              <a:rPr lang="en-US" dirty="0" smtClean="0"/>
              <a:t>In the terminal</a:t>
            </a:r>
          </a:p>
          <a:p>
            <a:pPr>
              <a:buFont typeface="Wingdings" panose="05000000000000000000" pitchFamily="2" charset="2"/>
              <a:buChar char="q"/>
            </a:pPr>
            <a:r>
              <a:rPr lang="en-US" dirty="0" smtClean="0"/>
              <a:t>JS output will always e in present in console.</a:t>
            </a:r>
            <a:endParaRPr lang="en-US" dirty="0"/>
          </a:p>
        </p:txBody>
      </p:sp>
    </p:spTree>
    <p:extLst>
      <p:ext uri="{BB962C8B-B14F-4D97-AF65-F5344CB8AC3E}">
        <p14:creationId xmlns:p14="http://schemas.microsoft.com/office/powerpoint/2010/main" val="302478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8" name="TextBox 7"/>
          <p:cNvSpPr txBox="1"/>
          <p:nvPr/>
        </p:nvSpPr>
        <p:spPr>
          <a:xfrm>
            <a:off x="1274618" y="2008908"/>
            <a:ext cx="2840182" cy="2308324"/>
          </a:xfrm>
          <a:prstGeom prst="rect">
            <a:avLst/>
          </a:prstGeom>
          <a:noFill/>
        </p:spPr>
        <p:txBody>
          <a:bodyPr wrap="square" rtlCol="0">
            <a:spAutoFit/>
          </a:bodyPr>
          <a:lstStyle/>
          <a:p>
            <a:r>
              <a:rPr lang="en-US" dirty="0" smtClean="0"/>
              <a:t>Primitive</a:t>
            </a:r>
          </a:p>
          <a:p>
            <a:pPr marL="342900" indent="-342900">
              <a:buFont typeface="+mj-lt"/>
              <a:buAutoNum type="arabicPeriod"/>
            </a:pPr>
            <a:r>
              <a:rPr lang="en-US" dirty="0" smtClean="0"/>
              <a:t>String</a:t>
            </a:r>
          </a:p>
          <a:p>
            <a:pPr marL="342900" indent="-342900">
              <a:buFont typeface="+mj-lt"/>
              <a:buAutoNum type="arabicPeriod"/>
            </a:pPr>
            <a:r>
              <a:rPr lang="en-US" dirty="0" smtClean="0"/>
              <a:t>Number</a:t>
            </a:r>
          </a:p>
          <a:p>
            <a:pPr marL="342900" indent="-342900">
              <a:buFont typeface="+mj-lt"/>
              <a:buAutoNum type="arabicPeriod"/>
            </a:pPr>
            <a:r>
              <a:rPr lang="en-US" dirty="0" smtClean="0"/>
              <a:t>Boolean</a:t>
            </a:r>
          </a:p>
          <a:p>
            <a:pPr marL="342900" indent="-342900">
              <a:buFont typeface="+mj-lt"/>
              <a:buAutoNum type="arabicPeriod"/>
            </a:pPr>
            <a:r>
              <a:rPr lang="en-US" dirty="0" smtClean="0"/>
              <a:t>Undefined</a:t>
            </a:r>
          </a:p>
          <a:p>
            <a:pPr marL="342900" indent="-342900">
              <a:buFont typeface="+mj-lt"/>
              <a:buAutoNum type="arabicPeriod"/>
            </a:pPr>
            <a:r>
              <a:rPr lang="en-US" dirty="0" smtClean="0"/>
              <a:t>Null</a:t>
            </a:r>
          </a:p>
          <a:p>
            <a:pPr marL="342900" indent="-342900">
              <a:buFont typeface="+mj-lt"/>
              <a:buAutoNum type="arabicPeriod"/>
            </a:pPr>
            <a:r>
              <a:rPr lang="en-US" dirty="0" err="1" smtClean="0"/>
              <a:t>BigInt</a:t>
            </a:r>
            <a:endParaRPr lang="en-US" dirty="0" smtClean="0"/>
          </a:p>
          <a:p>
            <a:pPr marL="342900" indent="-342900">
              <a:buFont typeface="+mj-lt"/>
              <a:buAutoNum type="arabicPeriod"/>
            </a:pPr>
            <a:r>
              <a:rPr lang="en-US" dirty="0" smtClean="0"/>
              <a:t>symbol</a:t>
            </a:r>
            <a:endParaRPr lang="en-US" dirty="0"/>
          </a:p>
        </p:txBody>
      </p:sp>
      <p:sp>
        <p:nvSpPr>
          <p:cNvPr id="9" name="TextBox 8"/>
          <p:cNvSpPr txBox="1"/>
          <p:nvPr/>
        </p:nvSpPr>
        <p:spPr>
          <a:xfrm>
            <a:off x="4405745" y="2008908"/>
            <a:ext cx="2840182" cy="923330"/>
          </a:xfrm>
          <a:prstGeom prst="rect">
            <a:avLst/>
          </a:prstGeom>
          <a:noFill/>
        </p:spPr>
        <p:txBody>
          <a:bodyPr wrap="square" rtlCol="0">
            <a:spAutoFit/>
          </a:bodyPr>
          <a:lstStyle/>
          <a:p>
            <a:r>
              <a:rPr lang="en-US" dirty="0" smtClean="0"/>
              <a:t>Non Primitive (a collection of values)</a:t>
            </a:r>
          </a:p>
          <a:p>
            <a:pPr marL="342900" indent="-342900">
              <a:buFont typeface="+mj-lt"/>
              <a:buAutoNum type="arabicPeriod"/>
            </a:pPr>
            <a:r>
              <a:rPr lang="en-US" dirty="0" smtClean="0"/>
              <a:t>Objects(key-value pair)</a:t>
            </a:r>
          </a:p>
        </p:txBody>
      </p:sp>
    </p:spTree>
    <p:extLst>
      <p:ext uri="{BB962C8B-B14F-4D97-AF65-F5344CB8AC3E}">
        <p14:creationId xmlns:p14="http://schemas.microsoft.com/office/powerpoint/2010/main" val="326811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An operator </a:t>
            </a:r>
            <a:r>
              <a:rPr lang="en-US" dirty="0"/>
              <a:t>i</a:t>
            </a:r>
            <a:r>
              <a:rPr lang="en-US" dirty="0" smtClean="0"/>
              <a:t>s a special symbol used to perform operations on values and variables.</a:t>
            </a:r>
          </a:p>
          <a:p>
            <a:pPr>
              <a:buFont typeface="Wingdings" panose="05000000000000000000" pitchFamily="2" charset="2"/>
              <a:buChar char="q"/>
            </a:pPr>
            <a:r>
              <a:rPr lang="en-US" dirty="0" smtClean="0"/>
              <a:t>Assignment Operators(assigning value to variable)</a:t>
            </a:r>
          </a:p>
          <a:p>
            <a:pPr>
              <a:buFont typeface="Wingdings" panose="05000000000000000000" pitchFamily="2" charset="2"/>
              <a:buChar char="q"/>
            </a:pPr>
            <a:r>
              <a:rPr lang="en-US" dirty="0" smtClean="0"/>
              <a:t>Arithmetic </a:t>
            </a:r>
            <a:r>
              <a:rPr lang="en-US" dirty="0"/>
              <a:t>Operators(x </a:t>
            </a:r>
            <a:r>
              <a:rPr lang="en-US" dirty="0" smtClean="0"/>
              <a:t>*/+%- </a:t>
            </a:r>
            <a:r>
              <a:rPr lang="en-US" dirty="0"/>
              <a:t>y</a:t>
            </a:r>
            <a:r>
              <a:rPr lang="en-US" dirty="0" smtClean="0"/>
              <a:t>) </a:t>
            </a:r>
            <a:r>
              <a:rPr lang="en-US" dirty="0"/>
              <a:t>(++y</a:t>
            </a:r>
            <a:r>
              <a:rPr lang="en-US" dirty="0" smtClean="0"/>
              <a:t>)</a:t>
            </a:r>
          </a:p>
          <a:p>
            <a:pPr>
              <a:buFont typeface="Wingdings" panose="05000000000000000000" pitchFamily="2" charset="2"/>
              <a:buChar char="q"/>
            </a:pPr>
            <a:r>
              <a:rPr lang="en-US" dirty="0" smtClean="0"/>
              <a:t>Comparison Operators ( ==, ===, !=, !==, &gt;, &gt;=, &lt;, &lt;=)</a:t>
            </a:r>
          </a:p>
          <a:p>
            <a:pPr>
              <a:buFont typeface="Wingdings" panose="05000000000000000000" pitchFamily="2" charset="2"/>
              <a:buChar char="q"/>
            </a:pPr>
            <a:r>
              <a:rPr lang="en-US" dirty="0" smtClean="0"/>
              <a:t>Logical Operators (</a:t>
            </a:r>
            <a:r>
              <a:rPr lang="en-US" dirty="0"/>
              <a:t>&amp;&amp; double </a:t>
            </a:r>
            <a:r>
              <a:rPr lang="en-US" dirty="0" smtClean="0"/>
              <a:t>ampersand, </a:t>
            </a:r>
            <a:r>
              <a:rPr lang="en-US" dirty="0"/>
              <a:t>||(or</a:t>
            </a:r>
            <a:r>
              <a:rPr lang="en-US" dirty="0" smtClean="0"/>
              <a:t>), !)</a:t>
            </a:r>
          </a:p>
          <a:p>
            <a:pPr>
              <a:buFont typeface="Wingdings" panose="05000000000000000000" pitchFamily="2" charset="2"/>
              <a:buChar char="q"/>
            </a:pPr>
            <a:r>
              <a:rPr lang="en-US" dirty="0" smtClean="0"/>
              <a:t>String Operators ( + )</a:t>
            </a:r>
          </a:p>
          <a:p>
            <a:pPr>
              <a:buFont typeface="Wingdings" panose="05000000000000000000" pitchFamily="2" charset="2"/>
              <a:buChar char="q"/>
            </a:pPr>
            <a:r>
              <a:rPr lang="en-US" dirty="0" smtClean="0"/>
              <a:t>Other Operators ( ? true: : false ternary operator)</a:t>
            </a:r>
            <a:endParaRPr lang="en-US" dirty="0"/>
          </a:p>
        </p:txBody>
      </p:sp>
    </p:spTree>
    <p:extLst>
      <p:ext uri="{BB962C8B-B14F-4D97-AF65-F5344CB8AC3E}">
        <p14:creationId xmlns:p14="http://schemas.microsoft.com/office/powerpoint/2010/main" val="171425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lstStyle/>
          <a:p>
            <a:r>
              <a:rPr lang="en-US" b="1" dirty="0" smtClean="0"/>
              <a:t>Implicit conversion </a:t>
            </a:r>
            <a:r>
              <a:rPr lang="en-US" dirty="0" smtClean="0"/>
              <a:t>also known as type coercion where JavaScript itself will automatically convert the type</a:t>
            </a:r>
          </a:p>
          <a:p>
            <a:r>
              <a:rPr lang="en-US" b="1" dirty="0" smtClean="0"/>
              <a:t>Explicit conversion  </a:t>
            </a:r>
            <a:r>
              <a:rPr lang="en-US" dirty="0" smtClean="0"/>
              <a:t>where you manually convert the type</a:t>
            </a:r>
            <a:endParaRPr lang="en-US" dirty="0"/>
          </a:p>
        </p:txBody>
      </p:sp>
    </p:spTree>
    <p:extLst>
      <p:ext uri="{BB962C8B-B14F-4D97-AF65-F5344CB8AC3E}">
        <p14:creationId xmlns:p14="http://schemas.microsoft.com/office/powerpoint/2010/main" val="29801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a:t>
            </a:r>
            <a:endParaRPr lang="en-US" dirty="0"/>
          </a:p>
        </p:txBody>
      </p:sp>
      <p:sp>
        <p:nvSpPr>
          <p:cNvPr id="3" name="Content Placeholder 2"/>
          <p:cNvSpPr>
            <a:spLocks noGrp="1"/>
          </p:cNvSpPr>
          <p:nvPr>
            <p:ph idx="1"/>
          </p:nvPr>
        </p:nvSpPr>
        <p:spPr/>
        <p:txBody>
          <a:bodyPr/>
          <a:lstStyle/>
          <a:p>
            <a:r>
              <a:rPr lang="en-US" dirty="0" smtClean="0"/>
              <a:t>==(Allows coercion)</a:t>
            </a:r>
          </a:p>
          <a:p>
            <a:endParaRPr lang="en-US" dirty="0"/>
          </a:p>
          <a:p>
            <a:r>
              <a:rPr lang="en-US" dirty="0" smtClean="0"/>
              <a:t>===(Does not allows coercion</a:t>
            </a:r>
          </a:p>
          <a:p>
            <a:pPr marL="0" indent="0">
              <a:buNone/>
            </a:pPr>
            <a:endParaRPr lang="en-US" dirty="0"/>
          </a:p>
        </p:txBody>
      </p:sp>
    </p:spTree>
    <p:extLst>
      <p:ext uri="{BB962C8B-B14F-4D97-AF65-F5344CB8AC3E}">
        <p14:creationId xmlns:p14="http://schemas.microsoft.com/office/powerpoint/2010/main" val="240602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a:xfrm>
            <a:off x="677334" y="2160589"/>
            <a:ext cx="2695786" cy="3880773"/>
          </a:xfrm>
        </p:spPr>
        <p:txBody>
          <a:bodyPr>
            <a:normAutofit/>
          </a:bodyPr>
          <a:lstStyle/>
          <a:p>
            <a:r>
              <a:rPr lang="en-US" dirty="0" smtClean="0"/>
              <a:t>If</a:t>
            </a:r>
          </a:p>
          <a:p>
            <a:pPr marL="0" indent="0">
              <a:buNone/>
            </a:pPr>
            <a:r>
              <a:rPr lang="en-US" dirty="0" smtClean="0"/>
              <a:t>if ( condition ) {</a:t>
            </a:r>
          </a:p>
          <a:p>
            <a:pPr marL="0" indent="0">
              <a:buNone/>
            </a:pPr>
            <a:r>
              <a:rPr lang="en-US" dirty="0" smtClean="0"/>
              <a:t>results</a:t>
            </a:r>
          </a:p>
          <a:p>
            <a:pPr marL="0" indent="0">
              <a:buNone/>
            </a:pPr>
            <a:r>
              <a:rPr lang="en-US" dirty="0"/>
              <a:t>}</a:t>
            </a:r>
            <a:endParaRPr lang="en-US" dirty="0" smtClean="0"/>
          </a:p>
          <a:p>
            <a:r>
              <a:rPr lang="en-US" dirty="0" smtClean="0"/>
              <a:t>Else </a:t>
            </a:r>
            <a:endParaRPr lang="en-US" dirty="0"/>
          </a:p>
          <a:p>
            <a:pPr marL="0" indent="0">
              <a:buNone/>
            </a:pPr>
            <a:r>
              <a:rPr lang="en-US" dirty="0" smtClean="0"/>
              <a:t>If (condition) {</a:t>
            </a:r>
          </a:p>
          <a:p>
            <a:pPr marL="0" indent="0">
              <a:buNone/>
            </a:pPr>
            <a:r>
              <a:rPr lang="en-US" dirty="0" smtClean="0"/>
              <a:t>Result if true}</a:t>
            </a:r>
          </a:p>
          <a:p>
            <a:pPr marL="0" indent="0">
              <a:buNone/>
            </a:pPr>
            <a:r>
              <a:rPr lang="en-US" dirty="0" smtClean="0"/>
              <a:t>Else{</a:t>
            </a:r>
          </a:p>
          <a:p>
            <a:pPr marL="0" indent="0">
              <a:buNone/>
            </a:pPr>
            <a:r>
              <a:rPr lang="en-US" dirty="0" smtClean="0"/>
              <a:t>Results if not true}</a:t>
            </a:r>
          </a:p>
          <a:p>
            <a:pPr marL="0" indent="0">
              <a:buNone/>
            </a:pPr>
            <a:endParaRPr lang="en-US" dirty="0" smtClean="0"/>
          </a:p>
        </p:txBody>
      </p:sp>
      <p:sp>
        <p:nvSpPr>
          <p:cNvPr id="4" name="Content Placeholder 2"/>
          <p:cNvSpPr txBox="1">
            <a:spLocks/>
          </p:cNvSpPr>
          <p:nvPr/>
        </p:nvSpPr>
        <p:spPr>
          <a:xfrm>
            <a:off x="3627775" y="1930400"/>
            <a:ext cx="2695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Else if</a:t>
            </a:r>
          </a:p>
          <a:p>
            <a:pPr marL="0" indent="0">
              <a:buNone/>
            </a:pPr>
            <a:r>
              <a:rPr lang="en-US" dirty="0" smtClean="0"/>
              <a:t>If ( condition) {</a:t>
            </a:r>
          </a:p>
          <a:p>
            <a:pPr marL="0" indent="0">
              <a:buNone/>
            </a:pPr>
            <a:r>
              <a:rPr lang="en-US" dirty="0" smtClean="0"/>
              <a:t>Results  if matched {</a:t>
            </a:r>
          </a:p>
          <a:p>
            <a:pPr marL="0" indent="0">
              <a:buNone/>
            </a:pPr>
            <a:r>
              <a:rPr lang="en-US" dirty="0" smtClean="0"/>
              <a:t>Else if(new condition) { result1 if matched}</a:t>
            </a:r>
            <a:endParaRPr lang="en-US" dirty="0"/>
          </a:p>
          <a:p>
            <a:pPr marL="0" indent="0">
              <a:buNone/>
            </a:pPr>
            <a:r>
              <a:rPr lang="en-US" dirty="0" smtClean="0"/>
              <a:t>Else{</a:t>
            </a:r>
          </a:p>
          <a:p>
            <a:pPr marL="0" indent="0">
              <a:buNone/>
            </a:pPr>
            <a:r>
              <a:rPr lang="en-US" dirty="0" smtClean="0"/>
              <a:t>Last result</a:t>
            </a:r>
          </a:p>
          <a:p>
            <a:pPr marL="0" indent="0">
              <a:buNone/>
            </a:pPr>
            <a:r>
              <a:rPr lang="en-US" dirty="0" smtClean="0"/>
              <a:t>}</a:t>
            </a:r>
          </a:p>
        </p:txBody>
      </p:sp>
      <p:sp>
        <p:nvSpPr>
          <p:cNvPr id="5" name="Content Placeholder 2"/>
          <p:cNvSpPr txBox="1">
            <a:spLocks/>
          </p:cNvSpPr>
          <p:nvPr/>
        </p:nvSpPr>
        <p:spPr>
          <a:xfrm>
            <a:off x="6450888" y="1930399"/>
            <a:ext cx="3077769"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Switch</a:t>
            </a:r>
            <a:endParaRPr lang="en-US" dirty="0"/>
          </a:p>
          <a:p>
            <a:pPr marL="0" indent="0">
              <a:buNone/>
            </a:pPr>
            <a:r>
              <a:rPr lang="en-US" dirty="0" smtClean="0"/>
              <a:t>switch(condition) {</a:t>
            </a:r>
          </a:p>
          <a:p>
            <a:pPr marL="0" indent="0">
              <a:buNone/>
            </a:pPr>
            <a:r>
              <a:rPr lang="en-US" dirty="0" smtClean="0"/>
              <a:t>case ‘value’ :</a:t>
            </a:r>
          </a:p>
          <a:p>
            <a:pPr marL="0" indent="0">
              <a:buNone/>
            </a:pPr>
            <a:r>
              <a:rPr lang="en-US" dirty="0" smtClean="0"/>
              <a:t>result</a:t>
            </a:r>
          </a:p>
          <a:p>
            <a:pPr marL="0" indent="0">
              <a:buNone/>
            </a:pPr>
            <a:r>
              <a:rPr lang="en-US" dirty="0" smtClean="0"/>
              <a:t>break</a:t>
            </a:r>
          </a:p>
          <a:p>
            <a:pPr marL="0" indent="0">
              <a:buNone/>
            </a:pPr>
            <a:r>
              <a:rPr lang="en-US" dirty="0" smtClean="0"/>
              <a:t>case2 ‘value :</a:t>
            </a:r>
          </a:p>
          <a:p>
            <a:pPr marL="0" indent="0">
              <a:buNone/>
            </a:pPr>
            <a:r>
              <a:rPr lang="en-US" dirty="0" smtClean="0"/>
              <a:t>result</a:t>
            </a:r>
          </a:p>
          <a:p>
            <a:pPr marL="0" indent="0">
              <a:buNone/>
            </a:pPr>
            <a:r>
              <a:rPr lang="en-US" dirty="0" smtClean="0"/>
              <a:t>break</a:t>
            </a:r>
          </a:p>
          <a:p>
            <a:pPr marL="0" indent="0">
              <a:buNone/>
            </a:pPr>
            <a:r>
              <a:rPr lang="en-US" dirty="0" smtClean="0"/>
              <a:t>default:</a:t>
            </a:r>
          </a:p>
          <a:p>
            <a:pPr marL="0" indent="0">
              <a:buNone/>
            </a:pPr>
            <a:r>
              <a:rPr lang="en-US" dirty="0" smtClean="0"/>
              <a:t>Result</a:t>
            </a:r>
          </a:p>
          <a:p>
            <a:pPr marL="0" indent="0">
              <a:buNone/>
            </a:pPr>
            <a:r>
              <a:rPr lang="en-US" dirty="0"/>
              <a:t>}</a:t>
            </a:r>
          </a:p>
        </p:txBody>
      </p:sp>
    </p:spTree>
    <p:extLst>
      <p:ext uri="{BB962C8B-B14F-4D97-AF65-F5344CB8AC3E}">
        <p14:creationId xmlns:p14="http://schemas.microsoft.com/office/powerpoint/2010/main" val="30491500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662</TotalTime>
  <Words>695</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JavaScript Basics</vt:lpstr>
      <vt:lpstr>JavaScript</vt:lpstr>
      <vt:lpstr>PowerPoint Presentation</vt:lpstr>
      <vt:lpstr>How to run the code in JS</vt:lpstr>
      <vt:lpstr>Data Types</vt:lpstr>
      <vt:lpstr>Operators</vt:lpstr>
      <vt:lpstr>Type Conversion</vt:lpstr>
      <vt:lpstr>Equality</vt:lpstr>
      <vt:lpstr>Conditional Statements</vt:lpstr>
      <vt:lpstr>Looping code </vt:lpstr>
      <vt:lpstr>functions</vt:lpstr>
      <vt:lpstr>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Paryani</dc:creator>
  <cp:lastModifiedBy>Divya Paryani</cp:lastModifiedBy>
  <cp:revision>33</cp:revision>
  <dcterms:created xsi:type="dcterms:W3CDTF">2023-03-23T05:06:46Z</dcterms:created>
  <dcterms:modified xsi:type="dcterms:W3CDTF">2023-03-24T13:31:55Z</dcterms:modified>
</cp:coreProperties>
</file>