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4"/>
  </p:notesMasterIdLst>
  <p:handoutMasterIdLst>
    <p:handoutMasterId r:id="rId45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381" r:id="rId12"/>
    <p:sldId id="266" r:id="rId13"/>
    <p:sldId id="267" r:id="rId14"/>
    <p:sldId id="376" r:id="rId15"/>
    <p:sldId id="268" r:id="rId16"/>
    <p:sldId id="269" r:id="rId17"/>
    <p:sldId id="270" r:id="rId18"/>
    <p:sldId id="373" r:id="rId19"/>
    <p:sldId id="271" r:id="rId20"/>
    <p:sldId id="272" r:id="rId21"/>
    <p:sldId id="273" r:id="rId22"/>
    <p:sldId id="325" r:id="rId23"/>
    <p:sldId id="274" r:id="rId24"/>
    <p:sldId id="275" r:id="rId25"/>
    <p:sldId id="276" r:id="rId26"/>
    <p:sldId id="326" r:id="rId27"/>
    <p:sldId id="384" r:id="rId28"/>
    <p:sldId id="329" r:id="rId29"/>
    <p:sldId id="330" r:id="rId30"/>
    <p:sldId id="277" r:id="rId31"/>
    <p:sldId id="278" r:id="rId32"/>
    <p:sldId id="279" r:id="rId33"/>
    <p:sldId id="332" r:id="rId34"/>
    <p:sldId id="375" r:id="rId35"/>
    <p:sldId id="334" r:id="rId36"/>
    <p:sldId id="341" r:id="rId37"/>
    <p:sldId id="377" r:id="rId38"/>
    <p:sldId id="282" r:id="rId39"/>
    <p:sldId id="281" r:id="rId40"/>
    <p:sldId id="378" r:id="rId41"/>
    <p:sldId id="379" r:id="rId42"/>
    <p:sldId id="380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1434" y="-22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1670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1670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80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ctr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ctr" anchorCtr="0" compatLnSpc="1">
            <a:prstTxWarp prst="textNoShape">
              <a:avLst/>
            </a:prstTxWarp>
          </a:bodyPr>
          <a:lstStyle>
            <a:lvl1pPr algn="r" defTabSz="931670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555" y="4416108"/>
            <a:ext cx="5143293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1670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1670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007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d04e89697_1_0:notes"/>
          <p:cNvSpPr txBox="1">
            <a:spLocks noGrp="1"/>
          </p:cNvSpPr>
          <p:nvPr>
            <p:ph type="body" idx="1"/>
          </p:nvPr>
        </p:nvSpPr>
        <p:spPr>
          <a:xfrm>
            <a:off x="701040" y="4473893"/>
            <a:ext cx="5608320" cy="3660610"/>
          </a:xfrm>
          <a:prstGeom prst="rect">
            <a:avLst/>
          </a:prstGeom>
        </p:spPr>
        <p:txBody>
          <a:bodyPr spcFirstLastPara="1" wrap="square" lIns="93156" tIns="46565" rIns="93156" bIns="4656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000" b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67" name="Google Shape;167;g3d04e8969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2050"/>
            <a:ext cx="4184650" cy="3138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41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415A0-11DD-451A-AE84-DEFCBCF8F02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30738" cy="347345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1" y="4415791"/>
            <a:ext cx="5140960" cy="4183380"/>
          </a:xfrm>
          <a:ln/>
        </p:spPr>
        <p:txBody>
          <a:bodyPr lIns="92063" tIns="46032" rIns="92063" bIns="46032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4064" indent="-286179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715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2600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60486" indent="-228943" defTabSz="93167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=""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448965" y="374900"/>
            <a:ext cx="82461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448966" y="1596540"/>
            <a:ext cx="8246100" cy="4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63242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rgbClr val="632423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rgbClr val="63242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rgbClr val="632423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rgbClr val="63242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12/4/2020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66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=""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=""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Management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1C6810-CB31-4E30-9B86-57880A05BB4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</a:t>
            </a:r>
            <a:r>
              <a:rPr lang="en-US" altLang="en-US" dirty="0" smtClean="0"/>
              <a:t>database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48965" y="374900"/>
            <a:ext cx="82461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2800" b="1">
                <a:latin typeface="Montserrat"/>
                <a:ea typeface="Montserrat"/>
                <a:cs typeface="Montserrat"/>
                <a:sym typeface="Montserrat"/>
              </a:rPr>
              <a:t>Disk Structure</a:t>
            </a:r>
            <a:r>
              <a:rPr lang="en-US" sz="1000" b="1">
                <a:latin typeface="Montserrat"/>
                <a:ea typeface="Montserrat"/>
                <a:cs typeface="Montserrat"/>
                <a:sym typeface="Montserrat"/>
              </a:rPr>
              <a:t> [1]</a:t>
            </a:r>
            <a:endParaRPr sz="1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448966" y="1292473"/>
            <a:ext cx="8246100" cy="4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E691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	 	 	 	</a:t>
            </a:r>
            <a:endParaRPr sz="1800" b="1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 descr="Image result for data stored on disk architectu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049" y="1292467"/>
            <a:ext cx="4270175" cy="41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2510438" y="5468467"/>
            <a:ext cx="3383400" cy="4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Figure 3. Disk Structure</a:t>
            </a:r>
            <a:endParaRPr sz="1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0" y="6425000"/>
            <a:ext cx="90231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[1] http://casem3.blogspot.com/2016/10/magnetic-disk-primary-computer-storage.html</a:t>
            </a:r>
            <a:endParaRPr sz="10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12/4/2020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b="1" dirty="0" smtClean="0">
                <a:solidFill>
                  <a:srgbClr val="00B0F0"/>
                </a:solidFill>
              </a:rPr>
              <a:t>At  t=0, A=B=100, A+B= 200,  </a:t>
            </a:r>
            <a:r>
              <a:rPr lang="en-US" altLang="en-US" b="1" dirty="0" smtClean="0">
                <a:solidFill>
                  <a:srgbClr val="00B050"/>
                </a:solidFill>
              </a:rPr>
              <a:t>A=45, B=155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56" y="2757268"/>
            <a:ext cx="2670472" cy="334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b="1" dirty="0">
                <a:solidFill>
                  <a:srgbClr val="00B0F0"/>
                </a:solidFill>
              </a:rPr>
              <a:t>At  t=0, A=B=100, A+B= 200,  </a:t>
            </a:r>
            <a:r>
              <a:rPr lang="en-US" altLang="en-US" b="1" dirty="0" smtClean="0">
                <a:solidFill>
                  <a:srgbClr val="00B050"/>
                </a:solidFill>
              </a:rPr>
              <a:t>A=40, B=160</a:t>
            </a:r>
            <a:endParaRPr lang="en-US" altLang="en-US" b="1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301020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 smtClean="0"/>
              <a:t>)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 smtClean="0"/>
              <a:t>.</a:t>
            </a:r>
            <a:r>
              <a:rPr lang="en-US" altLang="en-US" dirty="0"/>
              <a:t>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06" y="2080526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dirty="0"/>
              <a:t>read(</a:t>
            </a:r>
            <a:r>
              <a:rPr lang="en-US" i="1" dirty="0"/>
              <a:t>X</a:t>
            </a:r>
            <a:r>
              <a:rPr lang="en-US" dirty="0"/>
              <a:t>), which transfers the data item </a:t>
            </a:r>
            <a:r>
              <a:rPr lang="en-US" i="1" dirty="0"/>
              <a:t>X </a:t>
            </a:r>
            <a:r>
              <a:rPr lang="en-US" dirty="0"/>
              <a:t>from the database to a variable, </a:t>
            </a:r>
            <a:r>
              <a:rPr lang="en-US" dirty="0" smtClean="0"/>
              <a:t>also called </a:t>
            </a:r>
            <a:r>
              <a:rPr lang="en-US" i="1" dirty="0"/>
              <a:t>X</a:t>
            </a:r>
            <a:r>
              <a:rPr lang="en-US" dirty="0"/>
              <a:t>, in a buffer in main memory belonging to the transaction that </a:t>
            </a:r>
            <a:r>
              <a:rPr lang="en-US" dirty="0" smtClean="0"/>
              <a:t>executed the </a:t>
            </a:r>
            <a:r>
              <a:rPr lang="en-US" dirty="0"/>
              <a:t>read operation.</a:t>
            </a:r>
          </a:p>
          <a:p>
            <a:r>
              <a:rPr lang="en-US" dirty="0"/>
              <a:t>• write(</a:t>
            </a:r>
            <a:r>
              <a:rPr lang="en-US" i="1" dirty="0"/>
              <a:t>X</a:t>
            </a:r>
            <a:r>
              <a:rPr lang="en-US" dirty="0"/>
              <a:t>), which transfers the value in the variable </a:t>
            </a:r>
            <a:r>
              <a:rPr lang="en-US" i="1" dirty="0"/>
              <a:t>X </a:t>
            </a:r>
            <a:r>
              <a:rPr lang="en-US" dirty="0"/>
              <a:t>in the main-memory </a:t>
            </a:r>
            <a:r>
              <a:rPr lang="en-US" dirty="0" smtClean="0"/>
              <a:t>buffer of </a:t>
            </a:r>
            <a:r>
              <a:rPr lang="en-US" dirty="0"/>
              <a:t>the transaction that executed the write to the data item </a:t>
            </a:r>
            <a:r>
              <a:rPr lang="en-US" i="1" dirty="0"/>
              <a:t>X </a:t>
            </a:r>
            <a:r>
              <a:rPr lang="en-US" dirty="0"/>
              <a:t>in the database.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12/4/2020</a:t>
            </a:r>
            <a:endParaRPr lang="en-US" alt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21979A0-7152-4A56-B6A4-16C0A143295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en-US" sz="2800"/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6482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A schedule that is not conflict serializable: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1400" dirty="0"/>
              <a:t>One node per </a:t>
            </a:r>
            <a:r>
              <a:rPr lang="en-US" altLang="en-US" sz="1400" dirty="0" err="1"/>
              <a:t>Xact</a:t>
            </a:r>
            <a:r>
              <a:rPr lang="en-US" altLang="en-US" sz="1400" dirty="0"/>
              <a:t>; edge from </a:t>
            </a:r>
            <a:r>
              <a:rPr lang="en-US" altLang="en-US" sz="1400" i="1" dirty="0" err="1"/>
              <a:t>Ti</a:t>
            </a:r>
            <a:r>
              <a:rPr lang="en-US" altLang="en-US" sz="1400" i="1" dirty="0"/>
              <a:t> </a:t>
            </a:r>
            <a:r>
              <a:rPr lang="en-US" altLang="en-US" sz="1400" dirty="0"/>
              <a:t>to </a:t>
            </a:r>
            <a:r>
              <a:rPr lang="en-US" altLang="en-US" sz="1400" i="1" dirty="0" err="1"/>
              <a:t>Tj</a:t>
            </a:r>
            <a:r>
              <a:rPr lang="en-US" altLang="en-US" sz="1400" dirty="0"/>
              <a:t> if actions of </a:t>
            </a:r>
            <a:r>
              <a:rPr lang="en-US" altLang="en-US" sz="1400" dirty="0" err="1"/>
              <a:t>Ti</a:t>
            </a:r>
            <a:r>
              <a:rPr lang="en-US" altLang="en-US" sz="1400" dirty="0"/>
              <a:t> precedes and conflicts with one of </a:t>
            </a:r>
            <a:r>
              <a:rPr lang="en-US" altLang="en-US" sz="1400" dirty="0" err="1"/>
              <a:t>Tj’s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actions</a:t>
            </a:r>
          </a:p>
          <a:p>
            <a:pPr>
              <a:lnSpc>
                <a:spcPct val="90000"/>
              </a:lnSpc>
            </a:pPr>
            <a:r>
              <a:rPr lang="en-US" altLang="en-US" sz="1400" dirty="0" smtClean="0"/>
              <a:t>The </a:t>
            </a:r>
            <a:r>
              <a:rPr lang="en-US" altLang="en-US" sz="1400" dirty="0"/>
              <a:t>cycle in the graph G (V,E) reveals the problem. The output of T1 depends on T2, and vice-versa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rgbClr val="FF0000"/>
                </a:solidFill>
              </a:rPr>
              <a:t>Schedule is conflict serializable if and only if its precedence graph is acyclic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53905" y="2246697"/>
            <a:ext cx="6129884" cy="5822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dirty="0">
                <a:latin typeface="Book Antiqua" pitchFamily="18" charset="0"/>
              </a:rPr>
              <a:t>T1:	 </a:t>
            </a:r>
            <a:r>
              <a:rPr lang="en-US" altLang="en-US" dirty="0">
                <a:solidFill>
                  <a:srgbClr val="00B050"/>
                </a:solidFill>
                <a:latin typeface="Book Antiqua" pitchFamily="18" charset="0"/>
              </a:rPr>
              <a:t>R(A), W(A),   		     	       R(B), W(B)</a:t>
            </a: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T2:	   		</a:t>
            </a:r>
            <a:r>
              <a:rPr lang="en-US" altLang="en-US" dirty="0">
                <a:solidFill>
                  <a:srgbClr val="00B0F0"/>
                </a:solidFill>
                <a:latin typeface="Book Antiqua" pitchFamily="18" charset="0"/>
              </a:rPr>
              <a:t>R(A), W(A), R(B), W(B)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544638" y="39830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4440238" y="3983038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1600200" y="41148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00B050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495800" y="4114800"/>
            <a:ext cx="52578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00B0F0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147888" y="45100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2147888" y="4129088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4281488" y="40528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V="1">
            <a:off x="4281488" y="41290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147888" y="45100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V="1">
            <a:off x="2147888" y="4433888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124200" y="3733800"/>
            <a:ext cx="42159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chemeClr val="accent4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124200" y="4648200"/>
            <a:ext cx="38792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2400" b="1" dirty="0">
                <a:solidFill>
                  <a:schemeClr val="accent4"/>
                </a:solidFill>
                <a:latin typeface="Book Antiqua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035715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 smtClean="0">
                <a:solidFill>
                  <a:srgbClr val="00B0F0"/>
                </a:solidFill>
              </a:rPr>
              <a:t>serializable</a:t>
            </a:r>
            <a:r>
              <a:rPr lang="en-US" altLang="en-US" dirty="0">
                <a:solidFill>
                  <a:srgbClr val="00B0F0"/>
                </a:solidFill>
              </a:rPr>
              <a:t>, and </a:t>
            </a:r>
          </a:p>
          <a:p>
            <a:pPr lvl="1"/>
            <a:r>
              <a:rPr lang="en-US" altLang="en-US" dirty="0">
                <a:solidFill>
                  <a:srgbClr val="00B0F0"/>
                </a:solidFill>
              </a:rPr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</a:t>
            </a:r>
            <a:r>
              <a:rPr lang="en-US" altLang="en-US" sz="1600" dirty="0" smtClean="0"/>
              <a:t>B. 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t=0, A=B=100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</a:t>
            </a:r>
            <a:r>
              <a:rPr lang="en-US" altLang="en-US" sz="1600" dirty="0" smtClean="0"/>
              <a:t>transaction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(A+B=200)</a:t>
            </a:r>
            <a:endParaRPr lang="en-US" altLang="en-US" sz="1600" b="1" dirty="0">
              <a:solidFill>
                <a:srgbClr val="FF0000"/>
              </a:solidFill>
            </a:endParaRP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266F-A005-4455-9502-E3724A964F5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55036</TotalTime>
  <Words>2570</Words>
  <Application>Microsoft Office PowerPoint</Application>
  <PresentationFormat>On-screen Show (4:3)</PresentationFormat>
  <Paragraphs>396</Paragraphs>
  <Slides>42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db</vt:lpstr>
      <vt:lpstr> Transaction Management Introduction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Disk Structure [1]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Example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Presentation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Administrator</cp:lastModifiedBy>
  <cp:revision>620</cp:revision>
  <cp:lastPrinted>2022-11-10T13:36:13Z</cp:lastPrinted>
  <dcterms:created xsi:type="dcterms:W3CDTF">2009-12-21T15:40:23Z</dcterms:created>
  <dcterms:modified xsi:type="dcterms:W3CDTF">2022-11-10T13:36:50Z</dcterms:modified>
</cp:coreProperties>
</file>