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7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8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6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0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58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50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A808-096C-4BF7-8E91-6E8F231A36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618" y="1122363"/>
            <a:ext cx="9393382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ELASTICITY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8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Income elasticity of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8753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income elasticity of demand </a:t>
            </a:r>
            <a:r>
              <a:rPr lang="en-US" dirty="0" smtClean="0"/>
              <a:t>measures how </a:t>
            </a:r>
            <a:r>
              <a:rPr lang="en-US" dirty="0"/>
              <a:t>the quantity demanded changes as consumer income changes. It is </a:t>
            </a:r>
            <a:r>
              <a:rPr lang="en-US" dirty="0" smtClean="0"/>
              <a:t>calculated as </a:t>
            </a:r>
            <a:r>
              <a:rPr lang="en-US" dirty="0"/>
              <a:t>the percentage change in quantity demanded divided by the percentage </a:t>
            </a:r>
            <a:r>
              <a:rPr lang="en-US" dirty="0" smtClean="0"/>
              <a:t>change </a:t>
            </a:r>
            <a:r>
              <a:rPr lang="en-IN" dirty="0" smtClean="0"/>
              <a:t>in </a:t>
            </a:r>
            <a:r>
              <a:rPr lang="en-IN" dirty="0"/>
              <a:t>income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/>
              <a:t>Income elasticity of demand </a:t>
            </a:r>
            <a:r>
              <a:rPr lang="en-IN" dirty="0" smtClean="0"/>
              <a:t>= </a:t>
            </a:r>
          </a:p>
          <a:p>
            <a:pPr marL="0" indent="0" algn="just">
              <a:buNone/>
            </a:pPr>
            <a:r>
              <a:rPr lang="en-IN" dirty="0" smtClean="0"/>
              <a:t>                        </a:t>
            </a:r>
            <a:r>
              <a:rPr lang="en-IN" u="sng" dirty="0" smtClean="0"/>
              <a:t>Percentage </a:t>
            </a:r>
            <a:r>
              <a:rPr lang="en-IN" u="sng" dirty="0"/>
              <a:t>change in quantity </a:t>
            </a:r>
            <a:r>
              <a:rPr lang="en-IN" u="sng" dirty="0" smtClean="0"/>
              <a:t>demanded</a:t>
            </a:r>
          </a:p>
          <a:p>
            <a:pPr marL="0" indent="0" algn="just">
              <a:buNone/>
            </a:pPr>
            <a:r>
              <a:rPr lang="en-IN" dirty="0" smtClean="0"/>
              <a:t>                        Percentage </a:t>
            </a:r>
            <a:r>
              <a:rPr lang="en-IN" dirty="0"/>
              <a:t>change in income</a:t>
            </a:r>
          </a:p>
        </p:txBody>
      </p:sp>
    </p:spTree>
    <p:extLst>
      <p:ext uri="{BB962C8B-B14F-4D97-AF65-F5344CB8AC3E}">
        <p14:creationId xmlns:p14="http://schemas.microsoft.com/office/powerpoint/2010/main" val="22289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459346"/>
            <a:ext cx="10596418" cy="46806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Most </a:t>
            </a:r>
            <a:r>
              <a:rPr lang="en-US" dirty="0"/>
              <a:t>goods are </a:t>
            </a:r>
            <a:r>
              <a:rPr lang="en-US" b="1" dirty="0"/>
              <a:t>normal </a:t>
            </a:r>
            <a:r>
              <a:rPr lang="en-US" b="1" dirty="0" smtClean="0"/>
              <a:t>goods</a:t>
            </a:r>
            <a:r>
              <a:rPr lang="en-US" i="1" dirty="0" smtClean="0"/>
              <a:t>. </a:t>
            </a:r>
            <a:r>
              <a:rPr lang="en-US" dirty="0" smtClean="0"/>
              <a:t>Higher </a:t>
            </a:r>
            <a:r>
              <a:rPr lang="en-US" dirty="0"/>
              <a:t>income </a:t>
            </a:r>
            <a:r>
              <a:rPr lang="en-US" dirty="0" smtClean="0"/>
              <a:t>raises the </a:t>
            </a:r>
            <a:r>
              <a:rPr lang="en-US" dirty="0"/>
              <a:t>quantity demanded. Because quantity demanded and income move in </a:t>
            </a:r>
            <a:r>
              <a:rPr lang="en-US" dirty="0" smtClean="0"/>
              <a:t>the same </a:t>
            </a:r>
            <a:r>
              <a:rPr lang="en-US" dirty="0"/>
              <a:t>direction, normal goods have positive income </a:t>
            </a:r>
            <a:r>
              <a:rPr lang="en-US" dirty="0" smtClean="0"/>
              <a:t>elasticities.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quantity demanded and income move in opposite directions, </a:t>
            </a:r>
            <a:r>
              <a:rPr lang="en-US" dirty="0" smtClean="0"/>
              <a:t>inferior goods </a:t>
            </a:r>
            <a:r>
              <a:rPr lang="en-US" dirty="0"/>
              <a:t>have negative income </a:t>
            </a:r>
            <a:r>
              <a:rPr lang="en-US" dirty="0" smtClean="0"/>
              <a:t>elasticities.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Even among normal goods, income elasticities vary substantially in size. </a:t>
            </a:r>
            <a:r>
              <a:rPr lang="en-US" dirty="0" smtClean="0"/>
              <a:t>Necessities, such </a:t>
            </a:r>
            <a:r>
              <a:rPr lang="en-US" dirty="0"/>
              <a:t>as food and clothing, tend to have small income elasticities </a:t>
            </a:r>
            <a:r>
              <a:rPr lang="en-US" dirty="0" smtClean="0"/>
              <a:t>because consumers </a:t>
            </a:r>
            <a:r>
              <a:rPr lang="en-US" dirty="0"/>
              <a:t>choose to buy some of these goods even when their incomes are </a:t>
            </a:r>
            <a:r>
              <a:rPr lang="en-US" dirty="0" smtClean="0"/>
              <a:t>low. Luxuries</a:t>
            </a:r>
            <a:r>
              <a:rPr lang="en-US" dirty="0"/>
              <a:t>, such as caviar and diamonds, tend to have large income </a:t>
            </a:r>
            <a:r>
              <a:rPr lang="en-US" dirty="0" smtClean="0"/>
              <a:t>elasticities because </a:t>
            </a:r>
            <a:r>
              <a:rPr lang="en-US" dirty="0"/>
              <a:t>consumers feel that they can do without these goods altogether if </a:t>
            </a:r>
            <a:r>
              <a:rPr lang="en-US" dirty="0" smtClean="0"/>
              <a:t>their </a:t>
            </a:r>
            <a:r>
              <a:rPr lang="en-IN" dirty="0" smtClean="0"/>
              <a:t>incomes </a:t>
            </a:r>
            <a:r>
              <a:rPr lang="en-IN" dirty="0"/>
              <a:t>are too </a:t>
            </a:r>
            <a:r>
              <a:rPr lang="en-IN" dirty="0" smtClean="0"/>
              <a:t>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3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365125"/>
            <a:ext cx="10688782" cy="110345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Cross price elasticity of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662546"/>
            <a:ext cx="10910455" cy="458830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cross-price elasticity of </a:t>
            </a:r>
            <a:r>
              <a:rPr lang="en-US" b="1" dirty="0" smtClean="0"/>
              <a:t>demand </a:t>
            </a:r>
            <a:r>
              <a:rPr lang="en-US" dirty="0" smtClean="0"/>
              <a:t>measures </a:t>
            </a:r>
            <a:r>
              <a:rPr lang="en-US" dirty="0"/>
              <a:t>how the quantity demanded of one good responds to a change </a:t>
            </a:r>
            <a:r>
              <a:rPr lang="en-US" dirty="0" smtClean="0"/>
              <a:t>in the </a:t>
            </a:r>
            <a:r>
              <a:rPr lang="en-US" dirty="0"/>
              <a:t>price of another good. It is calculated as the percentage change in </a:t>
            </a:r>
            <a:r>
              <a:rPr lang="en-US" dirty="0" smtClean="0"/>
              <a:t>quantity demanded </a:t>
            </a:r>
            <a:r>
              <a:rPr lang="en-US" dirty="0"/>
              <a:t>of good 1 divided by the percentage </a:t>
            </a:r>
            <a:r>
              <a:rPr lang="en-US" dirty="0" smtClean="0"/>
              <a:t>change </a:t>
            </a:r>
            <a:r>
              <a:rPr lang="en-US" dirty="0"/>
              <a:t>in the price of good </a:t>
            </a:r>
            <a:r>
              <a:rPr lang="en-US" dirty="0" smtClean="0"/>
              <a:t>2.</a:t>
            </a:r>
          </a:p>
          <a:p>
            <a:pPr algn="just"/>
            <a:endParaRPr lang="en-US" dirty="0"/>
          </a:p>
          <a:p>
            <a:r>
              <a:rPr lang="en-IN" dirty="0"/>
              <a:t>Cross-price elasticity of demand </a:t>
            </a:r>
            <a:r>
              <a:rPr lang="en-IN" dirty="0" smtClean="0"/>
              <a:t>=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</a:t>
            </a:r>
            <a:r>
              <a:rPr lang="en-US" u="sng" dirty="0" smtClean="0"/>
              <a:t>Percentage </a:t>
            </a:r>
            <a:r>
              <a:rPr lang="en-US" u="sng" dirty="0"/>
              <a:t>change in quantity demanded of good </a:t>
            </a:r>
            <a:r>
              <a:rPr lang="en-US" u="sng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                               Percentage </a:t>
            </a:r>
            <a:r>
              <a:rPr lang="en-US" dirty="0"/>
              <a:t>change in the price of good 2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Whether the cross-price elasticity is a positive or negative number depends </a:t>
            </a:r>
            <a:r>
              <a:rPr lang="en-US" dirty="0" smtClean="0"/>
              <a:t>on whether </a:t>
            </a:r>
            <a:r>
              <a:rPr lang="en-US" dirty="0"/>
              <a:t>the two goods are substitutes or </a:t>
            </a:r>
            <a:r>
              <a:rPr lang="en-US" dirty="0" smtClean="0"/>
              <a:t>complements.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8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409" y="152690"/>
            <a:ext cx="10515600" cy="99262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Determinants of elasticity of supply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145309"/>
            <a:ext cx="10688782" cy="4874636"/>
          </a:xfrm>
        </p:spPr>
        <p:txBody>
          <a:bodyPr>
            <a:noAutofit/>
          </a:bodyPr>
          <a:lstStyle/>
          <a:p>
            <a:pPr algn="just"/>
            <a:r>
              <a:rPr lang="en-IN" sz="2300" dirty="0"/>
              <a:t>The </a:t>
            </a:r>
            <a:r>
              <a:rPr lang="en-IN" sz="2300" b="1" dirty="0" smtClean="0"/>
              <a:t>price </a:t>
            </a:r>
            <a:r>
              <a:rPr lang="en-US" sz="2300" b="1" dirty="0" smtClean="0"/>
              <a:t>elasticity </a:t>
            </a:r>
            <a:r>
              <a:rPr lang="en-US" sz="2300" b="1" dirty="0"/>
              <a:t>of supply </a:t>
            </a:r>
            <a:r>
              <a:rPr lang="en-US" sz="2300" dirty="0"/>
              <a:t>measures how much the quantity supplied responds </a:t>
            </a:r>
            <a:r>
              <a:rPr lang="en-US" sz="2300" dirty="0" smtClean="0"/>
              <a:t>to changes </a:t>
            </a:r>
            <a:r>
              <a:rPr lang="en-US" sz="2300" dirty="0"/>
              <a:t>in the price. </a:t>
            </a:r>
            <a:endParaRPr lang="en-US" sz="2300" dirty="0" smtClean="0"/>
          </a:p>
          <a:p>
            <a:pPr marL="0" indent="0" algn="just">
              <a:buNone/>
            </a:pPr>
            <a:endParaRPr lang="en-US" sz="2300" dirty="0"/>
          </a:p>
          <a:p>
            <a:pPr algn="just"/>
            <a:r>
              <a:rPr lang="en-US" sz="2300" dirty="0" smtClean="0"/>
              <a:t>Supply </a:t>
            </a:r>
            <a:r>
              <a:rPr lang="en-US" sz="2300" dirty="0"/>
              <a:t>of a good is said to be </a:t>
            </a:r>
            <a:r>
              <a:rPr lang="en-US" sz="2300" i="1" dirty="0"/>
              <a:t>elastic </a:t>
            </a:r>
            <a:r>
              <a:rPr lang="en-US" sz="2300" dirty="0"/>
              <a:t>if the quantity </a:t>
            </a:r>
            <a:r>
              <a:rPr lang="en-US" sz="2300" dirty="0" smtClean="0"/>
              <a:t>supplied responds </a:t>
            </a:r>
            <a:r>
              <a:rPr lang="en-US" sz="2300" dirty="0"/>
              <a:t>substantially to changes in the price. Supply is said to be </a:t>
            </a:r>
            <a:r>
              <a:rPr lang="en-US" sz="2300" i="1" dirty="0"/>
              <a:t>inelastic </a:t>
            </a:r>
            <a:r>
              <a:rPr lang="en-US" sz="2300" dirty="0"/>
              <a:t>if </a:t>
            </a:r>
            <a:r>
              <a:rPr lang="en-US" sz="2300" dirty="0" smtClean="0"/>
              <a:t>the quantity </a:t>
            </a:r>
            <a:r>
              <a:rPr lang="en-US" sz="2300" dirty="0"/>
              <a:t>supplied responds only slightly to changes in the </a:t>
            </a:r>
            <a:r>
              <a:rPr lang="en-US" sz="2300" dirty="0" smtClean="0"/>
              <a:t>price.</a:t>
            </a:r>
          </a:p>
          <a:p>
            <a:pPr marL="0" indent="0" algn="just">
              <a:buNone/>
            </a:pPr>
            <a:endParaRPr lang="en-US" sz="2300" dirty="0" smtClean="0"/>
          </a:p>
          <a:p>
            <a:pPr algn="just"/>
            <a:r>
              <a:rPr lang="en-US" sz="2300" dirty="0"/>
              <a:t>In most markets, a </a:t>
            </a:r>
            <a:r>
              <a:rPr lang="en-US" sz="2300" b="1" dirty="0"/>
              <a:t>key determinant of the price elasticity of supply is the </a:t>
            </a:r>
            <a:r>
              <a:rPr lang="en-US" sz="2300" b="1" dirty="0" smtClean="0"/>
              <a:t>time period </a:t>
            </a:r>
            <a:r>
              <a:rPr lang="en-US" sz="2300" b="1" dirty="0"/>
              <a:t>being considered</a:t>
            </a:r>
            <a:r>
              <a:rPr lang="en-US" sz="2300" dirty="0"/>
              <a:t>. Supply is usually more elastic in the long run than in </a:t>
            </a:r>
            <a:r>
              <a:rPr lang="en-US" sz="2300" dirty="0" smtClean="0"/>
              <a:t>the short </a:t>
            </a:r>
            <a:r>
              <a:rPr lang="en-US" sz="2300" dirty="0"/>
              <a:t>run. </a:t>
            </a:r>
            <a:endParaRPr lang="en-US" sz="2300" dirty="0" smtClean="0"/>
          </a:p>
          <a:p>
            <a:pPr algn="just"/>
            <a:endParaRPr lang="en-US" sz="2300" dirty="0"/>
          </a:p>
          <a:p>
            <a:pPr algn="just"/>
            <a:r>
              <a:rPr lang="en-US" sz="2300" dirty="0" smtClean="0"/>
              <a:t>Over </a:t>
            </a:r>
            <a:r>
              <a:rPr lang="en-US" sz="2300" dirty="0"/>
              <a:t>short periods of time, firms cannot easily change the size of </a:t>
            </a:r>
            <a:r>
              <a:rPr lang="en-US" sz="2300" dirty="0" smtClean="0"/>
              <a:t>their factories </a:t>
            </a:r>
            <a:r>
              <a:rPr lang="en-US" sz="2300" dirty="0"/>
              <a:t>to make more or less of a good. Thus, in the short run, the quantity </a:t>
            </a:r>
            <a:r>
              <a:rPr lang="en-US" sz="2300" dirty="0" smtClean="0"/>
              <a:t>supplied is </a:t>
            </a:r>
            <a:r>
              <a:rPr lang="en-US" sz="2300" dirty="0"/>
              <a:t>not very responsive to the price. By contrast, over longer periods, </a:t>
            </a:r>
            <a:r>
              <a:rPr lang="en-US" sz="2300" dirty="0" smtClean="0"/>
              <a:t>firms can </a:t>
            </a:r>
            <a:r>
              <a:rPr lang="en-US" sz="2300" dirty="0"/>
              <a:t>build new factories or close old ones. In addition, new firms can enter a </a:t>
            </a:r>
            <a:r>
              <a:rPr lang="en-US" sz="2300" dirty="0" smtClean="0"/>
              <a:t>market, and </a:t>
            </a:r>
            <a:r>
              <a:rPr lang="en-US" sz="2300" dirty="0"/>
              <a:t>old firms can shut </a:t>
            </a:r>
            <a:r>
              <a:rPr lang="en-US" sz="2300" dirty="0" smtClean="0"/>
              <a:t>down.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19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Economists compute the price elasticity of supply as </a:t>
            </a:r>
            <a:r>
              <a:rPr lang="en-US" dirty="0" smtClean="0"/>
              <a:t>the percentage </a:t>
            </a:r>
            <a:r>
              <a:rPr lang="en-US" dirty="0"/>
              <a:t>change in the quantity supplied divided by the percentage change </a:t>
            </a:r>
            <a:r>
              <a:rPr lang="en-US" dirty="0" smtClean="0"/>
              <a:t>in </a:t>
            </a:r>
            <a:r>
              <a:rPr lang="en-IN" dirty="0" smtClean="0"/>
              <a:t>the </a:t>
            </a:r>
            <a:r>
              <a:rPr lang="en-IN" dirty="0"/>
              <a:t>price</a:t>
            </a:r>
            <a:r>
              <a:rPr lang="en-IN" dirty="0" smtClean="0"/>
              <a:t>.</a:t>
            </a:r>
            <a:endParaRPr lang="en-IN" dirty="0"/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Price </a:t>
            </a:r>
            <a:r>
              <a:rPr lang="en-IN" dirty="0"/>
              <a:t>elasticity of </a:t>
            </a:r>
            <a:r>
              <a:rPr lang="en-IN" dirty="0" smtClean="0"/>
              <a:t>supply = </a:t>
            </a:r>
            <a:r>
              <a:rPr lang="en-IN" u="sng" dirty="0" smtClean="0"/>
              <a:t>Percentage </a:t>
            </a:r>
            <a:r>
              <a:rPr lang="en-IN" u="sng" dirty="0"/>
              <a:t>change in quantity supplied</a:t>
            </a:r>
          </a:p>
          <a:p>
            <a:pPr marL="0" indent="0" algn="just">
              <a:buNone/>
            </a:pPr>
            <a:r>
              <a:rPr lang="en-IN" dirty="0" smtClean="0"/>
              <a:t>                                               Percentage </a:t>
            </a:r>
            <a:r>
              <a:rPr lang="en-IN" dirty="0"/>
              <a:t>change in price</a:t>
            </a:r>
          </a:p>
        </p:txBody>
      </p:sp>
    </p:spTree>
    <p:extLst>
      <p:ext uri="{BB962C8B-B14F-4D97-AF65-F5344CB8AC3E}">
        <p14:creationId xmlns:p14="http://schemas.microsoft.com/office/powerpoint/2010/main" val="22964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5" y="365125"/>
            <a:ext cx="10605655" cy="1103457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Variety of Supply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5" y="1690688"/>
            <a:ext cx="10605655" cy="4486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the extreme case of a zero elasticity, </a:t>
            </a:r>
            <a:r>
              <a:rPr lang="en-US" dirty="0" smtClean="0"/>
              <a:t>supply </a:t>
            </a:r>
            <a:r>
              <a:rPr lang="en-US" dirty="0"/>
              <a:t>is </a:t>
            </a:r>
            <a:r>
              <a:rPr lang="en-US" i="1" dirty="0"/>
              <a:t>perfectly inelastic</a:t>
            </a:r>
            <a:r>
              <a:rPr lang="en-US" dirty="0"/>
              <a:t>, and the supply curve is vertical. In this case, the </a:t>
            </a:r>
            <a:r>
              <a:rPr lang="en-US" dirty="0" smtClean="0"/>
              <a:t>quantity supplied </a:t>
            </a:r>
            <a:r>
              <a:rPr lang="en-US" dirty="0"/>
              <a:t>is the same regardless of the price.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the elasticity rises, the </a:t>
            </a:r>
            <a:r>
              <a:rPr lang="en-US" dirty="0" smtClean="0"/>
              <a:t>supply curve </a:t>
            </a:r>
            <a:r>
              <a:rPr lang="en-US" dirty="0"/>
              <a:t>gets flatter, which shows that the quantity supplied responds </a:t>
            </a:r>
            <a:r>
              <a:rPr lang="en-US" dirty="0" smtClean="0"/>
              <a:t>more to </a:t>
            </a:r>
            <a:r>
              <a:rPr lang="en-US" dirty="0"/>
              <a:t>changes in the price. 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Perfectly elastic supply </a:t>
            </a:r>
            <a:r>
              <a:rPr lang="en-US" dirty="0" smtClean="0"/>
              <a:t>occurs </a:t>
            </a:r>
            <a:r>
              <a:rPr lang="en-US" dirty="0"/>
              <a:t>as the price elasticity of supply approaches </a:t>
            </a:r>
            <a:r>
              <a:rPr lang="en-US" dirty="0" smtClean="0"/>
              <a:t>infinity and </a:t>
            </a:r>
            <a:r>
              <a:rPr lang="en-US" dirty="0"/>
              <a:t>the supply curve becomes horizontal, meaning that very small changes in </a:t>
            </a:r>
            <a:r>
              <a:rPr lang="en-US" dirty="0" smtClean="0"/>
              <a:t>the price </a:t>
            </a:r>
            <a:r>
              <a:rPr lang="en-US" dirty="0"/>
              <a:t>lead to very large changes in the quantity </a:t>
            </a:r>
            <a:r>
              <a:rPr lang="en-US" dirty="0" smtClean="0"/>
              <a:t>supplied.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0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514763"/>
            <a:ext cx="11111345" cy="483061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For </a:t>
            </a:r>
            <a:r>
              <a:rPr lang="en-US" b="1" dirty="0"/>
              <a:t>low levels of quantity </a:t>
            </a:r>
            <a:r>
              <a:rPr lang="en-US" b="1" dirty="0" smtClean="0"/>
              <a:t>supplied</a:t>
            </a:r>
            <a:r>
              <a:rPr lang="en-US" dirty="0" smtClean="0"/>
              <a:t>, the </a:t>
            </a:r>
            <a:r>
              <a:rPr lang="en-US" b="1" dirty="0"/>
              <a:t>elasticity of supply is high</a:t>
            </a:r>
            <a:r>
              <a:rPr lang="en-US" dirty="0"/>
              <a:t>, indicating that firms respond </a:t>
            </a:r>
            <a:r>
              <a:rPr lang="en-US" dirty="0" smtClean="0"/>
              <a:t>substantially to </a:t>
            </a:r>
            <a:r>
              <a:rPr lang="en-US" dirty="0"/>
              <a:t>changes in the price. In this region, firms have capacity for production that </a:t>
            </a:r>
            <a:r>
              <a:rPr lang="en-US" dirty="0" smtClean="0"/>
              <a:t>is not </a:t>
            </a:r>
            <a:r>
              <a:rPr lang="en-US" dirty="0"/>
              <a:t>being used, such as plants and equipment idle for all or part of the day. </a:t>
            </a:r>
            <a:r>
              <a:rPr lang="en-US" dirty="0" smtClean="0"/>
              <a:t>Small increases </a:t>
            </a:r>
            <a:r>
              <a:rPr lang="en-US" dirty="0"/>
              <a:t>in price make it profitable for firms to begin using this idle capacity.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As the </a:t>
            </a:r>
            <a:r>
              <a:rPr lang="en-US" dirty="0"/>
              <a:t>quantity supplied rises, firms begin to reach capacity. Once capacity is </a:t>
            </a:r>
            <a:r>
              <a:rPr lang="en-US" dirty="0" smtClean="0"/>
              <a:t>fully used</a:t>
            </a:r>
            <a:r>
              <a:rPr lang="en-US" dirty="0"/>
              <a:t>, increasing production further requires the construction of new plants. </a:t>
            </a:r>
            <a:r>
              <a:rPr lang="en-US" dirty="0" smtClean="0"/>
              <a:t>To induce </a:t>
            </a:r>
            <a:r>
              <a:rPr lang="en-US" dirty="0"/>
              <a:t>firms to incur this extra expense, the price must rise substantially, so </a:t>
            </a:r>
            <a:r>
              <a:rPr lang="en-US" dirty="0" smtClean="0"/>
              <a:t>supply </a:t>
            </a:r>
            <a:r>
              <a:rPr lang="en-IN" dirty="0" smtClean="0"/>
              <a:t>becomes </a:t>
            </a:r>
            <a:r>
              <a:rPr lang="en-IN" dirty="0"/>
              <a:t>less </a:t>
            </a:r>
            <a:r>
              <a:rPr lang="en-IN" dirty="0" smtClean="0"/>
              <a:t>elastic.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3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 </a:t>
            </a:r>
            <a:r>
              <a:rPr lang="en-US" dirty="0" smtClean="0"/>
              <a:t>of </a:t>
            </a:r>
            <a:r>
              <a:rPr lang="en-US" dirty="0" smtClean="0"/>
              <a:t>elasticity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Innovations in </a:t>
            </a:r>
            <a:r>
              <a:rPr lang="en-US" dirty="0" smtClean="0"/>
              <a:t>farming- inelastic demand for wheat and supply curve shift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Drug </a:t>
            </a:r>
            <a:r>
              <a:rPr lang="en-US" dirty="0" smtClean="0"/>
              <a:t>use- what is the </a:t>
            </a:r>
            <a:r>
              <a:rPr lang="en-US" dirty="0" smtClean="0"/>
              <a:t>best policy?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drug interdiction (shifts the supply curve to the left)  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drug education (shifts demand curve to the left)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11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0" y="226146"/>
            <a:ext cx="10556549" cy="123300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Price elasticity of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91" y="1551708"/>
            <a:ext cx="10698018" cy="464372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Elasticity is a measure of </a:t>
            </a:r>
            <a:r>
              <a:rPr lang="en-US" b="1" dirty="0"/>
              <a:t>how much </a:t>
            </a:r>
            <a:r>
              <a:rPr lang="en-US" dirty="0"/>
              <a:t>buyers and sellers respond to changes </a:t>
            </a:r>
            <a:r>
              <a:rPr lang="en-US" dirty="0" smtClean="0"/>
              <a:t>in market </a:t>
            </a:r>
            <a:r>
              <a:rPr lang="en-US" dirty="0"/>
              <a:t>conditions. When studying how some event or policy affects a </a:t>
            </a:r>
            <a:r>
              <a:rPr lang="en-US" dirty="0" smtClean="0"/>
              <a:t>market, we </a:t>
            </a:r>
            <a:r>
              <a:rPr lang="en-US" dirty="0"/>
              <a:t>can discuss not only the direction of the effects but their magnitude as </a:t>
            </a:r>
            <a:r>
              <a:rPr lang="en-US" dirty="0" smtClean="0"/>
              <a:t>well.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dirty="0"/>
              <a:t>price elasticity of demand </a:t>
            </a:r>
            <a:r>
              <a:rPr lang="en-US" dirty="0"/>
              <a:t>measures how much the </a:t>
            </a:r>
            <a:r>
              <a:rPr lang="en-US" dirty="0" smtClean="0"/>
              <a:t>quantity demanded </a:t>
            </a:r>
            <a:r>
              <a:rPr lang="en-US" dirty="0"/>
              <a:t>responds to a change in price. Demand for a good is said to be </a:t>
            </a:r>
            <a:r>
              <a:rPr lang="en-US" i="1" dirty="0" smtClean="0"/>
              <a:t>elastic </a:t>
            </a:r>
            <a:r>
              <a:rPr lang="en-US" dirty="0" smtClean="0"/>
              <a:t>if </a:t>
            </a:r>
            <a:r>
              <a:rPr lang="en-US" dirty="0"/>
              <a:t>the quantity demanded responds substantially to changes in the price.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Demand is </a:t>
            </a:r>
            <a:r>
              <a:rPr lang="en-US" dirty="0"/>
              <a:t>said to be </a:t>
            </a:r>
            <a:r>
              <a:rPr lang="en-US" i="1" dirty="0"/>
              <a:t>inelastic </a:t>
            </a:r>
            <a:r>
              <a:rPr lang="en-US" dirty="0"/>
              <a:t>if the quantity demanded responds only slightly to </a:t>
            </a:r>
            <a:r>
              <a:rPr lang="en-US" dirty="0" smtClean="0"/>
              <a:t>changes </a:t>
            </a:r>
            <a:r>
              <a:rPr lang="en-IN" dirty="0" smtClean="0"/>
              <a:t>in </a:t>
            </a:r>
            <a:r>
              <a:rPr lang="en-IN" dirty="0"/>
              <a:t>the price.</a:t>
            </a:r>
          </a:p>
        </p:txBody>
      </p:sp>
    </p:spTree>
    <p:extLst>
      <p:ext uri="{BB962C8B-B14F-4D97-AF65-F5344CB8AC3E}">
        <p14:creationId xmlns:p14="http://schemas.microsoft.com/office/powerpoint/2010/main" val="957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Determinants of elasticity of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235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Elasticity </a:t>
            </a:r>
            <a:r>
              <a:rPr lang="en-IN" dirty="0"/>
              <a:t>reflects the </a:t>
            </a:r>
            <a:r>
              <a:rPr lang="en-IN" dirty="0" smtClean="0"/>
              <a:t>many </a:t>
            </a:r>
            <a:r>
              <a:rPr lang="en-US" dirty="0" smtClean="0"/>
              <a:t>economic</a:t>
            </a:r>
            <a:r>
              <a:rPr lang="en-US" dirty="0"/>
              <a:t>, social, and psychological forces that shape consumer preferences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/>
              <a:t>Availability of close substitutes- </a:t>
            </a:r>
            <a:r>
              <a:rPr lang="en-US" dirty="0" smtClean="0"/>
              <a:t>Goods </a:t>
            </a:r>
            <a:r>
              <a:rPr lang="en-US" dirty="0"/>
              <a:t>with close substitutes tend to </a:t>
            </a:r>
            <a:r>
              <a:rPr lang="en-US" dirty="0" smtClean="0"/>
              <a:t>have more </a:t>
            </a:r>
            <a:r>
              <a:rPr lang="en-US" dirty="0"/>
              <a:t>elastic demand because it is easier for consumers to switch from that </a:t>
            </a:r>
            <a:r>
              <a:rPr lang="en-US" dirty="0" smtClean="0"/>
              <a:t>good </a:t>
            </a:r>
            <a:r>
              <a:rPr lang="en-IN" dirty="0" smtClean="0"/>
              <a:t>to </a:t>
            </a:r>
            <a:r>
              <a:rPr lang="en-IN" dirty="0"/>
              <a:t>others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/>
              <a:t>Necessities vs luxuries- </a:t>
            </a:r>
            <a:r>
              <a:rPr lang="en-US" dirty="0" smtClean="0"/>
              <a:t>Necessities </a:t>
            </a:r>
            <a:r>
              <a:rPr lang="en-US" dirty="0"/>
              <a:t>tend to have inelastic demands, </a:t>
            </a:r>
            <a:r>
              <a:rPr lang="en-US" dirty="0" smtClean="0"/>
              <a:t>whereas luxuries </a:t>
            </a:r>
            <a:r>
              <a:rPr lang="en-US" dirty="0"/>
              <a:t>have elastic demands. </a:t>
            </a:r>
            <a:r>
              <a:rPr lang="en-IN" dirty="0" smtClean="0"/>
              <a:t>Of </a:t>
            </a:r>
            <a:r>
              <a:rPr lang="en-IN" dirty="0"/>
              <a:t>course, whether </a:t>
            </a:r>
            <a:r>
              <a:rPr lang="en-IN" dirty="0" smtClean="0"/>
              <a:t>a </a:t>
            </a:r>
            <a:r>
              <a:rPr lang="en-US" dirty="0" smtClean="0"/>
              <a:t>good </a:t>
            </a:r>
            <a:r>
              <a:rPr lang="en-US" dirty="0"/>
              <a:t>is a necessity or a luxury depends not on the intrinsic properties of the </a:t>
            </a:r>
            <a:r>
              <a:rPr lang="en-US" dirty="0" smtClean="0"/>
              <a:t>good but </a:t>
            </a:r>
            <a:r>
              <a:rPr lang="en-US" dirty="0"/>
              <a:t>on the preferences of the buyer.</a:t>
            </a:r>
            <a:endParaRPr lang="en-US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3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63" y="1341574"/>
            <a:ext cx="10642600" cy="44862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/>
              <a:t>Definition of the market- </a:t>
            </a:r>
            <a:r>
              <a:rPr lang="en-US" dirty="0" smtClean="0"/>
              <a:t>The </a:t>
            </a:r>
            <a:r>
              <a:rPr lang="en-US" dirty="0"/>
              <a:t>elasticity of demand in any market depends </a:t>
            </a:r>
            <a:r>
              <a:rPr lang="en-US" dirty="0" smtClean="0"/>
              <a:t>on how </a:t>
            </a:r>
            <a:r>
              <a:rPr lang="en-US" dirty="0"/>
              <a:t>we draw the boundaries of the market. Narrowly defined markets tend </a:t>
            </a:r>
            <a:r>
              <a:rPr lang="en-US" dirty="0" smtClean="0"/>
              <a:t>to have </a:t>
            </a:r>
            <a:r>
              <a:rPr lang="en-US" dirty="0"/>
              <a:t>more elastic demand than broadly defined markets because it is easier </a:t>
            </a:r>
            <a:r>
              <a:rPr lang="en-US" dirty="0" smtClean="0"/>
              <a:t>to find </a:t>
            </a:r>
            <a:r>
              <a:rPr lang="en-US" dirty="0"/>
              <a:t>close substitutes for narrowly defined goods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/>
              <a:t>Time horizon- </a:t>
            </a:r>
            <a:r>
              <a:rPr lang="en-US" dirty="0" smtClean="0"/>
              <a:t>Goods </a:t>
            </a:r>
            <a:r>
              <a:rPr lang="en-US" dirty="0"/>
              <a:t>tend to have more elastic demand over longer time horizons.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3" y="1764579"/>
            <a:ext cx="10515600" cy="4351338"/>
          </a:xfrm>
        </p:spPr>
        <p:txBody>
          <a:bodyPr/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price </a:t>
            </a:r>
            <a:r>
              <a:rPr lang="en-IN" dirty="0" smtClean="0"/>
              <a:t>elasticity </a:t>
            </a:r>
            <a:r>
              <a:rPr lang="en-US" dirty="0" smtClean="0"/>
              <a:t>of </a:t>
            </a:r>
            <a:r>
              <a:rPr lang="en-US" dirty="0"/>
              <a:t>demand as the percentage change in the quantity demanded divided by </a:t>
            </a:r>
            <a:r>
              <a:rPr lang="en-US" dirty="0" smtClean="0"/>
              <a:t>the percentage </a:t>
            </a:r>
            <a:r>
              <a:rPr lang="en-US" dirty="0"/>
              <a:t>change in the price. </a:t>
            </a:r>
            <a:endParaRPr lang="en-US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Price </a:t>
            </a:r>
            <a:r>
              <a:rPr lang="en-IN" dirty="0"/>
              <a:t>elasticity of demand </a:t>
            </a:r>
            <a:r>
              <a:rPr lang="en-IN" dirty="0" smtClean="0"/>
              <a:t>= </a:t>
            </a:r>
            <a:r>
              <a:rPr lang="en-IN" u="sng" dirty="0" smtClean="0"/>
              <a:t>Percentage change in quantity demanded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                                                   Percentage change in price</a:t>
            </a:r>
          </a:p>
          <a:p>
            <a:pPr marL="0" indent="0" algn="just">
              <a:buNone/>
            </a:pPr>
            <a:endParaRPr lang="en-IN" u="sng" dirty="0" smtClean="0"/>
          </a:p>
          <a:p>
            <a:r>
              <a:rPr lang="en-US" dirty="0" smtClean="0"/>
              <a:t>Reporting in absolute values. A larger </a:t>
            </a:r>
            <a:r>
              <a:rPr lang="en-US" dirty="0"/>
              <a:t>price elasticity implies a greater responsiveness of </a:t>
            </a:r>
            <a:r>
              <a:rPr lang="en-US" dirty="0" smtClean="0"/>
              <a:t>quantity </a:t>
            </a:r>
            <a:r>
              <a:rPr lang="en-IN" dirty="0" smtClean="0"/>
              <a:t>demanded </a:t>
            </a:r>
            <a:r>
              <a:rPr lang="en-IN" dirty="0"/>
              <a:t>to price.</a:t>
            </a:r>
          </a:p>
        </p:txBody>
      </p:sp>
    </p:spTree>
    <p:extLst>
      <p:ext uri="{BB962C8B-B14F-4D97-AF65-F5344CB8AC3E}">
        <p14:creationId xmlns:p14="http://schemas.microsoft.com/office/powerpoint/2010/main" val="42702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Midpoint method of computing elasticity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690688"/>
            <a:ext cx="10642600" cy="44862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standard procedure for computing a percentage change is to </a:t>
            </a:r>
            <a:r>
              <a:rPr lang="en-US" dirty="0" smtClean="0"/>
              <a:t>divide the </a:t>
            </a:r>
            <a:r>
              <a:rPr lang="en-US" dirty="0"/>
              <a:t>change by the initial </a:t>
            </a:r>
            <a:r>
              <a:rPr lang="en-US" dirty="0" smtClean="0"/>
              <a:t>level.</a:t>
            </a:r>
            <a:r>
              <a:rPr lang="en-US" dirty="0"/>
              <a:t> By contrast, the midpoint method computes a </a:t>
            </a:r>
            <a:r>
              <a:rPr lang="en-US" dirty="0" smtClean="0"/>
              <a:t>percentage change </a:t>
            </a:r>
            <a:r>
              <a:rPr lang="en-US" dirty="0"/>
              <a:t>by dividing the change by the midpoint (or average) of the </a:t>
            </a:r>
            <a:r>
              <a:rPr lang="en-US" dirty="0" smtClean="0"/>
              <a:t>initial </a:t>
            </a:r>
            <a:r>
              <a:rPr lang="en-IN" dirty="0" smtClean="0"/>
              <a:t>and </a:t>
            </a:r>
            <a:r>
              <a:rPr lang="en-IN" dirty="0"/>
              <a:t>final </a:t>
            </a:r>
            <a:r>
              <a:rPr lang="en-IN" dirty="0" smtClean="0"/>
              <a:t>levels.</a:t>
            </a:r>
          </a:p>
          <a:p>
            <a:pPr algn="just"/>
            <a:endParaRPr lang="en-US" dirty="0"/>
          </a:p>
          <a:p>
            <a:r>
              <a:rPr lang="en-IN" dirty="0"/>
              <a:t>Price elasticity of demand </a:t>
            </a:r>
            <a:r>
              <a:rPr lang="en-IN" dirty="0" smtClean="0"/>
              <a:t>= </a:t>
            </a:r>
            <a:r>
              <a:rPr lang="fr-FR" u="sng" dirty="0" smtClean="0"/>
              <a:t>(</a:t>
            </a:r>
            <a:r>
              <a:rPr lang="fr-FR" i="1" u="sng" dirty="0"/>
              <a:t>Q</a:t>
            </a:r>
            <a:r>
              <a:rPr lang="fr-FR" u="sng" dirty="0"/>
              <a:t>2 – </a:t>
            </a:r>
            <a:r>
              <a:rPr lang="fr-FR" i="1" u="sng" dirty="0"/>
              <a:t>Q</a:t>
            </a:r>
            <a:r>
              <a:rPr lang="fr-FR" u="sng" dirty="0"/>
              <a:t>1) / [(</a:t>
            </a:r>
            <a:r>
              <a:rPr lang="fr-FR" i="1" u="sng" dirty="0"/>
              <a:t>Q</a:t>
            </a:r>
            <a:r>
              <a:rPr lang="fr-FR" u="sng" dirty="0"/>
              <a:t>2 + </a:t>
            </a:r>
            <a:r>
              <a:rPr lang="fr-FR" i="1" u="sng" dirty="0"/>
              <a:t>Q</a:t>
            </a:r>
            <a:r>
              <a:rPr lang="fr-FR" u="sng" dirty="0"/>
              <a:t>1) / 2]</a:t>
            </a:r>
          </a:p>
          <a:p>
            <a:pPr marL="0" indent="0">
              <a:buNone/>
            </a:pPr>
            <a:r>
              <a:rPr lang="nn-NO" dirty="0" smtClean="0"/>
              <a:t>                                                      (</a:t>
            </a:r>
            <a:r>
              <a:rPr lang="nn-NO" i="1" dirty="0"/>
              <a:t>P</a:t>
            </a:r>
            <a:r>
              <a:rPr lang="nn-NO" dirty="0"/>
              <a:t>2 – </a:t>
            </a:r>
            <a:r>
              <a:rPr lang="nn-NO" i="1" dirty="0"/>
              <a:t>P</a:t>
            </a:r>
            <a:r>
              <a:rPr lang="nn-NO" dirty="0"/>
              <a:t>1) / [(</a:t>
            </a:r>
            <a:r>
              <a:rPr lang="nn-NO" i="1" dirty="0"/>
              <a:t>P</a:t>
            </a:r>
            <a:r>
              <a:rPr lang="nn-NO" dirty="0"/>
              <a:t>2 + </a:t>
            </a:r>
            <a:r>
              <a:rPr lang="nn-NO" i="1" dirty="0"/>
              <a:t>P</a:t>
            </a:r>
            <a:r>
              <a:rPr lang="nn-NO" dirty="0"/>
              <a:t>1) / 2]</a:t>
            </a:r>
            <a:endParaRPr lang="en-IN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Because the midpoint method gives the same answer regardless of the </a:t>
            </a:r>
            <a:r>
              <a:rPr lang="en-US" dirty="0" smtClean="0"/>
              <a:t>direction of </a:t>
            </a:r>
            <a:r>
              <a:rPr lang="en-US" dirty="0"/>
              <a:t>change, it is often used when calculating the price elasticity of demand </a:t>
            </a:r>
            <a:r>
              <a:rPr lang="en-US" dirty="0" smtClean="0"/>
              <a:t>between </a:t>
            </a:r>
            <a:r>
              <a:rPr lang="en-IN" dirty="0" smtClean="0"/>
              <a:t>two </a:t>
            </a:r>
            <a:r>
              <a:rPr lang="en-IN" dirty="0"/>
              <a:t>points.</a:t>
            </a:r>
          </a:p>
        </p:txBody>
      </p:sp>
    </p:spTree>
    <p:extLst>
      <p:ext uri="{BB962C8B-B14F-4D97-AF65-F5344CB8AC3E}">
        <p14:creationId xmlns:p14="http://schemas.microsoft.com/office/powerpoint/2010/main" val="9985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33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Variety of demand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436" y="1524000"/>
            <a:ext cx="10633364" cy="4652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Economists classify demand curves according to their elasticity. Demand is </a:t>
            </a:r>
            <a:r>
              <a:rPr lang="en-US" dirty="0" smtClean="0"/>
              <a:t>considered </a:t>
            </a:r>
            <a:r>
              <a:rPr lang="en-US" b="1" dirty="0" smtClean="0"/>
              <a:t>elastic </a:t>
            </a:r>
            <a:r>
              <a:rPr lang="en-US" dirty="0"/>
              <a:t>when the elasticity is greater than 1, which means the </a:t>
            </a:r>
            <a:r>
              <a:rPr lang="en-US" dirty="0" smtClean="0"/>
              <a:t>quantity moves </a:t>
            </a:r>
            <a:r>
              <a:rPr lang="en-US" dirty="0"/>
              <a:t>proportionately more than the price.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Perfectly elastic (infinite elasticity)- demand curve horizontal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Demand </a:t>
            </a:r>
            <a:r>
              <a:rPr lang="en-US" dirty="0"/>
              <a:t>is considered </a:t>
            </a:r>
            <a:r>
              <a:rPr lang="en-US" b="1" dirty="0"/>
              <a:t>inelastic </a:t>
            </a:r>
            <a:r>
              <a:rPr lang="en-US" dirty="0" smtClean="0"/>
              <a:t>when the </a:t>
            </a:r>
            <a:r>
              <a:rPr lang="en-US" dirty="0"/>
              <a:t>elasticity is less than 1, which means the quantity moves proportionately </a:t>
            </a:r>
            <a:r>
              <a:rPr lang="en-US" dirty="0" smtClean="0"/>
              <a:t>less than the price.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Perfectly inelastic (zero elasticity)- demand curve vertical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If the elasticity is exactly 1, the quantity moves the same </a:t>
            </a:r>
            <a:r>
              <a:rPr lang="en-US" dirty="0" smtClean="0"/>
              <a:t>amount proportionately </a:t>
            </a:r>
            <a:r>
              <a:rPr lang="en-US" dirty="0"/>
              <a:t>as the price, and demand is said to have </a:t>
            </a:r>
            <a:r>
              <a:rPr lang="en-US" i="1" dirty="0"/>
              <a:t>unit elasticity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the price elasticity of demand measures how much quantity </a:t>
            </a:r>
            <a:r>
              <a:rPr lang="en-US" dirty="0" smtClean="0"/>
              <a:t>demanded responds </a:t>
            </a:r>
            <a:r>
              <a:rPr lang="en-US" dirty="0"/>
              <a:t>to changes in the price, it is closely related to the slope of the </a:t>
            </a:r>
            <a:r>
              <a:rPr lang="en-US" dirty="0" smtClean="0"/>
              <a:t>demand </a:t>
            </a:r>
            <a:r>
              <a:rPr lang="en-IN" dirty="0" smtClean="0"/>
              <a:t>curve.</a:t>
            </a:r>
          </a:p>
          <a:p>
            <a:endParaRPr lang="en-US" dirty="0"/>
          </a:p>
          <a:p>
            <a:r>
              <a:rPr lang="en-US" dirty="0"/>
              <a:t>The flatter the demand </a:t>
            </a:r>
            <a:r>
              <a:rPr lang="en-US" dirty="0" smtClean="0"/>
              <a:t>curve that </a:t>
            </a:r>
            <a:r>
              <a:rPr lang="en-US" dirty="0"/>
              <a:t>passes through a given point, the greater the price elasticity of demand. </a:t>
            </a:r>
            <a:r>
              <a:rPr lang="en-US" dirty="0" smtClean="0"/>
              <a:t>The steeper </a:t>
            </a:r>
            <a:r>
              <a:rPr lang="en-US" dirty="0"/>
              <a:t>the demand curve that passes through a given point, the smaller the </a:t>
            </a:r>
            <a:r>
              <a:rPr lang="en-US" dirty="0" smtClean="0"/>
              <a:t>price </a:t>
            </a:r>
            <a:r>
              <a:rPr lang="en-IN" dirty="0" smtClean="0"/>
              <a:t>elasticity </a:t>
            </a:r>
            <a:r>
              <a:rPr lang="en-IN" dirty="0"/>
              <a:t>of demand.</a:t>
            </a:r>
          </a:p>
        </p:txBody>
      </p:sp>
    </p:spTree>
    <p:extLst>
      <p:ext uri="{BB962C8B-B14F-4D97-AF65-F5344CB8AC3E}">
        <p14:creationId xmlns:p14="http://schemas.microsoft.com/office/powerpoint/2010/main" val="25033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Total revenue and the elasticity of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91" y="1597891"/>
            <a:ext cx="10670309" cy="468990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any market, total revenue is </a:t>
            </a:r>
            <a:r>
              <a:rPr lang="en-US" i="1" dirty="0"/>
              <a:t>P </a:t>
            </a:r>
            <a:r>
              <a:rPr lang="en-US" dirty="0"/>
              <a:t>× </a:t>
            </a:r>
            <a:r>
              <a:rPr lang="en-US" i="1" dirty="0"/>
              <a:t>Q, </a:t>
            </a:r>
            <a:r>
              <a:rPr lang="en-US" dirty="0"/>
              <a:t>the price of the good times </a:t>
            </a:r>
            <a:r>
              <a:rPr lang="en-US" dirty="0" smtClean="0"/>
              <a:t>the quantity </a:t>
            </a:r>
            <a:r>
              <a:rPr lang="en-US" dirty="0"/>
              <a:t>of the good </a:t>
            </a:r>
            <a:r>
              <a:rPr lang="en-US" dirty="0" smtClean="0"/>
              <a:t>sold.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If </a:t>
            </a:r>
            <a:r>
              <a:rPr lang="en-US" b="1" dirty="0"/>
              <a:t>demand is </a:t>
            </a:r>
            <a:r>
              <a:rPr lang="en-US" b="1" dirty="0" smtClean="0"/>
              <a:t>inelastic, </a:t>
            </a:r>
            <a:r>
              <a:rPr lang="en-US" dirty="0"/>
              <a:t>then an </a:t>
            </a:r>
            <a:r>
              <a:rPr lang="en-US" b="1" dirty="0"/>
              <a:t>increase in the price causes an increase in total revenue</a:t>
            </a:r>
            <a:r>
              <a:rPr lang="en-US" dirty="0" smtClean="0"/>
              <a:t>. An </a:t>
            </a:r>
            <a:r>
              <a:rPr lang="en-US" dirty="0"/>
              <a:t>increase in price from $1 to $3 causes the quantity demanded to </a:t>
            </a:r>
            <a:r>
              <a:rPr lang="en-US" dirty="0" smtClean="0"/>
              <a:t>fall from </a:t>
            </a:r>
            <a:r>
              <a:rPr lang="en-US" dirty="0"/>
              <a:t>100 to 80, so total revenue rises from $100 to $240. An increase in price </a:t>
            </a:r>
            <a:r>
              <a:rPr lang="en-US" dirty="0" smtClean="0"/>
              <a:t>raises </a:t>
            </a:r>
            <a:r>
              <a:rPr lang="en-US" i="1" dirty="0" smtClean="0"/>
              <a:t>P </a:t>
            </a:r>
            <a:r>
              <a:rPr lang="en-US" dirty="0"/>
              <a:t>× </a:t>
            </a:r>
            <a:r>
              <a:rPr lang="en-US" i="1" dirty="0"/>
              <a:t>Q </a:t>
            </a:r>
            <a:r>
              <a:rPr lang="en-US" dirty="0"/>
              <a:t>because the fall in </a:t>
            </a:r>
            <a:r>
              <a:rPr lang="en-US" i="1" dirty="0"/>
              <a:t>Q </a:t>
            </a:r>
            <a:r>
              <a:rPr lang="en-US" dirty="0"/>
              <a:t>is proportionately smaller than the rise i</a:t>
            </a:r>
            <a:r>
              <a:rPr lang="en-US" dirty="0" smtClean="0"/>
              <a:t>n </a:t>
            </a:r>
            <a:r>
              <a:rPr lang="en-US" i="1" dirty="0"/>
              <a:t>P</a:t>
            </a:r>
            <a:r>
              <a:rPr lang="en-US" i="1" dirty="0" smtClean="0"/>
              <a:t>.</a:t>
            </a:r>
          </a:p>
          <a:p>
            <a:pPr marL="0" indent="0" algn="just">
              <a:buNone/>
            </a:pPr>
            <a:endParaRPr lang="en-US" i="1" dirty="0" smtClean="0"/>
          </a:p>
          <a:p>
            <a:r>
              <a:rPr lang="en-US" b="1" dirty="0" smtClean="0"/>
              <a:t>If demand </a:t>
            </a:r>
            <a:r>
              <a:rPr lang="en-US" b="1" dirty="0"/>
              <a:t>is elastic</a:t>
            </a:r>
            <a:r>
              <a:rPr lang="en-US" dirty="0"/>
              <a:t>, the reduction in </a:t>
            </a:r>
            <a:r>
              <a:rPr lang="en-US" dirty="0" smtClean="0"/>
              <a:t>the quantity </a:t>
            </a:r>
            <a:r>
              <a:rPr lang="en-US" dirty="0"/>
              <a:t>demanded is so great that it more than offsets the increase in the </a:t>
            </a:r>
            <a:r>
              <a:rPr lang="en-US" dirty="0" smtClean="0"/>
              <a:t>price. This leads to a </a:t>
            </a:r>
            <a:r>
              <a:rPr lang="en-US" b="1" dirty="0" smtClean="0"/>
              <a:t>decrease in total revenue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610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1497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ELASTICITY</vt:lpstr>
      <vt:lpstr>Price elasticity of demand</vt:lpstr>
      <vt:lpstr>Determinants of elasticity of demand</vt:lpstr>
      <vt:lpstr>PowerPoint Presentation</vt:lpstr>
      <vt:lpstr>PowerPoint Presentation</vt:lpstr>
      <vt:lpstr>Midpoint method of computing elasticity</vt:lpstr>
      <vt:lpstr>Variety of demand curves</vt:lpstr>
      <vt:lpstr>PowerPoint Presentation</vt:lpstr>
      <vt:lpstr>Total revenue and the elasticity of demand</vt:lpstr>
      <vt:lpstr>Income elasticity of demand</vt:lpstr>
      <vt:lpstr>PowerPoint Presentation</vt:lpstr>
      <vt:lpstr>Cross price elasticity of demand</vt:lpstr>
      <vt:lpstr>Determinants of elasticity of supply</vt:lpstr>
      <vt:lpstr>PowerPoint Presentation</vt:lpstr>
      <vt:lpstr>Variety of Supply Curves</vt:lpstr>
      <vt:lpstr>PowerPoint Presentation</vt:lpstr>
      <vt:lpstr>Applications of elasticity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</cp:revision>
  <dcterms:created xsi:type="dcterms:W3CDTF">2022-08-06T07:05:37Z</dcterms:created>
  <dcterms:modified xsi:type="dcterms:W3CDTF">2022-08-07T09:34:18Z</dcterms:modified>
</cp:coreProperties>
</file>