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8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6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2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5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039A-A59D-4A31-8ECF-0B8E66B1F27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7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BUDGET CONSTRAINT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370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IN" sz="2600" dirty="0" smtClean="0"/>
              <a:t>Economists assume </a:t>
            </a:r>
            <a:r>
              <a:rPr lang="en-US" sz="2600" dirty="0" smtClean="0"/>
              <a:t>that </a:t>
            </a:r>
            <a:r>
              <a:rPr lang="en-US" sz="2600" dirty="0"/>
              <a:t>consumers choose the best bundle of goods they can afford. </a:t>
            </a:r>
            <a:r>
              <a:rPr lang="en-US" sz="2600" dirty="0" smtClean="0"/>
              <a:t>Now, we </a:t>
            </a:r>
            <a:r>
              <a:rPr lang="en-US" sz="2600" dirty="0"/>
              <a:t>have to describe more precisely what we mean </a:t>
            </a:r>
            <a:r>
              <a:rPr lang="en-US" sz="2600" dirty="0" smtClean="0"/>
              <a:t>by “best</a:t>
            </a:r>
            <a:r>
              <a:rPr lang="en-US" sz="2600" dirty="0"/>
              <a:t>” and what we mean by “can afford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IN" sz="2600" dirty="0" smtClean="0"/>
              <a:t>In </a:t>
            </a:r>
            <a:r>
              <a:rPr lang="en-US" sz="2600" dirty="0" smtClean="0"/>
              <a:t>real </a:t>
            </a:r>
            <a:r>
              <a:rPr lang="en-US" sz="2600" dirty="0"/>
              <a:t>life there are many goods to consume, but for our purposes it is </a:t>
            </a:r>
            <a:r>
              <a:rPr lang="en-US" sz="2600" dirty="0" smtClean="0"/>
              <a:t>convenient to </a:t>
            </a:r>
            <a:r>
              <a:rPr lang="en-US" sz="2600" dirty="0"/>
              <a:t>consider only the case of two goods, since we can then depict </a:t>
            </a:r>
            <a:r>
              <a:rPr lang="en-US" sz="2600" dirty="0" smtClean="0"/>
              <a:t>the </a:t>
            </a:r>
            <a:r>
              <a:rPr lang="en-IN" sz="2600" dirty="0" smtClean="0"/>
              <a:t>consumer’s </a:t>
            </a:r>
            <a:r>
              <a:rPr lang="en-IN" sz="2600" dirty="0"/>
              <a:t>choice </a:t>
            </a:r>
            <a:r>
              <a:rPr lang="en-IN" sz="2600" dirty="0" smtClean="0"/>
              <a:t>behaviour graphically.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US" sz="2600" dirty="0"/>
              <a:t>We will indicate the consumer’s consumption bundle by (</a:t>
            </a:r>
            <a:r>
              <a:rPr lang="en-US" sz="2600" dirty="0" smtClean="0"/>
              <a:t>x, y). This is </a:t>
            </a:r>
            <a:r>
              <a:rPr lang="en-US" sz="2600" dirty="0"/>
              <a:t>simply a list of two numbers that tells us how much the consumer is </a:t>
            </a:r>
            <a:r>
              <a:rPr lang="en-US" sz="2600" dirty="0" smtClean="0"/>
              <a:t>choosing to </a:t>
            </a:r>
            <a:r>
              <a:rPr lang="en-US" sz="2600" dirty="0"/>
              <a:t>consume of good 1, </a:t>
            </a:r>
            <a:r>
              <a:rPr lang="en-US" sz="2600" dirty="0" smtClean="0"/>
              <a:t>x, </a:t>
            </a:r>
            <a:r>
              <a:rPr lang="en-US" sz="2600" dirty="0"/>
              <a:t>and how much the consumer is choosing </a:t>
            </a:r>
            <a:r>
              <a:rPr lang="en-US" sz="2600" dirty="0" smtClean="0"/>
              <a:t>to consume </a:t>
            </a:r>
            <a:r>
              <a:rPr lang="en-US" sz="2600" dirty="0"/>
              <a:t>of good 2, y</a:t>
            </a:r>
            <a:r>
              <a:rPr lang="en-US" sz="2600" dirty="0" smtClean="0"/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104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We suppose that we can observe the prices of the two goods, (p1, </a:t>
            </a:r>
            <a:r>
              <a:rPr lang="en-US" dirty="0" smtClean="0"/>
              <a:t>p2) and </a:t>
            </a:r>
            <a:r>
              <a:rPr lang="en-US" dirty="0"/>
              <a:t>the amount of money the consumer has to spend, m. Then the </a:t>
            </a:r>
            <a:r>
              <a:rPr lang="en-US" dirty="0" smtClean="0"/>
              <a:t>budget constraint </a:t>
            </a:r>
            <a:r>
              <a:rPr lang="en-US" dirty="0"/>
              <a:t>of the consumer can be written </a:t>
            </a:r>
            <a:r>
              <a:rPr lang="en-US" dirty="0" smtClean="0"/>
              <a:t>as </a:t>
            </a:r>
          </a:p>
          <a:p>
            <a:pPr marL="0" indent="0" algn="r">
              <a:buNone/>
            </a:pPr>
            <a:r>
              <a:rPr lang="en-IN" b="1" dirty="0" smtClean="0"/>
              <a:t>p1x + p2y ≤ m.</a:t>
            </a:r>
          </a:p>
          <a:p>
            <a:pPr algn="just"/>
            <a:r>
              <a:rPr lang="en-US" dirty="0"/>
              <a:t>The consumer’s affordable consumption bundles are those </a:t>
            </a:r>
            <a:r>
              <a:rPr lang="en-US" dirty="0" smtClean="0"/>
              <a:t>that don’t </a:t>
            </a:r>
            <a:r>
              <a:rPr lang="en-US" dirty="0"/>
              <a:t>cost any more than m. We call this set of affordable </a:t>
            </a:r>
            <a:r>
              <a:rPr lang="en-US" dirty="0" smtClean="0"/>
              <a:t>consumption bundles </a:t>
            </a:r>
            <a:r>
              <a:rPr lang="en-US" dirty="0"/>
              <a:t>at prices (p1, p2) and income m the budget set of the consumer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Two goods are often enough</a:t>
            </a:r>
            <a:endParaRPr lang="en-US" dirty="0"/>
          </a:p>
          <a:p>
            <a:pPr marL="0" indent="0" algn="r">
              <a:buNone/>
            </a:pPr>
            <a:r>
              <a:rPr lang="en-IN" dirty="0" smtClean="0"/>
              <a:t>                         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13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27" y="365126"/>
            <a:ext cx="10457873" cy="108498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Budget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1662545"/>
            <a:ext cx="10587182" cy="4514418"/>
          </a:xfrm>
        </p:spPr>
        <p:txBody>
          <a:bodyPr/>
          <a:lstStyle/>
          <a:p>
            <a:pPr algn="just"/>
            <a:r>
              <a:rPr lang="en-US" dirty="0"/>
              <a:t>The budget line is the set of bundles that cost exactly 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4" y="2357005"/>
            <a:ext cx="381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Slope of the budget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slope of the budget line has a nice economic interpretation. It </a:t>
            </a:r>
            <a:r>
              <a:rPr lang="en-US" dirty="0" smtClean="0"/>
              <a:t>measures the </a:t>
            </a:r>
            <a:r>
              <a:rPr lang="en-US" dirty="0"/>
              <a:t>rate at which the market is willing to “substitute” good </a:t>
            </a:r>
            <a:r>
              <a:rPr lang="en-US" dirty="0" smtClean="0"/>
              <a:t>x for </a:t>
            </a:r>
            <a:r>
              <a:rPr lang="en-IN" dirty="0" smtClean="0"/>
              <a:t>good 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slope of the budget line </a:t>
            </a:r>
            <a:r>
              <a:rPr lang="en-US" dirty="0" smtClean="0"/>
              <a:t>measures the </a:t>
            </a:r>
            <a:r>
              <a:rPr lang="en-US" dirty="0"/>
              <a:t>opportunity cost of consuming good 1. In order to consume more </a:t>
            </a:r>
            <a:r>
              <a:rPr lang="en-US" dirty="0" smtClean="0"/>
              <a:t>of good x </a:t>
            </a:r>
            <a:r>
              <a:rPr lang="en-US" dirty="0"/>
              <a:t>you have to give up some consumption of good </a:t>
            </a:r>
            <a:r>
              <a:rPr lang="en-US" dirty="0" smtClean="0"/>
              <a:t>y. </a:t>
            </a:r>
            <a:r>
              <a:rPr lang="en-US" dirty="0"/>
              <a:t>Giving up </a:t>
            </a:r>
            <a:r>
              <a:rPr lang="en-US" dirty="0" smtClean="0"/>
              <a:t>the opportunity </a:t>
            </a:r>
            <a:r>
              <a:rPr lang="en-US" dirty="0"/>
              <a:t>to consume good </a:t>
            </a:r>
            <a:r>
              <a:rPr lang="en-US" dirty="0" smtClean="0"/>
              <a:t>y </a:t>
            </a:r>
            <a:r>
              <a:rPr lang="en-US" dirty="0"/>
              <a:t>is the true economic cost of more good x</a:t>
            </a:r>
            <a:r>
              <a:rPr lang="en-US" dirty="0" smtClean="0"/>
              <a:t> consumption</a:t>
            </a:r>
            <a:r>
              <a:rPr lang="en-US" dirty="0"/>
              <a:t>; and that cost is measured by the slope of the budget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8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How the budget line changes?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9" y="1690688"/>
            <a:ext cx="10614891" cy="4486275"/>
          </a:xfrm>
        </p:spPr>
        <p:txBody>
          <a:bodyPr/>
          <a:lstStyle/>
          <a:p>
            <a:pPr algn="just"/>
            <a:r>
              <a:rPr lang="en-US" dirty="0" smtClean="0"/>
              <a:t>First </a:t>
            </a:r>
            <a:r>
              <a:rPr lang="en-US" dirty="0"/>
              <a:t>consider changes in income. A</a:t>
            </a:r>
            <a:r>
              <a:rPr lang="en-US" dirty="0" smtClean="0"/>
              <a:t>n </a:t>
            </a:r>
            <a:r>
              <a:rPr lang="en-US" dirty="0"/>
              <a:t>increase in income will increase the vertical intercept and </a:t>
            </a:r>
            <a:r>
              <a:rPr lang="en-US" dirty="0" smtClean="0"/>
              <a:t>not affect </a:t>
            </a:r>
            <a:r>
              <a:rPr lang="en-US" dirty="0"/>
              <a:t>the slope of the line. Thus an increase in income will result in a </a:t>
            </a:r>
            <a:r>
              <a:rPr lang="en-US" dirty="0" smtClean="0"/>
              <a:t>parallel shift </a:t>
            </a:r>
            <a:r>
              <a:rPr lang="en-US" dirty="0"/>
              <a:t>outward of the budget </a:t>
            </a:r>
            <a:r>
              <a:rPr lang="en-US" dirty="0" smtClean="0"/>
              <a:t>line.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Now consider changes in prices. </a:t>
            </a:r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p1 will not change the vertical intercept, but it will make </a:t>
            </a:r>
            <a:r>
              <a:rPr lang="en-US" dirty="0" smtClean="0"/>
              <a:t>the budget </a:t>
            </a:r>
            <a:r>
              <a:rPr lang="en-US" dirty="0"/>
              <a:t>line steeper since p1/p2 will become larger.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2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Shifts due to income and price changes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" b="13007"/>
          <a:stretch/>
        </p:blipFill>
        <p:spPr>
          <a:xfrm>
            <a:off x="3269673" y="1872456"/>
            <a:ext cx="5523345" cy="4378694"/>
          </a:xfrm>
        </p:spPr>
      </p:pic>
    </p:spTree>
    <p:extLst>
      <p:ext uri="{BB962C8B-B14F-4D97-AF65-F5344CB8AC3E}">
        <p14:creationId xmlns:p14="http://schemas.microsoft.com/office/powerpoint/2010/main" val="27604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690688"/>
            <a:ext cx="10688782" cy="4486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happens to the budget line when we change the prices of good </a:t>
            </a:r>
            <a:r>
              <a:rPr lang="en-US" dirty="0" smtClean="0"/>
              <a:t>1 and </a:t>
            </a:r>
            <a:r>
              <a:rPr lang="en-US" dirty="0"/>
              <a:t>good 2 at the same time? Suppose for example that we double </a:t>
            </a:r>
            <a:r>
              <a:rPr lang="en-US" dirty="0" smtClean="0"/>
              <a:t>the prices </a:t>
            </a:r>
            <a:r>
              <a:rPr lang="en-US" dirty="0"/>
              <a:t>of both goods 1 and 2. In this case both the horizontal and </a:t>
            </a:r>
            <a:r>
              <a:rPr lang="en-US" dirty="0" smtClean="0"/>
              <a:t>vertical intercepts </a:t>
            </a:r>
            <a:r>
              <a:rPr lang="en-US" dirty="0"/>
              <a:t>shift inward by a factor of one-half, and therefore the </a:t>
            </a:r>
            <a:r>
              <a:rPr lang="en-US" dirty="0" smtClean="0"/>
              <a:t>budget line </a:t>
            </a:r>
            <a:r>
              <a:rPr lang="en-US" dirty="0"/>
              <a:t>shifts inward by one-half as well. Multiplying both prices by two </a:t>
            </a:r>
            <a:r>
              <a:rPr lang="en-US" dirty="0" smtClean="0"/>
              <a:t>is just </a:t>
            </a:r>
            <a:r>
              <a:rPr lang="en-US" dirty="0"/>
              <a:t>like dividing income by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42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What if income decreases and prices increase?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847273"/>
            <a:ext cx="10596418" cy="4403581"/>
          </a:xfrm>
        </p:spPr>
        <p:txBody>
          <a:bodyPr/>
          <a:lstStyle/>
          <a:p>
            <a:pPr algn="just"/>
            <a:r>
              <a:rPr lang="en-US" dirty="0"/>
              <a:t>If m decreases and p1 and p2 </a:t>
            </a:r>
            <a:r>
              <a:rPr lang="en-US" dirty="0" smtClean="0"/>
              <a:t>both increase</a:t>
            </a:r>
            <a:r>
              <a:rPr lang="en-US" dirty="0"/>
              <a:t>, then the intercepts m/p1 and m/p2 must both decrease. </a:t>
            </a:r>
            <a:r>
              <a:rPr lang="en-US" dirty="0" smtClean="0"/>
              <a:t>This means </a:t>
            </a:r>
            <a:r>
              <a:rPr lang="en-US" dirty="0"/>
              <a:t>that the budget line will shift inward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What about the slope? </a:t>
            </a:r>
            <a:r>
              <a:rPr lang="en-US" dirty="0"/>
              <a:t>If price 2 increases more than price 1, so that −</a:t>
            </a:r>
            <a:r>
              <a:rPr lang="en-US" dirty="0" smtClean="0"/>
              <a:t>p1/p2 decreases </a:t>
            </a:r>
            <a:r>
              <a:rPr lang="en-US" dirty="0"/>
              <a:t>(in absolute value), then the budget line will be flatter; if price </a:t>
            </a:r>
            <a:r>
              <a:rPr lang="en-US" dirty="0" smtClean="0"/>
              <a:t>2 increases </a:t>
            </a:r>
            <a:r>
              <a:rPr lang="en-US" dirty="0"/>
              <a:t>less than price 1, the budget line will be steeper.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46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588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BUDGET CONSTRAINT</vt:lpstr>
      <vt:lpstr>Introduction</vt:lpstr>
      <vt:lpstr>PowerPoint Presentation</vt:lpstr>
      <vt:lpstr>Budget line</vt:lpstr>
      <vt:lpstr>Slope of the budget line</vt:lpstr>
      <vt:lpstr>How the budget line changes?</vt:lpstr>
      <vt:lpstr>Shifts due to income and price changes</vt:lpstr>
      <vt:lpstr>PowerPoint Presentation</vt:lpstr>
      <vt:lpstr>What if income decreases and prices increase?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BUDGET CONSTRAINT</dc:title>
  <dc:creator>admin</dc:creator>
  <cp:lastModifiedBy>admin</cp:lastModifiedBy>
  <cp:revision>10</cp:revision>
  <dcterms:created xsi:type="dcterms:W3CDTF">2022-08-17T12:16:13Z</dcterms:created>
  <dcterms:modified xsi:type="dcterms:W3CDTF">2022-08-17T13:39:52Z</dcterms:modified>
</cp:coreProperties>
</file>