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7" r:id="rId2"/>
    <p:sldId id="291" r:id="rId3"/>
    <p:sldId id="282" r:id="rId4"/>
    <p:sldId id="300" r:id="rId5"/>
    <p:sldId id="299" r:id="rId6"/>
    <p:sldId id="284" r:id="rId7"/>
    <p:sldId id="263" r:id="rId8"/>
    <p:sldId id="292" r:id="rId9"/>
    <p:sldId id="294" r:id="rId10"/>
    <p:sldId id="295" r:id="rId11"/>
    <p:sldId id="296" r:id="rId12"/>
    <p:sldId id="297" r:id="rId13"/>
    <p:sldId id="298" r:id="rId14"/>
    <p:sldId id="281" r:id="rId15"/>
    <p:sldId id="264" r:id="rId16"/>
    <p:sldId id="265" r:id="rId17"/>
    <p:sldId id="266" r:id="rId18"/>
    <p:sldId id="267" r:id="rId19"/>
    <p:sldId id="268" r:id="rId20"/>
    <p:sldId id="286" r:id="rId21"/>
    <p:sldId id="288" r:id="rId22"/>
    <p:sldId id="289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0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278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78.49711" units="1/cm"/>
          <inkml:channelProperty channel="T" name="resolution" value="1" units="1/dev"/>
        </inkml:channelProperties>
      </inkml:inkSource>
      <inkml:timestamp xml:id="ts0" timeString="2021-08-11T03:25:40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10883 14887 0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278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78.49711" units="1/cm"/>
          <inkml:channelProperty channel="T" name="resolution" value="1" units="1/dev"/>
        </inkml:channelProperties>
      </inkml:inkSource>
      <inkml:timestamp xml:id="ts0" timeString="2021-08-11T03:29:57.8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20249 10495 0,'-17'0'63,"17"35"-63,0 1 16,0-1-16,0 0 15,0 1 1,0-1-16,0-18 15,0 19-15,0-19 0,0 36 16,0 18 0,0-36-1,0 0 1,0 18 0,0-17-1,0-1 1,0-18-1,0 19 1,0-19 0,0 19-1,0-1 1,17-35 0,-17 18-1,0-1-15,18 1 16,0 0-1,17 17 1,18 0 0,53 0-1,17-35 1,1 18 0,17 0-1,-53-18 1,-35 0-16,-35 0 15,52 0-15,-35 0 16,18 0-16,53 0 31,18 0-15,-36 17 0,53 1-1,-18 0 1,19-1-1,-54 1 1,18-18 0,-1 0-1,-69 0-15,52 0 16,-18 0-16,19 0 16,-19 0-16,107 17 15,-19 1 1,19-18-1,17 35 17,-88 1-17,35-19 1,17 1 0,54 0-1,106 35 1,-36-53-1,0 17 1,-159-17-16,36 0 16,-18 0-1,-52 0-15,122 0 16,-52 0 0,0 0-1,17 0 1,0 0-1,54 0 17,-142 18-17,0-18 1,18 0 0,-88 0-16,35 0 15,-1 0-15,-16 0 16,34 0-1,54 0 1,-89 0 0,71 0-1,-36-35 1,36-18 0,-70 35-1,16-17-15,-16 17 16,-1 0-1,0-35 1,-17 36 0,0 17-16,-18-35 15,52-36-15,-34 71 16,35-35 0,0-1-1,-18 19 1,1-36-1,-19 35 1,-17-35 0,0 0-1,35 18 1,-17-18 0,-18 18-1,0 17 1,0 1-16,0-19 15,0-17 1,-18 36 15,1-36-15,17 35 0,0-35-1,-35 0 1,-1-35-1,1 53 1,17 0-16,18-1 16,-53 1-16,36 18 140,-54 17-140,-17 0 16,17 0-16,1 0 16,-36 0-1,18 0-15,-159 0 16,141 0-1,0 0-15,-70 0 16,17 0 0,36 0-1,52 0 1,1 0 0,-1 0-1,0 0 1,1 0-1,-1 0 1,-34 0 15,-72 0-15,54 0 0,34 0-1,-34 0 1,17 0-1,36 0 1,-19 0 0,-16-18-1,34 18 1,-35 0 0,71 0-1,-18 0-15,0 0 16,0 0-16,-141 0 31,88 0-15,0 0-1,-35-35 1,53 35 0,35 0-1,-17 0 1,-54 0-1,54 0 1,-54 0 0,71 0-16,0 0 15,36 0-15,-71 0 16,52 0-16,-52 0 16,53 0-1,-18 0-15,-53 0 16,35 0-1,36 0 1,-71 0 0,18 0-1,18 0 1,-72 0 0,-16 0-1,17 0 1,88 0-16,-18 0 15,-17 0-15,17 0 16,-17 0-16,-141-18 16,123 18-1,35 0-15,-105-18 16,70 18 0,36 0-1,-18 0 1,70 0-1,0 0 1,1 0-16,-1 0 0,0 0 16,-17 0-1,17 0 32,-17 0-31,18 0-1,-36 0 1,35 0 125,0 18-110,1-18-15,-1 0 15,0 18-31,1-18 15,-1 0-15,-35 17 16,36-17 0,-1 0-1,0 0 1,1 0 140,-1 0-140,-17 0 15,17 0 0,0 18-31,1-18 266,-1 0-250,1 0-1,-36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278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78.49711" units="1/cm"/>
          <inkml:channelProperty channel="T" name="resolution" value="1" units="1/dev"/>
        </inkml:channelProperties>
      </inkml:inkSource>
      <inkml:timestamp xml:id="ts0" timeString="2021-08-11T03:40:20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17921 9208 0,'53'17'63,"-35"1"-63,52-1 15,18 19-15,-17-19 16,70-17-16,159 36 31,300 34 0,-106-70 1,-353 0-32,211 0 31,-246 0-31,-53 0 16,106 0-1,-18 0 1,-53 0-1,0 0 1,36 0 0,88 0 15,-142 0-15,-17 0-16,0 0 15,18 0-15,-54 0 0,18 0 16,36 0-1,-53-17-15,87-1 16,-69 18-16,-19-18 16,107-17-1,-36 35 1,53-18 0,-35 1-1,17-1 1,-123 0-1,18 18 1,0-17-16,-1-18 16,36-36-1,0-53 1,18 19 0,-1 16-1,1-16 1,-36 16-1,0 36 1,-17-17 0,-18 35-1,0 17 1,0-53 0,0 36-1,0 0 1,0-53-1,-70 35 1,-36 0 0,17 35 15,1 1-15,0-19-1,-71 36 1,-70 0-1,70-35 1,-88 17 0,159-17-16,-35 35 15,17 0-15,-53 0 16,36 0-16,-18 0 16,17 0-16,-176 0 15,141 0 1,18 0-16,-106 18 15,36-1 1,17 19 15,0-1-15,53-35 0,-1 18-1,1 17 1,124-35-16,-54 0 15,18 0-15,0 0 0,-17 0 16,-54 0 0,54 0-1,-36 0 1,-53 0 0,-70 0-1,105 35 1,71-17-1,18 17 1,35-17 0,0 17 15,0 0-15,0-17-1,0 17 1,0-17-1,0 35 1,0 17 0,0 18-1,-35 1 1,35-19 0,0-17-1,0-35 1,0 17-1,0-17 1,-35 52-16,17-34 16,18 16-16,0-16 15,0-1 1,-18 36-16,-35 52 16,36-70-1,-1-35 1,18-1-1,0 1 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278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78.49711" units="1/cm"/>
          <inkml:channelProperty channel="T" name="resolution" value="1" units="1/dev"/>
        </inkml:channelProperties>
      </inkml:inkSource>
      <inkml:timestamp xml:id="ts0" timeString="2021-08-11T03:41:16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19562 11659 0,'35'0'63,"18"0"-48,17 0-15,71 0 16,0 0-16,18 0 16,159 0-1,-36 0 1,-141 0-16,-35 0 15,17 0-15,18 0 16,18 0-16,-18 0 16,18 0-16,53 18 15,-53-18 1,-36 53-16,18-53 16,-35 0 15,-18 0-16,0 18 1,36-18 0,17 0-1,0 0 1,-35 0 0,-53 0-16,88 0 15,-71 0 1,1 0-16,105 0 15,18 0 1,18 0 0,17 17-1,-52-17 1,140 71 15,-35-71-15,71 0-1,-229 0-15,-18 0 16,35 0-16,-71 0 0,54 0 16,34 0-1,-105 0 1,0 0-16,53 17 16,-71-17-16,18 0 15,88 0 1,-52 0-1,-19 0 1,-17 0 0</inkml:trace>
  <inkml:trace contextRef="#ctx0" brushRef="#br0" timeOffset="9543.7249">18838 13882 0,'36'0'62,"52"0"-62,-35 0 16,35 0-16,18-18 15,88 1-15,335 17 32,-212 0-17,248-18 17,-301-53-17,-175 71-15,52 0 16,-53-17-16,35-1 15,-17 18-15,18 0 16,35 0 0,-89 0-16,71 0 31,-53 0-31,1 0 16,34 0-1,36 0 1,0 0-1,52 0 1,71 0 0,-193-18-1,-19 18-15,36 0 16,-18 0-16,0 0 16,-17 0-16,35 0 15,-18 0-15,71 0 16,-71 0-1,18 0-15,35 0 16,35 0 0,-70 0-1,35 0 1,-35 0 15,-18 0-15,-17 0-1,-36 0-15,-17 0 16,17 0-16,-17 0 16,52 0-16,-52 0 15,17 0-15,0 0 16,1 0-16,69 0 16,1 0-1,18 0 1,87 0-1,-52 0 1,53 0 0,-36 0 15,-70 0-31,-18 0 16,-70 0-1,70 0-15,-17 0 0,-1 0 16,1 0-1,70 0-15,0 0 16,-70 0-16,34 36 16,-34-19-1,-18-17 1,0 18 0,-18-18-1,-17 0 1,-1 0-1,1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278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78.49711" units="1/cm"/>
          <inkml:channelProperty channel="T" name="resolution" value="1" units="1/dev"/>
        </inkml:channelProperties>
      </inkml:inkSource>
      <inkml:timestamp xml:id="ts0" timeString="2021-08-11T03:06:57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12047 5750 0,'36'0'78,"34"0"-62,54 0-16,-54 0 16,1 0-16,-18 0 15,35-17-15,0-1 16,-17 18-1,-18-18-15,35 18 16,18 0 0,17 0-1,36 0 1,0 0 0,-18 0 15,53 18-16,-177-18-15,36 0 16,0 18-16,18-18 16,52 17-1,-35 1-15,71-18 16,-88 0-16,35 0 16,123 0-1,-53 0 1,1 0-1,34 0 1,54 35 0,-18-17-1,-141-18 1,17 17 0,1 1-16,-54-18 0,1 0 15,17 0 1,-18 0-16,19 0 15,-1 0-15,-35 0 0,53 0 16,52 0 0,1 0-1,-18 0 1,-17 0 0,-19 0-1,19 0 1,-36 0-1,-17 0 1,-1 0-16,-52 0 16,35 0-16,35 0 15,-35 0-15,53-18 32,-36 1-32,-34-1 15,-1 1 1,18 17-1,-53-36 1,17 1 0,-17 0-1,0-18 1,0 18 0,0-54-1,0 54 1,0 0-16,0 0 15,0 17 1,0 0-16,0-35 16,0 18-1,0 0-15,0-36 32,-35 18-32,-35-35 31,34 53-16,-34 0 1,17 17 0,-35-17-1,70 17-15,-53 18 16,54-18-16,-36 18 16,0 0-16,-53 0 15,53 0 1,-17 0-1,-54 0 1,1 0 0,-18 0-1,0 0 1,-18 0 15,0 0-15,18 0-1,17 0 1,72 0-16,-19 0 16,18 0-16,18 0 0,-18 0 15,-88 0 1,17 0 0,1 0-1,52 0 1,-17 0-1,-35 0 1,17 0 0,-53 0-1,18 0 1,17-17 15,89 17-31,-71 0 16,71 0-16,-36 0 15,-34 0 1,-1 0 0,-53 0-1,71 0 1,-36 0 0,-17 0-1,53 0 1,-35 0-1,17 0 1,35 0-16,1 0 16,34 0-16,-34 0 15,17 0-15,-106 0 32,18 0-17,35 0 1,0 0-1,18 0 1,0 0 0,-35 0-1,34 0 1,1 0 0,35 0-1,-53 0 1,71 0-16,-106 0 15,70 0 1,-17 0-16,-18 0 16,18 0-1,18 0 17,-1 0-17,53 0 1,-17 0-1,0 0 1,0 0 47,17 17-63,18 1 15,-18 0-15,18 52 16,0 1-1,0-1 1,0-34 0,18 16-1,17-16 17,1-19-17,16 54 1,-16-71-16,-1 18 15,-17-1 1,-1-17-16,1 18 16,0 0-16,-1-1 31,1 1-15,17-18-1,-35 17 1,35-17 15,18 36-15,-35-36-16,0 17 15,17-17-15,0 18 16,-17-18-16,35 35 16,-36-17 46,19-18-46,-36 35-1,17-17 1,1 17 46,0-17-46,-1-1 15,1-17 16,-18 18-47,17-18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0B4FC-21C0-4399-B74C-79FFD936A23A}" type="datetimeFigureOut">
              <a:rPr lang="en-IN" smtClean="0"/>
              <a:t>01/08/22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E57A6-3832-4D34-B950-0CC0EB7CB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93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E57A6-3832-4D34-B950-0CC0EB7CBF6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35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AC0C02-D511-4834-B736-E1E0E264251F}" type="slidenum">
              <a:rPr lang="en-US" altLang="en-US" sz="13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9200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FA17DB-51C0-46BD-9566-844F3D12B9AD}" type="slidenum">
              <a:rPr lang="en-US" altLang="en-US" sz="130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445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B0F142-5BC1-4250-96F8-AEF9BDED7209}" type="slidenum">
              <a:rPr lang="en-US" altLang="en-US" sz="130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6481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CCDF19-EAE4-4077-95C5-77550B53B198}" type="slidenum">
              <a:rPr lang="en-US" altLang="en-US" sz="130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9599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72DC00-A5C1-4488-A004-11AC3048EDD6}" type="slidenum">
              <a:rPr lang="en-US" altLang="en-US" sz="13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3822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3F7273-2C68-4DEC-B931-32D652322D5E}" type="slidenum">
              <a:rPr lang="en-US" altLang="en-US" sz="130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2752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99E69F8-3B9E-4CED-9607-3963F8A411BF}" type="slidenum">
              <a:rPr lang="en-US" altLang="en-US" sz="130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701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" charset="0"/>
                <a:ea typeface="Times" charset="0"/>
                <a:cs typeface="Time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" charset="0"/>
                <a:ea typeface="Times" charset="0"/>
                <a:cs typeface="Time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BDE1-538E-824B-8948-FE3E42F7BFB5}" type="datetime1">
              <a:rPr lang="en-IN" smtClean="0"/>
              <a:t>01/08/22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" charset="0"/>
                <a:ea typeface="Times" charset="0"/>
                <a:cs typeface="Times" charset="0"/>
              </a:defRPr>
            </a:lvl1pPr>
          </a:lstStyle>
          <a:p>
            <a:r>
              <a:rPr lang="en-US" smtClean="0"/>
              <a:t>IT 304_2022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5038-7944-4DD7-9771-AB11AE822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7565-3DF0-EC4C-BCC0-1F141CEBDA20}" type="datetime1">
              <a:rPr lang="en-IN" smtClean="0"/>
              <a:t>01/08/22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304_2022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5038-7944-4DD7-9771-AB11AE822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20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8284-05A6-8944-9DC0-2C7DF910B8B8}" type="datetime1">
              <a:rPr lang="en-IN" smtClean="0"/>
              <a:t>01/08/22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304_2022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5038-7944-4DD7-9771-AB11AE822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501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ABAD9-9F0D-B04D-A5B2-76F5C14BEE74}" type="datetime1">
              <a:rPr lang="en-IN" smtClean="0"/>
              <a:t>01/08/22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304_2022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B5A708-E4D8-4AA2-B463-25CACE5057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36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" charset="0"/>
                <a:ea typeface="Times" charset="0"/>
                <a:cs typeface="Time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" charset="0"/>
                <a:ea typeface="Times" charset="0"/>
                <a:cs typeface="Times" charset="0"/>
              </a:defRPr>
            </a:lvl1pPr>
            <a:lvl2pPr>
              <a:defRPr>
                <a:latin typeface="Times" charset="0"/>
                <a:ea typeface="Times" charset="0"/>
                <a:cs typeface="Times" charset="0"/>
              </a:defRPr>
            </a:lvl2pPr>
            <a:lvl3pPr>
              <a:defRPr>
                <a:latin typeface="Times" charset="0"/>
                <a:ea typeface="Times" charset="0"/>
                <a:cs typeface="Times" charset="0"/>
              </a:defRPr>
            </a:lvl3pPr>
            <a:lvl4pPr>
              <a:defRPr>
                <a:latin typeface="Times" charset="0"/>
                <a:ea typeface="Times" charset="0"/>
                <a:cs typeface="Times" charset="0"/>
              </a:defRPr>
            </a:lvl4pPr>
            <a:lvl5pPr>
              <a:defRPr>
                <a:latin typeface="Times" charset="0"/>
                <a:ea typeface="Times" charset="0"/>
                <a:cs typeface="Times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FB65-90AF-454E-8A68-26CA7094DFA9}" type="datetime1">
              <a:rPr lang="en-IN" smtClean="0"/>
              <a:t>01/08/22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" charset="0"/>
                <a:ea typeface="Times" charset="0"/>
                <a:cs typeface="Times" charset="0"/>
              </a:defRPr>
            </a:lvl1pPr>
          </a:lstStyle>
          <a:p>
            <a:r>
              <a:rPr lang="en-US" smtClean="0"/>
              <a:t>IT 304_2022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5038-7944-4DD7-9771-AB11AE822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8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1046-8937-EA40-91B0-C1968A494D74}" type="datetime1">
              <a:rPr lang="en-IN" smtClean="0"/>
              <a:t>01/08/22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304_2022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5038-7944-4DD7-9771-AB11AE822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23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376"/>
            <a:ext cx="10515600" cy="1325563"/>
          </a:xfrm>
        </p:spPr>
        <p:txBody>
          <a:bodyPr/>
          <a:lstStyle>
            <a:lvl1pPr>
              <a:defRPr>
                <a:latin typeface="Times" charset="0"/>
                <a:ea typeface="Times" charset="0"/>
                <a:cs typeface="Time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44876"/>
            <a:ext cx="5181600" cy="4351338"/>
          </a:xfrm>
        </p:spPr>
        <p:txBody>
          <a:bodyPr/>
          <a:lstStyle>
            <a:lvl1pPr>
              <a:defRPr>
                <a:latin typeface="Times" charset="0"/>
                <a:ea typeface="Times" charset="0"/>
                <a:cs typeface="Times" charset="0"/>
              </a:defRPr>
            </a:lvl1pPr>
            <a:lvl2pPr>
              <a:defRPr>
                <a:latin typeface="Times" charset="0"/>
                <a:ea typeface="Times" charset="0"/>
                <a:cs typeface="Times" charset="0"/>
              </a:defRPr>
            </a:lvl2pPr>
            <a:lvl3pPr>
              <a:defRPr>
                <a:latin typeface="Times" charset="0"/>
                <a:ea typeface="Times" charset="0"/>
                <a:cs typeface="Times" charset="0"/>
              </a:defRPr>
            </a:lvl3pPr>
            <a:lvl4pPr>
              <a:defRPr>
                <a:latin typeface="Times" charset="0"/>
                <a:ea typeface="Times" charset="0"/>
                <a:cs typeface="Times" charset="0"/>
              </a:defRPr>
            </a:lvl4pPr>
            <a:lvl5pPr>
              <a:defRPr>
                <a:latin typeface="Times" charset="0"/>
                <a:ea typeface="Times" charset="0"/>
                <a:cs typeface="Times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" charset="0"/>
                <a:ea typeface="Times" charset="0"/>
                <a:cs typeface="Times" charset="0"/>
              </a:defRPr>
            </a:lvl1pPr>
            <a:lvl2pPr>
              <a:defRPr>
                <a:latin typeface="Times" charset="0"/>
                <a:ea typeface="Times" charset="0"/>
                <a:cs typeface="Times" charset="0"/>
              </a:defRPr>
            </a:lvl2pPr>
            <a:lvl3pPr>
              <a:defRPr>
                <a:latin typeface="Times" charset="0"/>
                <a:ea typeface="Times" charset="0"/>
                <a:cs typeface="Times" charset="0"/>
              </a:defRPr>
            </a:lvl3pPr>
            <a:lvl4pPr>
              <a:defRPr>
                <a:latin typeface="Times" charset="0"/>
                <a:ea typeface="Times" charset="0"/>
                <a:cs typeface="Times" charset="0"/>
              </a:defRPr>
            </a:lvl4pPr>
            <a:lvl5pPr>
              <a:defRPr>
                <a:latin typeface="Times" charset="0"/>
                <a:ea typeface="Times" charset="0"/>
                <a:cs typeface="Times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B171-7236-9A4F-8C5F-1A5C4144BBA6}" type="datetime1">
              <a:rPr lang="en-IN" smtClean="0"/>
              <a:t>01/08/22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304_2022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5038-7944-4DD7-9771-AB11AE822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0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" charset="0"/>
                <a:ea typeface="Times" charset="0"/>
                <a:cs typeface="Time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" charset="0"/>
                <a:ea typeface="Times" charset="0"/>
                <a:cs typeface="Time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" charset="0"/>
                <a:ea typeface="Times" charset="0"/>
                <a:cs typeface="Times" charset="0"/>
              </a:defRPr>
            </a:lvl1pPr>
            <a:lvl2pPr>
              <a:defRPr>
                <a:latin typeface="Times" charset="0"/>
                <a:ea typeface="Times" charset="0"/>
                <a:cs typeface="Times" charset="0"/>
              </a:defRPr>
            </a:lvl2pPr>
            <a:lvl3pPr>
              <a:defRPr>
                <a:latin typeface="Times" charset="0"/>
                <a:ea typeface="Times" charset="0"/>
                <a:cs typeface="Times" charset="0"/>
              </a:defRPr>
            </a:lvl3pPr>
            <a:lvl4pPr>
              <a:defRPr>
                <a:latin typeface="Times" charset="0"/>
                <a:ea typeface="Times" charset="0"/>
                <a:cs typeface="Times" charset="0"/>
              </a:defRPr>
            </a:lvl4pPr>
            <a:lvl5pPr>
              <a:defRPr>
                <a:latin typeface="Times" charset="0"/>
                <a:ea typeface="Times" charset="0"/>
                <a:cs typeface="Times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" charset="0"/>
                <a:ea typeface="Times" charset="0"/>
                <a:cs typeface="Time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" charset="0"/>
                <a:ea typeface="Times" charset="0"/>
                <a:cs typeface="Times" charset="0"/>
              </a:defRPr>
            </a:lvl1pPr>
            <a:lvl2pPr>
              <a:defRPr>
                <a:latin typeface="Times" charset="0"/>
                <a:ea typeface="Times" charset="0"/>
                <a:cs typeface="Times" charset="0"/>
              </a:defRPr>
            </a:lvl2pPr>
            <a:lvl3pPr>
              <a:defRPr>
                <a:latin typeface="Times" charset="0"/>
                <a:ea typeface="Times" charset="0"/>
                <a:cs typeface="Times" charset="0"/>
              </a:defRPr>
            </a:lvl3pPr>
            <a:lvl4pPr>
              <a:defRPr>
                <a:latin typeface="Times" charset="0"/>
                <a:ea typeface="Times" charset="0"/>
                <a:cs typeface="Times" charset="0"/>
              </a:defRPr>
            </a:lvl4pPr>
            <a:lvl5pPr>
              <a:defRPr>
                <a:latin typeface="Times" charset="0"/>
                <a:ea typeface="Times" charset="0"/>
                <a:cs typeface="Times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" charset="0"/>
                <a:ea typeface="Times" charset="0"/>
                <a:cs typeface="Times" charset="0"/>
              </a:defRPr>
            </a:lvl1pPr>
          </a:lstStyle>
          <a:p>
            <a:fld id="{A525F060-4FBE-8141-A884-35E30B12484E}" type="datetime1">
              <a:rPr lang="en-IN" smtClean="0"/>
              <a:pPr/>
              <a:t>01/08/22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" charset="0"/>
                <a:ea typeface="Times" charset="0"/>
                <a:cs typeface="Times" charset="0"/>
              </a:defRPr>
            </a:lvl1pPr>
          </a:lstStyle>
          <a:p>
            <a:r>
              <a:rPr lang="en-US" smtClean="0"/>
              <a:t>IT 304_2022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" charset="0"/>
                <a:ea typeface="Times" charset="0"/>
                <a:cs typeface="Times" charset="0"/>
              </a:defRPr>
            </a:lvl1pPr>
          </a:lstStyle>
          <a:p>
            <a:fld id="{48785038-7944-4DD7-9771-AB11AE822C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56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" charset="0"/>
                <a:ea typeface="Times" charset="0"/>
                <a:cs typeface="Time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73A8-B83F-7142-AAF7-30E171D2067D}" type="datetime1">
              <a:rPr lang="en-IN" smtClean="0"/>
              <a:t>01/08/22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" charset="0"/>
                <a:ea typeface="Times" charset="0"/>
                <a:cs typeface="Times" charset="0"/>
              </a:defRPr>
            </a:lvl1pPr>
          </a:lstStyle>
          <a:p>
            <a:r>
              <a:rPr lang="en-US" smtClean="0"/>
              <a:t>IT 304_2022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5038-7944-4DD7-9771-AB11AE822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0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CD60-A4FE-D141-A7E1-91945C00B78C}" type="datetime1">
              <a:rPr lang="en-IN" smtClean="0"/>
              <a:t>01/08/22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304_2022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5038-7944-4DD7-9771-AB11AE822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4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3F2-B38B-CF46-A2D9-E389A9070EB2}" type="datetime1">
              <a:rPr lang="en-IN" smtClean="0"/>
              <a:t>01/08/22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304_2022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5038-7944-4DD7-9771-AB11AE822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85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26A4-9A71-9244-9620-062C76154C2B}" type="datetime1">
              <a:rPr lang="en-IN" smtClean="0"/>
              <a:t>01/08/22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304_2022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5038-7944-4DD7-9771-AB11AE822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5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C178F-5A03-FE41-8F1A-1DD03B748A2B}" type="datetime1">
              <a:rPr lang="en-IN" smtClean="0"/>
              <a:t>01/08/22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 304_2022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85038-7944-4DD7-9771-AB11AE822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22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ustomXml" Target="../ink/ink2.xm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ustomXml" Target="../ink/ink3.xm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ustomXml" Target="../ink/ink4.xm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ustomXml" Target="../ink/ink5.xml"/><Relationship Id="rId3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computerhistory.org/timeline/networking-the-web/" TargetMode="Externa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slide" Target="slide22.xml"/><Relationship Id="rId5" Type="http://schemas.openxmlformats.org/officeDocument/2006/relationships/image" Target="../media/image3.png"/><Relationship Id="rId6" Type="http://schemas.openxmlformats.org/officeDocument/2006/relationships/customXml" Target="../ink/ink1.xml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304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Computer Networks</a:t>
            </a:r>
            <a:br>
              <a:rPr lang="en-US" dirty="0" smtClean="0"/>
            </a:br>
            <a:r>
              <a:rPr lang="en-US" dirty="0" smtClean="0"/>
              <a:t>Autumn 2022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Kalyan </a:t>
            </a:r>
            <a:r>
              <a:rPr lang="en-US" dirty="0" err="1" smtClean="0"/>
              <a:t>Sasidhar</a:t>
            </a:r>
            <a:r>
              <a:rPr lang="en-US" dirty="0" smtClean="0"/>
              <a:t> P S</a:t>
            </a:r>
          </a:p>
          <a:p>
            <a:r>
              <a:rPr lang="en-US" dirty="0" smtClean="0"/>
              <a:t>Associate Professor, FB 2109</a:t>
            </a:r>
          </a:p>
          <a:p>
            <a:r>
              <a:rPr lang="en-US" dirty="0" smtClean="0"/>
              <a:t>kalyan_sasidhar@daiict.ac.in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304_2022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imes" charset="0"/>
                <a:ea typeface="Times" charset="0"/>
                <a:cs typeface="Times" charset="0"/>
              </a:rPr>
              <a:t>IT 304_2022</a:t>
            </a:r>
            <a:endParaRPr lang="en-US" altLang="en-US" sz="12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22451" y="1795463"/>
            <a:ext cx="4506913" cy="4457700"/>
          </a:xfrm>
        </p:spPr>
        <p:txBody>
          <a:bodyPr>
            <a:normAutofit lnSpcReduction="10000"/>
          </a:bodyPr>
          <a:lstStyle/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1970:</a:t>
            </a:r>
            <a:r>
              <a:rPr lang="en-US" altLang="en-US" sz="2400">
                <a:latin typeface="Times" charset="0"/>
                <a:ea typeface="Times" charset="0"/>
                <a:cs typeface="Times" charset="0"/>
              </a:rPr>
              <a:t> ALOHAnet satellite network in Hawaii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1974:</a:t>
            </a:r>
            <a:r>
              <a:rPr lang="en-US" altLang="en-US" sz="2400">
                <a:latin typeface="Times" charset="0"/>
                <a:ea typeface="Times" charset="0"/>
                <a:cs typeface="Times" charset="0"/>
              </a:rPr>
              <a:t> Cerf and Kahn - architecture for interconnecting networks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1976:</a:t>
            </a:r>
            <a:r>
              <a:rPr lang="en-US" altLang="en-US" sz="2400">
                <a:latin typeface="Times" charset="0"/>
                <a:ea typeface="Times" charset="0"/>
                <a:cs typeface="Times" charset="0"/>
              </a:rPr>
              <a:t> Ethernet at Xerox PARC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late70</a:t>
            </a:r>
            <a:r>
              <a:rPr lang="ja-JP" altLang="en-US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’</a:t>
            </a:r>
            <a:r>
              <a:rPr lang="en-US" altLang="ja-JP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s:</a:t>
            </a:r>
            <a:r>
              <a:rPr lang="en-US" altLang="ja-JP" sz="2400">
                <a:latin typeface="Times" charset="0"/>
                <a:ea typeface="Times" charset="0"/>
                <a:cs typeface="Times" charset="0"/>
              </a:rPr>
              <a:t> proprietary architectures: DECnet, SNA, XNA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late 70</a:t>
            </a:r>
            <a:r>
              <a:rPr lang="ja-JP" altLang="en-US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’</a:t>
            </a:r>
            <a:r>
              <a:rPr lang="en-US" altLang="ja-JP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s:</a:t>
            </a:r>
            <a:r>
              <a:rPr lang="en-US" altLang="ja-JP" sz="2400">
                <a:latin typeface="Times" charset="0"/>
                <a:ea typeface="Times" charset="0"/>
                <a:cs typeface="Times" charset="0"/>
              </a:rPr>
              <a:t> switching fixed length packets 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1979:</a:t>
            </a:r>
            <a:r>
              <a:rPr lang="en-US" altLang="en-US" sz="2400">
                <a:latin typeface="Times" charset="0"/>
                <a:ea typeface="Times" charset="0"/>
                <a:cs typeface="Times" charset="0"/>
              </a:rPr>
              <a:t> ARPAnet has 200 nodes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523038" y="2155825"/>
            <a:ext cx="3924300" cy="34877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  <a:latin typeface="Times" charset="0"/>
                <a:ea typeface="Times" charset="0"/>
                <a:cs typeface="Times" charset="0"/>
              </a:rPr>
              <a:t>Cerf and Kahn</a:t>
            </a:r>
            <a:r>
              <a:rPr lang="ja-JP" altLang="en-US" sz="2400">
                <a:solidFill>
                  <a:srgbClr val="CC0000"/>
                </a:solidFill>
                <a:latin typeface="Times" charset="0"/>
                <a:ea typeface="Times" charset="0"/>
                <a:cs typeface="Times" charset="0"/>
              </a:rPr>
              <a:t>’</a:t>
            </a:r>
            <a:r>
              <a:rPr lang="en-US" altLang="ja-JP" sz="2400">
                <a:solidFill>
                  <a:srgbClr val="CC0000"/>
                </a:solidFill>
                <a:latin typeface="Times" charset="0"/>
                <a:ea typeface="Times" charset="0"/>
                <a:cs typeface="Times" charset="0"/>
              </a:rPr>
              <a:t>s internetworking principles</a:t>
            </a:r>
            <a:r>
              <a:rPr lang="en-US" altLang="ja-JP" sz="240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Times" charset="0"/>
                <a:ea typeface="Times" charset="0"/>
                <a:cs typeface="Times" charset="0"/>
              </a:rPr>
              <a:t>minimalism, autonomy - no internal changes required to interconnect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Times" charset="0"/>
                <a:ea typeface="Times" charset="0"/>
                <a:cs typeface="Times" charset="0"/>
              </a:rPr>
              <a:t>best effort service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Times" charset="0"/>
                <a:ea typeface="Times" charset="0"/>
                <a:cs typeface="Times" charset="0"/>
              </a:rPr>
              <a:t>stateless routers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Times" charset="0"/>
                <a:ea typeface="Times" charset="0"/>
                <a:cs typeface="Times" charset="0"/>
              </a:rPr>
              <a:t>decentralized control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  <a:latin typeface="Times" charset="0"/>
                <a:ea typeface="Times" charset="0"/>
                <a:cs typeface="Times" charset="0"/>
              </a:rPr>
              <a:t>define today</a:t>
            </a:r>
            <a:r>
              <a:rPr lang="ja-JP" altLang="en-US" sz="2400">
                <a:solidFill>
                  <a:srgbClr val="CC0000"/>
                </a:solidFill>
                <a:latin typeface="Times" charset="0"/>
                <a:ea typeface="Times" charset="0"/>
                <a:cs typeface="Times" charset="0"/>
              </a:rPr>
              <a:t>’</a:t>
            </a:r>
            <a:r>
              <a:rPr lang="en-US" altLang="ja-JP" sz="2400">
                <a:solidFill>
                  <a:srgbClr val="CC0000"/>
                </a:solidFill>
                <a:latin typeface="Times" charset="0"/>
                <a:ea typeface="Times" charset="0"/>
                <a:cs typeface="Times" charset="0"/>
              </a:rPr>
              <a:t>s Internet architecture</a:t>
            </a:r>
            <a:endParaRPr lang="en-US" altLang="en-US" sz="2400">
              <a:solidFill>
                <a:srgbClr val="CC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047876" y="1028700"/>
            <a:ext cx="7972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CC0000"/>
                </a:solidFill>
                <a:latin typeface="Times" charset="0"/>
                <a:ea typeface="Times" charset="0"/>
                <a:cs typeface="Times" charset="0"/>
              </a:rPr>
              <a:t>1972-1980: Internetworking, new and proprietary nets</a:t>
            </a:r>
            <a:endParaRPr lang="en-US" altLang="en-US" sz="4000" u="sng">
              <a:solidFill>
                <a:srgbClr val="CC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494463" y="1982788"/>
            <a:ext cx="3878262" cy="36195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6391" name="Rectangle 2"/>
          <p:cNvSpPr>
            <a:spLocks noChangeArrowheads="1"/>
          </p:cNvSpPr>
          <p:nvPr/>
        </p:nvSpPr>
        <p:spPr bwMode="auto">
          <a:xfrm>
            <a:off x="1901825" y="2524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Internet history</a:t>
            </a:r>
            <a:endParaRPr lang="en-US" altLang="en-US" sz="4400">
              <a:solidFill>
                <a:srgbClr val="000099"/>
              </a:solidFill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16392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7715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7251840" y="3740040"/>
              <a:ext cx="2787840" cy="502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2480" y="3730680"/>
                <a:ext cx="2806560" cy="5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42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imes" charset="0"/>
                <a:ea typeface="Times" charset="0"/>
                <a:cs typeface="Times" charset="0"/>
              </a:rPr>
              <a:t>IT 304_2022</a:t>
            </a:r>
            <a:endParaRPr lang="en-US" altLang="en-US" sz="12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7400" y="1801813"/>
            <a:ext cx="3810000" cy="44577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1983:</a:t>
            </a:r>
            <a:r>
              <a:rPr lang="en-US" altLang="en-US" sz="2400">
                <a:latin typeface="Times" charset="0"/>
                <a:ea typeface="Times" charset="0"/>
                <a:cs typeface="Times" charset="0"/>
              </a:rPr>
              <a:t> deployment of TCP/IP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1982:</a:t>
            </a:r>
            <a:r>
              <a:rPr lang="en-US" altLang="en-US" sz="2400">
                <a:latin typeface="Times" charset="0"/>
                <a:ea typeface="Times" charset="0"/>
                <a:cs typeface="Times" charset="0"/>
              </a:rPr>
              <a:t> smtp e-mail protocol defined 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1983:</a:t>
            </a:r>
            <a:r>
              <a:rPr lang="en-US" altLang="en-US" sz="2400">
                <a:latin typeface="Times" charset="0"/>
                <a:ea typeface="Times" charset="0"/>
                <a:cs typeface="Times" charset="0"/>
              </a:rPr>
              <a:t> DNS defined for name-to-IP-address translation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1985:</a:t>
            </a:r>
            <a:r>
              <a:rPr lang="en-US" altLang="en-US" sz="2400">
                <a:latin typeface="Times" charset="0"/>
                <a:ea typeface="Times" charset="0"/>
                <a:cs typeface="Times" charset="0"/>
              </a:rPr>
              <a:t> FTP protocol defined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1988:</a:t>
            </a:r>
            <a:r>
              <a:rPr lang="en-US" altLang="en-US" sz="2400">
                <a:latin typeface="Times" charset="0"/>
                <a:ea typeface="Times" charset="0"/>
                <a:cs typeface="Times" charset="0"/>
              </a:rPr>
              <a:t> TCP congestion control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19800" y="1811339"/>
            <a:ext cx="3810000" cy="4448175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>
                <a:latin typeface="Times" charset="0"/>
                <a:ea typeface="Times" charset="0"/>
                <a:cs typeface="Times" charset="0"/>
              </a:rPr>
              <a:t>new national networks: Csnet, BITnet, NSFnet, Minitel</a:t>
            </a:r>
          </a:p>
          <a:p>
            <a:pPr eaLnBrk="1" hangingPunct="1">
              <a:buSzPct val="75000"/>
            </a:pPr>
            <a:r>
              <a:rPr lang="en-US" altLang="en-US" sz="2400">
                <a:latin typeface="Times" charset="0"/>
                <a:ea typeface="Times" charset="0"/>
                <a:cs typeface="Times" charset="0"/>
              </a:rPr>
              <a:t>100,000 hosts connected to confederation of networks</a:t>
            </a:r>
          </a:p>
          <a:p>
            <a:pPr eaLnBrk="1" hangingPunct="1">
              <a:buSzPct val="75000"/>
            </a:pPr>
            <a:endParaRPr lang="en-US" altLang="en-US" sz="24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047875" y="1028700"/>
            <a:ext cx="7962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CC0000"/>
                </a:solidFill>
                <a:latin typeface="Times" charset="0"/>
                <a:ea typeface="Times" charset="0"/>
                <a:cs typeface="Times" charset="0"/>
              </a:rPr>
              <a:t>1980-1990: new protocols, a proliferation of networks</a:t>
            </a:r>
            <a:endParaRPr lang="en-US" altLang="en-US" sz="4000" u="sng">
              <a:solidFill>
                <a:srgbClr val="CC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1901825" y="2524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Internet history</a:t>
            </a:r>
            <a:endParaRPr lang="en-US" altLang="en-US" sz="4400">
              <a:solidFill>
                <a:srgbClr val="000099"/>
              </a:solidFill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18439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7715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292800" y="2863800"/>
              <a:ext cx="1918080" cy="527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3440" y="2854440"/>
                <a:ext cx="193680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52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imes" charset="0"/>
                <a:ea typeface="Times" charset="0"/>
                <a:cs typeface="Times" charset="0"/>
              </a:rPr>
              <a:t>IT 304_2022</a:t>
            </a:r>
            <a:endParaRPr lang="en-US" altLang="en-US" sz="12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43100" y="1790700"/>
            <a:ext cx="4470400" cy="4457700"/>
          </a:xfrm>
        </p:spPr>
        <p:txBody>
          <a:bodyPr>
            <a:normAutofit lnSpcReduction="10000"/>
          </a:bodyPr>
          <a:lstStyle/>
          <a:p>
            <a:pPr marL="225425" indent="-225425">
              <a:buSzPct val="75000"/>
            </a:pPr>
            <a:r>
              <a:rPr lang="en-US" altLang="en-US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early 1990</a:t>
            </a:r>
            <a:r>
              <a:rPr lang="ja-JP" altLang="en-US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’</a:t>
            </a:r>
            <a:r>
              <a:rPr lang="en-US" altLang="ja-JP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s:</a:t>
            </a:r>
            <a:r>
              <a:rPr lang="en-US" altLang="ja-JP" sz="240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ja-JP" sz="2400">
                <a:latin typeface="Times" charset="0"/>
                <a:ea typeface="Times" charset="0"/>
                <a:cs typeface="Times" charset="0"/>
              </a:rPr>
              <a:t>ARPAnet decommissioned</a:t>
            </a:r>
          </a:p>
          <a:p>
            <a:pPr marL="225425" indent="-225425">
              <a:buSzPct val="75000"/>
            </a:pPr>
            <a:r>
              <a:rPr lang="en-US" altLang="en-US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1991:</a:t>
            </a:r>
            <a:r>
              <a:rPr lang="en-US" altLang="en-US" sz="240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en-US" sz="2400">
                <a:latin typeface="Times" charset="0"/>
                <a:ea typeface="Times" charset="0"/>
                <a:cs typeface="Times" charset="0"/>
              </a:rPr>
              <a:t>NSF lifts restrictions on commercial use of NSFnet (decommissioned, 1995)</a:t>
            </a:r>
          </a:p>
          <a:p>
            <a:pPr marL="225425" indent="-225425">
              <a:buSzPct val="75000"/>
            </a:pPr>
            <a:r>
              <a:rPr lang="en-US" altLang="en-US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early 1990s:</a:t>
            </a:r>
            <a:r>
              <a:rPr lang="en-US" altLang="en-US" sz="2400">
                <a:latin typeface="Times" charset="0"/>
                <a:ea typeface="Times" charset="0"/>
                <a:cs typeface="Times" charset="0"/>
              </a:rPr>
              <a:t> Web</a:t>
            </a:r>
          </a:p>
          <a:p>
            <a:pPr marL="569913" lvl="1" indent="-225425"/>
            <a:r>
              <a:rPr lang="en-US" altLang="en-US" smtClean="0">
                <a:latin typeface="Times" charset="0"/>
                <a:ea typeface="Times" charset="0"/>
                <a:cs typeface="Times" charset="0"/>
              </a:rPr>
              <a:t>hypertext [Bush 1945, Nelson 1960</a:t>
            </a:r>
            <a:r>
              <a:rPr lang="ja-JP" altLang="en-US" smtClean="0">
                <a:latin typeface="Times" charset="0"/>
                <a:ea typeface="Times" charset="0"/>
                <a:cs typeface="Times" charset="0"/>
              </a:rPr>
              <a:t>’</a:t>
            </a:r>
            <a:r>
              <a:rPr lang="en-US" altLang="ja-JP" smtClean="0">
                <a:latin typeface="Times" charset="0"/>
                <a:ea typeface="Times" charset="0"/>
                <a:cs typeface="Times" charset="0"/>
              </a:rPr>
              <a:t>s]</a:t>
            </a:r>
          </a:p>
          <a:p>
            <a:pPr marL="569913" lvl="1" indent="-225425"/>
            <a:r>
              <a:rPr lang="en-US" altLang="en-US" smtClean="0">
                <a:latin typeface="Times" charset="0"/>
                <a:ea typeface="Times" charset="0"/>
                <a:cs typeface="Times" charset="0"/>
              </a:rPr>
              <a:t>HTML, HTTP: Berners-Lee</a:t>
            </a:r>
          </a:p>
          <a:p>
            <a:pPr marL="569913" lvl="1" indent="-225425"/>
            <a:r>
              <a:rPr lang="en-US" altLang="en-US" smtClean="0">
                <a:latin typeface="Times" charset="0"/>
                <a:ea typeface="Times" charset="0"/>
                <a:cs typeface="Times" charset="0"/>
              </a:rPr>
              <a:t>1994: Mosaic, later Netscape</a:t>
            </a:r>
          </a:p>
          <a:p>
            <a:pPr marL="569913" lvl="1" indent="-225425"/>
            <a:r>
              <a:rPr lang="en-US" altLang="en-US" smtClean="0">
                <a:latin typeface="Times" charset="0"/>
                <a:ea typeface="Times" charset="0"/>
                <a:cs typeface="Times" charset="0"/>
              </a:rPr>
              <a:t>late 1990</a:t>
            </a:r>
            <a:r>
              <a:rPr lang="ja-JP" altLang="en-US" smtClean="0">
                <a:latin typeface="Times" charset="0"/>
                <a:ea typeface="Times" charset="0"/>
                <a:cs typeface="Times" charset="0"/>
              </a:rPr>
              <a:t>’</a:t>
            </a:r>
            <a:r>
              <a:rPr lang="en-US" altLang="ja-JP" smtClean="0">
                <a:latin typeface="Times" charset="0"/>
                <a:ea typeface="Times" charset="0"/>
                <a:cs typeface="Times" charset="0"/>
              </a:rPr>
              <a:t>s: commercialization</a:t>
            </a:r>
            <a:r>
              <a:rPr lang="en-US" altLang="ja-JP" sz="2000">
                <a:latin typeface="Times" charset="0"/>
                <a:ea typeface="Times" charset="0"/>
                <a:cs typeface="Times" charset="0"/>
              </a:rPr>
              <a:t> of the Web</a:t>
            </a:r>
          </a:p>
          <a:p>
            <a:pPr marL="225425" indent="-225425"/>
            <a:endParaRPr lang="en-US" altLang="en-US" sz="2400">
              <a:latin typeface="Times" charset="0"/>
              <a:ea typeface="Times" charset="0"/>
              <a:cs typeface="Times" charset="0"/>
            </a:endParaRPr>
          </a:p>
          <a:p>
            <a:pPr marL="225425" indent="-225425"/>
            <a:endParaRPr lang="en-US" altLang="en-US" sz="24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413501" y="1800226"/>
            <a:ext cx="3965575" cy="44481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late 1990</a:t>
            </a:r>
            <a:r>
              <a:rPr lang="ja-JP" altLang="en-US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’</a:t>
            </a:r>
            <a:r>
              <a:rPr lang="en-US" altLang="ja-JP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s – 2000</a:t>
            </a:r>
            <a:r>
              <a:rPr lang="ja-JP" altLang="en-US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’</a:t>
            </a:r>
            <a:r>
              <a:rPr lang="en-US" altLang="ja-JP" sz="24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s:</a:t>
            </a:r>
          </a:p>
          <a:p>
            <a:pPr eaLnBrk="1" hangingPunct="1">
              <a:buSzPct val="75000"/>
            </a:pPr>
            <a:r>
              <a:rPr lang="en-US" altLang="en-US" sz="2400">
                <a:latin typeface="Times" charset="0"/>
                <a:ea typeface="Times" charset="0"/>
                <a:cs typeface="Times" charset="0"/>
              </a:rPr>
              <a:t>more killer apps: instant messaging, P2P file sharing</a:t>
            </a:r>
          </a:p>
          <a:p>
            <a:pPr eaLnBrk="1" hangingPunct="1">
              <a:buSzPct val="75000"/>
            </a:pPr>
            <a:r>
              <a:rPr lang="en-US" altLang="en-US" sz="2400">
                <a:latin typeface="Times" charset="0"/>
                <a:ea typeface="Times" charset="0"/>
                <a:cs typeface="Times" charset="0"/>
              </a:rPr>
              <a:t>network security to forefront</a:t>
            </a:r>
          </a:p>
          <a:p>
            <a:pPr eaLnBrk="1" hangingPunct="1">
              <a:buSzPct val="75000"/>
            </a:pPr>
            <a:r>
              <a:rPr lang="en-US" altLang="en-US" sz="2400">
                <a:latin typeface="Times" charset="0"/>
                <a:ea typeface="Times" charset="0"/>
                <a:cs typeface="Times" charset="0"/>
              </a:rPr>
              <a:t>est. 50 million host, 100 million+ users</a:t>
            </a:r>
          </a:p>
          <a:p>
            <a:pPr eaLnBrk="1" hangingPunct="1">
              <a:buSzPct val="75000"/>
            </a:pPr>
            <a:r>
              <a:rPr lang="en-US" altLang="en-US" sz="2400">
                <a:latin typeface="Times" charset="0"/>
                <a:ea typeface="Times" charset="0"/>
                <a:cs typeface="Times" charset="0"/>
              </a:rPr>
              <a:t>backbone links running at Gbps</a:t>
            </a:r>
          </a:p>
          <a:p>
            <a:pPr eaLnBrk="1" hangingPunct="1"/>
            <a:endParaRPr lang="en-US" altLang="en-US" sz="20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047875" y="1028700"/>
            <a:ext cx="7962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CC0000"/>
                </a:solidFill>
                <a:latin typeface="Times" charset="0"/>
                <a:ea typeface="Times" charset="0"/>
                <a:cs typeface="Times" charset="0"/>
              </a:rPr>
              <a:t>1990, 2000</a:t>
            </a:r>
            <a:r>
              <a:rPr lang="ja-JP" altLang="en-US" i="1">
                <a:solidFill>
                  <a:srgbClr val="CC0000"/>
                </a:solidFill>
                <a:latin typeface="Times" charset="0"/>
                <a:ea typeface="Times" charset="0"/>
                <a:cs typeface="Times" charset="0"/>
              </a:rPr>
              <a:t>’</a:t>
            </a:r>
            <a:r>
              <a:rPr lang="en-US" altLang="ja-JP" i="1">
                <a:solidFill>
                  <a:srgbClr val="CC0000"/>
                </a:solidFill>
                <a:latin typeface="Times" charset="0"/>
                <a:ea typeface="Times" charset="0"/>
                <a:cs typeface="Times" charset="0"/>
              </a:rPr>
              <a:t>s: commercialization, the Web, new apps</a:t>
            </a:r>
            <a:endParaRPr lang="en-US" altLang="en-US" u="sng">
              <a:solidFill>
                <a:srgbClr val="CC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1901825" y="2524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Internet history</a:t>
            </a:r>
            <a:endParaRPr lang="en-US" altLang="en-US" sz="4400">
              <a:solidFill>
                <a:srgbClr val="000099"/>
              </a:solidFill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2048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7715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781680" y="4197240"/>
              <a:ext cx="3207240" cy="800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2320" y="4187880"/>
                <a:ext cx="3225960" cy="81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57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imes" charset="0"/>
                <a:ea typeface="Times" charset="0"/>
                <a:cs typeface="Times" charset="0"/>
              </a:rPr>
              <a:t>IT 304_2022</a:t>
            </a:r>
            <a:endParaRPr lang="en-US" altLang="en-US" sz="12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16126" y="1209675"/>
            <a:ext cx="7502525" cy="44577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2005-present</a:t>
            </a:r>
          </a:p>
          <a:p>
            <a:pPr eaLnBrk="1" hangingPunct="1">
              <a:buSzPct val="75000"/>
            </a:pPr>
            <a:r>
              <a:rPr lang="en-US" altLang="en-US" sz="2400">
                <a:latin typeface="Times" charset="0"/>
                <a:ea typeface="Times" charset="0"/>
                <a:cs typeface="Times" charset="0"/>
              </a:rPr>
              <a:t>~750 million hosts</a:t>
            </a:r>
          </a:p>
          <a:p>
            <a:pPr lvl="1" eaLnBrk="1" hangingPunct="1">
              <a:buSzPct val="75000"/>
            </a:pPr>
            <a:r>
              <a:rPr lang="en-US" altLang="en-US" sz="2000">
                <a:latin typeface="Times" charset="0"/>
                <a:ea typeface="Times" charset="0"/>
                <a:cs typeface="Times" charset="0"/>
              </a:rPr>
              <a:t>Smartphones and tablets</a:t>
            </a:r>
          </a:p>
          <a:p>
            <a:pPr eaLnBrk="1" hangingPunct="1"/>
            <a:r>
              <a:rPr lang="en-US" altLang="en-US" sz="2400">
                <a:latin typeface="Times" charset="0"/>
                <a:ea typeface="Times" charset="0"/>
                <a:cs typeface="Times" charset="0"/>
              </a:rPr>
              <a:t>Aggressive deployment of broadband access</a:t>
            </a:r>
          </a:p>
          <a:p>
            <a:pPr eaLnBrk="1" hangingPunct="1"/>
            <a:r>
              <a:rPr lang="en-US" altLang="en-US" sz="2400">
                <a:latin typeface="Times" charset="0"/>
                <a:ea typeface="Times" charset="0"/>
                <a:cs typeface="Times" charset="0"/>
              </a:rPr>
              <a:t>Increasing ubiquity of high-speed wireless access</a:t>
            </a:r>
          </a:p>
          <a:p>
            <a:pPr eaLnBrk="1" hangingPunct="1"/>
            <a:r>
              <a:rPr lang="en-US" altLang="en-US" sz="2400">
                <a:latin typeface="Times" charset="0"/>
                <a:ea typeface="Times" charset="0"/>
                <a:cs typeface="Times" charset="0"/>
              </a:rPr>
              <a:t>Emergence of online social networks: </a:t>
            </a:r>
          </a:p>
          <a:p>
            <a:pPr lvl="1" eaLnBrk="1" hangingPunct="1"/>
            <a:r>
              <a:rPr lang="en-US" altLang="en-US" sz="2000">
                <a:latin typeface="Times" charset="0"/>
                <a:ea typeface="Times" charset="0"/>
                <a:cs typeface="Times" charset="0"/>
              </a:rPr>
              <a:t>Facebook: soon one billion users</a:t>
            </a:r>
            <a:endParaRPr lang="en-US" altLang="en-US" smtClean="0">
              <a:latin typeface="Times" charset="0"/>
              <a:ea typeface="Times" charset="0"/>
              <a:cs typeface="Times" charset="0"/>
            </a:endParaRPr>
          </a:p>
          <a:p>
            <a:pPr eaLnBrk="1" hangingPunct="1"/>
            <a:r>
              <a:rPr lang="en-US" altLang="en-US" sz="2400">
                <a:latin typeface="Times" charset="0"/>
                <a:ea typeface="Times" charset="0"/>
                <a:cs typeface="Times" charset="0"/>
              </a:rPr>
              <a:t>Service providers (Google, Microsoft) create their own networks</a:t>
            </a:r>
          </a:p>
          <a:p>
            <a:pPr lvl="1" eaLnBrk="1" hangingPunct="1"/>
            <a:r>
              <a:rPr lang="en-US" altLang="en-US" smtClean="0">
                <a:latin typeface="Times" charset="0"/>
                <a:ea typeface="Times" charset="0"/>
                <a:cs typeface="Times" charset="0"/>
              </a:rPr>
              <a:t>Bypass  Internet, providing </a:t>
            </a:r>
            <a:r>
              <a:rPr lang="ja-JP" altLang="en-US" smtClean="0">
                <a:latin typeface="Times" charset="0"/>
                <a:ea typeface="Times" charset="0"/>
                <a:cs typeface="Times" charset="0"/>
              </a:rPr>
              <a:t>“</a:t>
            </a:r>
            <a:r>
              <a:rPr lang="en-US" altLang="ja-JP" smtClean="0">
                <a:latin typeface="Times" charset="0"/>
                <a:ea typeface="Times" charset="0"/>
                <a:cs typeface="Times" charset="0"/>
              </a:rPr>
              <a:t>instantaneous</a:t>
            </a:r>
            <a:r>
              <a:rPr lang="ja-JP" altLang="en-US" smtClean="0">
                <a:latin typeface="Times" charset="0"/>
                <a:ea typeface="Times" charset="0"/>
                <a:cs typeface="Times" charset="0"/>
              </a:rPr>
              <a:t>”</a:t>
            </a:r>
            <a:r>
              <a:rPr lang="en-US" altLang="ja-JP" smtClean="0">
                <a:latin typeface="Times" charset="0"/>
                <a:ea typeface="Times" charset="0"/>
                <a:cs typeface="Times" charset="0"/>
              </a:rPr>
              <a:t> access to search, emai, etc.</a:t>
            </a:r>
          </a:p>
          <a:p>
            <a:pPr eaLnBrk="1" hangingPunct="1"/>
            <a:r>
              <a:rPr lang="en-US" altLang="en-US" sz="2400">
                <a:latin typeface="Times" charset="0"/>
                <a:ea typeface="Times" charset="0"/>
                <a:cs typeface="Times" charset="0"/>
              </a:rPr>
              <a:t>E-commerce, universities, enterprises running their services in </a:t>
            </a:r>
            <a:r>
              <a:rPr lang="ja-JP" altLang="en-US" sz="2400">
                <a:latin typeface="Times" charset="0"/>
                <a:ea typeface="Times" charset="0"/>
                <a:cs typeface="Times" charset="0"/>
              </a:rPr>
              <a:t>“</a:t>
            </a:r>
            <a:r>
              <a:rPr lang="en-US" altLang="ja-JP" sz="2400">
                <a:latin typeface="Times" charset="0"/>
                <a:ea typeface="Times" charset="0"/>
                <a:cs typeface="Times" charset="0"/>
              </a:rPr>
              <a:t>cloud</a:t>
            </a:r>
            <a:r>
              <a:rPr lang="ja-JP" altLang="en-US" sz="2400">
                <a:latin typeface="Times" charset="0"/>
                <a:ea typeface="Times" charset="0"/>
                <a:cs typeface="Times" charset="0"/>
              </a:rPr>
              <a:t>”</a:t>
            </a:r>
            <a:r>
              <a:rPr lang="en-US" altLang="ja-JP" sz="2400">
                <a:latin typeface="Times" charset="0"/>
                <a:ea typeface="Times" charset="0"/>
                <a:cs typeface="Times" charset="0"/>
              </a:rPr>
              <a:t> (eg, Amazon EC2)</a:t>
            </a:r>
            <a:endParaRPr lang="en-US" altLang="en-US" sz="24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1901825" y="2524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Internet history</a:t>
            </a:r>
            <a:endParaRPr lang="en-US" altLang="en-US" sz="4400">
              <a:solidFill>
                <a:srgbClr val="000099"/>
              </a:solidFill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22533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7715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83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304_2022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870871" y="2059806"/>
            <a:ext cx="4450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KG Broken Vessels Sketch" pitchFamily="2" charset="0"/>
              </a:rPr>
              <a:t>INTERNET </a:t>
            </a:r>
            <a:endParaRPr lang="en-IN" sz="7200" dirty="0">
              <a:solidFill>
                <a:srgbClr val="FF0000"/>
              </a:solidFill>
              <a:latin typeface="KG Broken Vessels Sketc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90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93373" y="2396447"/>
            <a:ext cx="7772400" cy="1143000"/>
          </a:xfrm>
        </p:spPr>
        <p:txBody>
          <a:bodyPr/>
          <a:lstStyle/>
          <a:p>
            <a:r>
              <a:rPr lang="en-US" dirty="0" smtClean="0"/>
              <a:t>What is a network?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304_2022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927351" y="2162175"/>
            <a:ext cx="147541" cy="35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endParaRPr lang="en-US" altLang="en-US" b="1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2279651" y="1844675"/>
            <a:ext cx="7058025" cy="413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buClr>
                <a:schemeClr val="folHlink"/>
              </a:buClr>
              <a:buFontTx/>
              <a:buChar char="•"/>
            </a:pPr>
            <a:r>
              <a:rPr lang="en-US" altLang="en-US" sz="2400" b="1" dirty="0"/>
              <a:t> A</a:t>
            </a:r>
            <a:r>
              <a:rPr lang="en-US" altLang="en-US" sz="2400" dirty="0"/>
              <a:t>ll the components (H/W &amp; S/W) involved in connecting computer across small and large distances</a:t>
            </a:r>
          </a:p>
          <a:p>
            <a:pPr algn="l" rtl="0">
              <a:buClr>
                <a:schemeClr val="folHlink"/>
              </a:buClr>
            </a:pPr>
            <a:endParaRPr lang="en-US" altLang="en-US" sz="2400" dirty="0"/>
          </a:p>
          <a:p>
            <a:pPr algn="l" rtl="0">
              <a:buClr>
                <a:schemeClr val="folHlink"/>
              </a:buClr>
              <a:buFontTx/>
              <a:buChar char="•"/>
            </a:pPr>
            <a:r>
              <a:rPr lang="en-US" altLang="en-US" sz="2400" b="1" u="sng" dirty="0"/>
              <a:t> Importance of Networks:</a:t>
            </a:r>
          </a:p>
          <a:p>
            <a:pPr lvl="1" algn="l" rtl="0"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en-US" altLang="en-US" sz="2400" dirty="0"/>
              <a:t>Easy access and sharing of information</a:t>
            </a:r>
          </a:p>
          <a:p>
            <a:pPr lvl="1" algn="l" rtl="0"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en-US" altLang="en-US" sz="2400" dirty="0"/>
              <a:t>Sharing of expensive devices and network </a:t>
            </a:r>
          </a:p>
          <a:p>
            <a:pPr lvl="1" algn="l" rtl="0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en-US" sz="2400" dirty="0"/>
              <a:t>    resources</a:t>
            </a:r>
          </a:p>
          <a:p>
            <a:pPr lvl="1" algn="l" rtl="0"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en-US" altLang="en-US" sz="2400" dirty="0"/>
              <a:t>Modern Technologies (IP telephony, Video    </a:t>
            </a:r>
          </a:p>
          <a:p>
            <a:pPr lvl="1" algn="l" rtl="0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en-US" sz="2400" dirty="0"/>
              <a:t>   on Demand, ….</a:t>
            </a:r>
            <a:r>
              <a:rPr lang="en-US" altLang="en-US" sz="2400" dirty="0" err="1"/>
              <a:t>etc</a:t>
            </a:r>
            <a:r>
              <a:rPr lang="en-US" altLang="en-US" sz="2400" dirty="0"/>
              <a:t>)</a:t>
            </a:r>
          </a:p>
          <a:p>
            <a:pPr algn="l" rtl="0"/>
            <a:endParaRPr lang="en-US" altLang="en-US" sz="2400" b="1" dirty="0"/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sz="4000" u="sng" dirty="0"/>
              <a:t>A Network is…..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304_2022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6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5600" y="2273157"/>
            <a:ext cx="7772400" cy="1143000"/>
          </a:xfrm>
        </p:spPr>
        <p:txBody>
          <a:bodyPr/>
          <a:lstStyle/>
          <a:p>
            <a:r>
              <a:rPr lang="en-US" dirty="0" smtClean="0"/>
              <a:t>What are all part of a network?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304_2022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sz="4000" u="sng"/>
              <a:t>Network components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981200" y="1371601"/>
            <a:ext cx="7848600" cy="512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buClr>
                <a:schemeClr val="folHlink"/>
              </a:buClr>
              <a:buFontTx/>
              <a:buChar char="•"/>
            </a:pPr>
            <a:r>
              <a:rPr lang="en-US" altLang="en-US" b="1" dirty="0"/>
              <a:t> </a:t>
            </a:r>
            <a:r>
              <a:rPr lang="en-US" altLang="en-US" sz="2000" b="1" dirty="0"/>
              <a:t>Network has three main components</a:t>
            </a:r>
          </a:p>
          <a:p>
            <a:pPr lvl="1" algn="l" rtl="0"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en-US" altLang="en-US" sz="2000" b="1" dirty="0"/>
              <a:t>  Computers</a:t>
            </a:r>
            <a:r>
              <a:rPr lang="en-US" altLang="en-US" sz="2000" dirty="0"/>
              <a:t> (servers and hosts)</a:t>
            </a:r>
          </a:p>
          <a:p>
            <a:pPr lvl="1" algn="l" rtl="0">
              <a:buClr>
                <a:schemeClr val="folHlink"/>
              </a:buClr>
            </a:pPr>
            <a:r>
              <a:rPr lang="en-US" altLang="en-US" sz="2000" dirty="0"/>
              <a:t>     </a:t>
            </a:r>
            <a:r>
              <a:rPr lang="en-US" altLang="en-US" sz="2000" dirty="0">
                <a:solidFill>
                  <a:schemeClr val="folHlink"/>
                </a:solidFill>
              </a:rPr>
              <a:t>- </a:t>
            </a:r>
            <a:r>
              <a:rPr lang="en-US" altLang="en-US" sz="2000" dirty="0"/>
              <a:t>Source of applications (network aware applications)</a:t>
            </a:r>
          </a:p>
          <a:p>
            <a:pPr lvl="1" algn="l" rtl="0">
              <a:buClr>
                <a:schemeClr val="folHlink"/>
              </a:buClr>
            </a:pPr>
            <a:r>
              <a:rPr lang="en-US" altLang="en-US" sz="2000" dirty="0"/>
              <a:t>     </a:t>
            </a:r>
            <a:r>
              <a:rPr lang="en-US" altLang="en-US" sz="2000" dirty="0">
                <a:solidFill>
                  <a:schemeClr val="folHlink"/>
                </a:solidFill>
              </a:rPr>
              <a:t>- </a:t>
            </a:r>
            <a:r>
              <a:rPr lang="en-US" altLang="en-US" sz="2000" dirty="0"/>
              <a:t>ex: HTTP (Hyper Text Transmission Protocol),</a:t>
            </a:r>
          </a:p>
          <a:p>
            <a:pPr lvl="1" algn="l" rtl="0">
              <a:buClr>
                <a:schemeClr val="folHlink"/>
              </a:buClr>
            </a:pPr>
            <a:r>
              <a:rPr lang="en-US" altLang="en-US" sz="2000" dirty="0"/>
              <a:t>              FTP (File Transfer Protocol),</a:t>
            </a:r>
          </a:p>
          <a:p>
            <a:pPr lvl="1" algn="l" rtl="0">
              <a:buClr>
                <a:schemeClr val="folHlink"/>
              </a:buClr>
            </a:pPr>
            <a:r>
              <a:rPr lang="en-US" altLang="en-US" sz="2000" dirty="0"/>
              <a:t>              SNMP (Simple Network Management Protocol)</a:t>
            </a:r>
          </a:p>
          <a:p>
            <a:pPr lvl="1" algn="l" rtl="0">
              <a:buClr>
                <a:schemeClr val="folHlink"/>
              </a:buClr>
            </a:pPr>
            <a:r>
              <a:rPr lang="en-US" altLang="en-US" sz="2000" dirty="0"/>
              <a:t>              Telnet</a:t>
            </a:r>
          </a:p>
          <a:p>
            <a:pPr lvl="1" algn="l" rtl="0">
              <a:buClr>
                <a:schemeClr val="folHlink"/>
              </a:buClr>
            </a:pPr>
            <a:endParaRPr lang="en-US" altLang="en-US" sz="2000" dirty="0"/>
          </a:p>
          <a:p>
            <a:pPr lvl="1" algn="l" rtl="0"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schemeClr val="folHlink"/>
                </a:solidFill>
              </a:rPr>
              <a:t>  </a:t>
            </a:r>
            <a:r>
              <a:rPr lang="en-US" altLang="en-US" sz="2000" b="1" dirty="0"/>
              <a:t>Network Devices</a:t>
            </a:r>
          </a:p>
          <a:p>
            <a:pPr lvl="1" algn="l" rtl="0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en-US" sz="2000" b="1" dirty="0"/>
              <a:t>     </a:t>
            </a:r>
            <a:r>
              <a:rPr lang="en-US" altLang="en-US" sz="2000" dirty="0">
                <a:solidFill>
                  <a:schemeClr val="folHlink"/>
                </a:solidFill>
              </a:rPr>
              <a:t>- </a:t>
            </a:r>
            <a:r>
              <a:rPr lang="en-US" altLang="en-US" sz="2000" dirty="0"/>
              <a:t>Devices that interconnect different computers together</a:t>
            </a:r>
          </a:p>
          <a:p>
            <a:pPr lvl="1" algn="l" rtl="0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en-US" sz="2000" dirty="0"/>
              <a:t>     </a:t>
            </a:r>
            <a:r>
              <a:rPr lang="en-US" altLang="en-US" sz="2000" dirty="0">
                <a:solidFill>
                  <a:schemeClr val="folHlink"/>
                </a:solidFill>
              </a:rPr>
              <a:t>- </a:t>
            </a:r>
            <a:r>
              <a:rPr lang="en-US" altLang="en-US" sz="2000" dirty="0"/>
              <a:t>ex: Repeaters, hub, bridge, switch, router, NIC and modems</a:t>
            </a:r>
          </a:p>
          <a:p>
            <a:pPr lvl="1" algn="l" rtl="0"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en-US" altLang="en-US" sz="2000" b="1" dirty="0"/>
          </a:p>
          <a:p>
            <a:pPr lvl="1" algn="l" rtl="0"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en-US" altLang="en-US" sz="2000" b="1" dirty="0"/>
              <a:t>  Connectivity</a:t>
            </a:r>
          </a:p>
          <a:p>
            <a:pPr lvl="1" algn="l" rtl="0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folHlink"/>
                </a:solidFill>
              </a:rPr>
              <a:t>    </a:t>
            </a:r>
            <a:r>
              <a:rPr lang="en-US" altLang="en-US" sz="2000" dirty="0">
                <a:solidFill>
                  <a:schemeClr val="folHlink"/>
                </a:solidFill>
              </a:rPr>
              <a:t>- </a:t>
            </a:r>
            <a:r>
              <a:rPr lang="en-US" altLang="en-US" sz="2000" dirty="0"/>
              <a:t>Media that physically connect the computers and network devices</a:t>
            </a:r>
          </a:p>
          <a:p>
            <a:pPr lvl="1" algn="l" rtl="0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chemeClr val="folHlink"/>
                </a:solidFill>
              </a:rPr>
              <a:t>- </a:t>
            </a:r>
            <a:r>
              <a:rPr lang="en-US" altLang="en-US" sz="2000" dirty="0"/>
              <a:t>ex: Wireless and cables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304_2022</a:t>
            </a:r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108320" y="1746360"/>
              <a:ext cx="2495880" cy="36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8960" y="1737000"/>
                <a:ext cx="2514600" cy="3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420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u="sng"/>
              <a:t>Network Types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2286001" y="1524000"/>
            <a:ext cx="7129463" cy="450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buClr>
                <a:schemeClr val="folHlink"/>
              </a:buClr>
              <a:buFontTx/>
              <a:buChar char="•"/>
            </a:pPr>
            <a:r>
              <a:rPr lang="en-US" altLang="en-US" sz="2400" b="1"/>
              <a:t> </a:t>
            </a:r>
            <a:r>
              <a:rPr lang="en-US" altLang="en-US" sz="2400" b="1" u="sng"/>
              <a:t>LAN</a:t>
            </a:r>
            <a:r>
              <a:rPr lang="en-US" altLang="en-US" sz="2400" b="1"/>
              <a:t> (Local Area Network):</a:t>
            </a:r>
          </a:p>
          <a:p>
            <a:pPr algn="l" rtl="0">
              <a:buClr>
                <a:schemeClr val="folHlink"/>
              </a:buClr>
            </a:pPr>
            <a:r>
              <a:rPr lang="en-US" altLang="en-US" sz="2400"/>
              <a:t>  It is a group of network components that work   </a:t>
            </a:r>
          </a:p>
          <a:p>
            <a:pPr algn="l" rtl="0">
              <a:buClr>
                <a:schemeClr val="folHlink"/>
              </a:buClr>
            </a:pPr>
            <a:r>
              <a:rPr lang="en-US" altLang="en-US" sz="2400"/>
              <a:t>  within small area</a:t>
            </a:r>
          </a:p>
          <a:p>
            <a:pPr algn="l" rtl="0">
              <a:buClr>
                <a:schemeClr val="folHlink"/>
              </a:buClr>
            </a:pPr>
            <a:endParaRPr lang="en-US" altLang="en-US" sz="2400" b="1"/>
          </a:p>
          <a:p>
            <a:pPr algn="l" rtl="0">
              <a:buClr>
                <a:schemeClr val="folHlink"/>
              </a:buClr>
              <a:buFontTx/>
              <a:buChar char="•"/>
            </a:pPr>
            <a:r>
              <a:rPr lang="en-US" altLang="en-US" sz="2400" b="1"/>
              <a:t> </a:t>
            </a:r>
            <a:r>
              <a:rPr lang="en-US" altLang="en-US" sz="2400" b="1" u="sng"/>
              <a:t>MAN</a:t>
            </a:r>
            <a:r>
              <a:rPr lang="en-US" altLang="en-US" sz="2400" b="1"/>
              <a:t> (Metropolitan Area Network):</a:t>
            </a:r>
          </a:p>
          <a:p>
            <a:pPr algn="l" rtl="0"/>
            <a:r>
              <a:rPr lang="en-US" altLang="en-US" sz="2400" b="1"/>
              <a:t>  </a:t>
            </a:r>
            <a:r>
              <a:rPr lang="en-US" altLang="en-US" sz="2400"/>
              <a:t>It is a group of LANs that are interconnected </a:t>
            </a:r>
          </a:p>
          <a:p>
            <a:pPr algn="l" rtl="0"/>
            <a:r>
              <a:rPr lang="en-US" altLang="en-US" sz="2400"/>
              <a:t>  within small area</a:t>
            </a:r>
          </a:p>
          <a:p>
            <a:pPr algn="l" rtl="0"/>
            <a:endParaRPr lang="en-US" altLang="en-US" sz="2400" b="1"/>
          </a:p>
          <a:p>
            <a:pPr algn="l" rtl="0">
              <a:buClr>
                <a:schemeClr val="folHlink"/>
              </a:buClr>
              <a:buFontTx/>
              <a:buChar char="•"/>
            </a:pPr>
            <a:r>
              <a:rPr lang="en-US" altLang="en-US" sz="2400" b="1"/>
              <a:t> </a:t>
            </a:r>
            <a:r>
              <a:rPr lang="en-US" altLang="en-US" sz="2400" b="1" u="sng"/>
              <a:t>WAN</a:t>
            </a:r>
            <a:r>
              <a:rPr lang="en-US" altLang="en-US" sz="2400" b="1"/>
              <a:t> (Wide Area Network):</a:t>
            </a:r>
          </a:p>
          <a:p>
            <a:pPr algn="l" rtl="0"/>
            <a:r>
              <a:rPr lang="en-US" altLang="en-US" sz="2400" b="1"/>
              <a:t>  </a:t>
            </a:r>
            <a:r>
              <a:rPr lang="en-US" altLang="en-US" sz="2400"/>
              <a:t>It is a group of LANs that are interconnected </a:t>
            </a:r>
          </a:p>
          <a:p>
            <a:pPr algn="l" rtl="0"/>
            <a:r>
              <a:rPr lang="en-US" altLang="en-US" sz="2400"/>
              <a:t>  within large area</a:t>
            </a:r>
            <a:endParaRPr lang="en-US" altLang="en-US" sz="2400" b="1"/>
          </a:p>
          <a:p>
            <a:pPr algn="l" rtl="0">
              <a:buClr>
                <a:schemeClr val="folHlink"/>
              </a:buClr>
            </a:pPr>
            <a:endParaRPr lang="en-US" altLang="en-US" sz="2400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304_2022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08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470" y="1690688"/>
            <a:ext cx="613009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Timings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Monday 11-11:50 AM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Wed        9-9:50 AM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Fri           8-8:50 AM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accent6"/>
                </a:solidFill>
              </a:rPr>
              <a:t>Philosophy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Attend and pay attention 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No MARKS/GRADE negotiations</a:t>
            </a:r>
          </a:p>
          <a:p>
            <a:pPr lvl="1"/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Textbooks: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Computer Networking: A Top-Down </a:t>
            </a:r>
            <a:r>
              <a:rPr lang="en-US" b="1" dirty="0" smtClean="0">
                <a:solidFill>
                  <a:srgbClr val="7030A0"/>
                </a:solidFill>
              </a:rPr>
              <a:t>Approach 7</a:t>
            </a:r>
            <a:r>
              <a:rPr lang="en-US" b="1" baseline="30000" dirty="0" smtClean="0">
                <a:solidFill>
                  <a:srgbClr val="7030A0"/>
                </a:solidFill>
              </a:rPr>
              <a:t>th</a:t>
            </a:r>
            <a:r>
              <a:rPr lang="en-US" b="1" dirty="0" smtClean="0">
                <a:solidFill>
                  <a:srgbClr val="7030A0"/>
                </a:solidFill>
              </a:rPr>
              <a:t> edition, Jim </a:t>
            </a:r>
            <a:r>
              <a:rPr lang="en-US" b="1" dirty="0">
                <a:solidFill>
                  <a:srgbClr val="7030A0"/>
                </a:solidFill>
              </a:rPr>
              <a:t>Kurose, Keith </a:t>
            </a:r>
            <a:r>
              <a:rPr lang="en-US" b="1" dirty="0" smtClean="0">
                <a:solidFill>
                  <a:srgbClr val="7030A0"/>
                </a:solidFill>
              </a:rPr>
              <a:t>Ross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Computer Networks: A Systems </a:t>
            </a:r>
            <a:r>
              <a:rPr lang="en-US" dirty="0" smtClean="0">
                <a:solidFill>
                  <a:srgbClr val="7030A0"/>
                </a:solidFill>
              </a:rPr>
              <a:t>Approach, 5</a:t>
            </a:r>
            <a:r>
              <a:rPr lang="en-US" baseline="30000" dirty="0" smtClean="0">
                <a:solidFill>
                  <a:srgbClr val="7030A0"/>
                </a:solidFill>
              </a:rPr>
              <a:t>th</a:t>
            </a:r>
            <a:r>
              <a:rPr lang="en-US" dirty="0" smtClean="0">
                <a:solidFill>
                  <a:srgbClr val="7030A0"/>
                </a:solidFill>
              </a:rPr>
              <a:t> Edition, Larry </a:t>
            </a:r>
            <a:r>
              <a:rPr lang="en-US" dirty="0">
                <a:solidFill>
                  <a:srgbClr val="7030A0"/>
                </a:solidFill>
              </a:rPr>
              <a:t>Peterson and Bruce Davie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304_2022</a:t>
            </a:r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847055"/>
              </p:ext>
            </p:extLst>
          </p:nvPr>
        </p:nvGraphicFramePr>
        <p:xfrm>
          <a:off x="8153400" y="3196748"/>
          <a:ext cx="3582524" cy="2845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262">
                  <a:extLst>
                    <a:ext uri="{9D8B030D-6E8A-4147-A177-3AD203B41FA5}">
                      <a16:colId xmlns="" xmlns:a16="http://schemas.microsoft.com/office/drawing/2014/main" val="3850430827"/>
                    </a:ext>
                  </a:extLst>
                </a:gridCol>
                <a:gridCol w="1791262">
                  <a:extLst>
                    <a:ext uri="{9D8B030D-6E8A-4147-A177-3AD203B41FA5}">
                      <a16:colId xmlns="" xmlns:a16="http://schemas.microsoft.com/office/drawing/2014/main" val="122179608"/>
                    </a:ext>
                  </a:extLst>
                </a:gridCol>
              </a:tblGrid>
              <a:tr h="7087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45431548"/>
                  </a:ext>
                </a:extLst>
              </a:tr>
              <a:tr h="5341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565633"/>
                  </a:ext>
                </a:extLst>
              </a:tr>
              <a:tr h="5341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II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341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75923598"/>
                  </a:ext>
                </a:extLst>
              </a:tr>
              <a:tr h="5341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0109108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28638"/>
              </p:ext>
            </p:extLst>
          </p:nvPr>
        </p:nvGraphicFramePr>
        <p:xfrm>
          <a:off x="6353758" y="1354449"/>
          <a:ext cx="54978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923"/>
                <a:gridCol w="27489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Batch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taught</a:t>
                      </a:r>
                      <a:endParaRPr lang="en-US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Years</a:t>
                      </a:r>
                      <a:endParaRPr lang="en-US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MSc</a:t>
                      </a:r>
                      <a:r>
                        <a:rPr lang="en-US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IT</a:t>
                      </a:r>
                      <a:endParaRPr lang="en-US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2016-2020</a:t>
                      </a:r>
                      <a:endParaRPr lang="en-US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" charset="0"/>
                          <a:ea typeface="Times" charset="0"/>
                          <a:cs typeface="Times" charset="0"/>
                        </a:rPr>
                        <a:t>BTech</a:t>
                      </a:r>
                      <a:r>
                        <a:rPr lang="en-US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endParaRPr lang="en-US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2017, 2021</a:t>
                      </a:r>
                      <a:endParaRPr lang="en-US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25048" y="618186"/>
            <a:ext cx="288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Experience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304_2022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91" y="1643064"/>
            <a:ext cx="4076700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839" y="1593849"/>
            <a:ext cx="3966694" cy="435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36725" y="190501"/>
            <a:ext cx="8382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600" kern="0"/>
              <a:t>What</a:t>
            </a:r>
            <a:r>
              <a:rPr lang="ja-JP" altLang="en-US" sz="3600" kern="0"/>
              <a:t>’</a:t>
            </a:r>
            <a:r>
              <a:rPr lang="en-US" altLang="ja-JP" sz="3600" kern="0"/>
              <a:t>s the Internet: </a:t>
            </a:r>
            <a:r>
              <a:rPr lang="ja-JP" altLang="en-US" sz="3600" kern="0"/>
              <a:t>“</a:t>
            </a:r>
            <a:r>
              <a:rPr lang="en-US" altLang="ja-JP" sz="3600" kern="0"/>
              <a:t>nuts and bolts</a:t>
            </a:r>
            <a:r>
              <a:rPr lang="ja-JP" altLang="en-US" sz="3600" kern="0"/>
              <a:t>”</a:t>
            </a:r>
            <a:r>
              <a:rPr lang="en-US" altLang="ja-JP" sz="3600" kern="0"/>
              <a:t> view</a:t>
            </a:r>
            <a:endParaRPr lang="en-US" altLang="en-US" kern="0" dirty="0"/>
          </a:p>
        </p:txBody>
      </p:sp>
      <p:pic>
        <p:nvPicPr>
          <p:cNvPr id="26631" name="Picture 853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846139"/>
            <a:ext cx="8228013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0330" y="2578935"/>
            <a:ext cx="10515600" cy="1325563"/>
          </a:xfrm>
        </p:spPr>
        <p:txBody>
          <a:bodyPr/>
          <a:lstStyle/>
          <a:p>
            <a:r>
              <a:rPr lang="en-US" dirty="0" smtClean="0"/>
              <a:t>What is the use of Internet?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304_2022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88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304_2022</a:t>
            </a:r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6" y="2086842"/>
            <a:ext cx="10658575" cy="255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304_2022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355702" y="2560940"/>
            <a:ext cx="4980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https://www.youtube.com/watch?v=p5mASvEvDZc</a:t>
            </a:r>
          </a:p>
        </p:txBody>
      </p:sp>
    </p:spTree>
    <p:extLst>
      <p:ext uri="{BB962C8B-B14F-4D97-AF65-F5344CB8AC3E}">
        <p14:creationId xmlns:p14="http://schemas.microsoft.com/office/powerpoint/2010/main" val="134160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86920" y="1162792"/>
            <a:ext cx="5766880" cy="35926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earn </a:t>
            </a:r>
            <a:r>
              <a:rPr lang="en-US" dirty="0"/>
              <a:t>concepts underlying networks</a:t>
            </a:r>
          </a:p>
          <a:p>
            <a:r>
              <a:rPr lang="en-US" dirty="0" smtClean="0"/>
              <a:t> </a:t>
            </a:r>
            <a:r>
              <a:rPr lang="en-US" dirty="0"/>
              <a:t>How do networks work? What can one do with them?</a:t>
            </a:r>
          </a:p>
          <a:p>
            <a:r>
              <a:rPr lang="en-US" dirty="0" smtClean="0"/>
              <a:t> </a:t>
            </a:r>
            <a:r>
              <a:rPr lang="en-US" dirty="0"/>
              <a:t>Gain a basic understanding of the Internet</a:t>
            </a:r>
          </a:p>
          <a:p>
            <a:r>
              <a:rPr lang="en-IN" dirty="0" smtClean="0"/>
              <a:t> </a:t>
            </a:r>
            <a:r>
              <a:rPr lang="en-IN" dirty="0"/>
              <a:t>Gain experience writing protocols</a:t>
            </a:r>
          </a:p>
          <a:p>
            <a:r>
              <a:rPr lang="en-US" dirty="0" smtClean="0"/>
              <a:t> </a:t>
            </a:r>
            <a:r>
              <a:rPr lang="en-US" dirty="0"/>
              <a:t>Tools to understand new protocols and applications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304_2022</a:t>
            </a:r>
            <a:endParaRPr lang="en-IN"/>
          </a:p>
        </p:txBody>
      </p:sp>
      <p:sp>
        <p:nvSpPr>
          <p:cNvPr id="5" name="Cloud 4"/>
          <p:cNvSpPr/>
          <p:nvPr/>
        </p:nvSpPr>
        <p:spPr>
          <a:xfrm>
            <a:off x="515565" y="1459149"/>
            <a:ext cx="3161489" cy="22373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Teach your Grandparents 	</a:t>
            </a:r>
            <a:r>
              <a:rPr lang="en-US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WHAT IS INTERNET</a:t>
            </a:r>
            <a:endParaRPr lang="en-US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28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to </a:t>
            </a:r>
            <a:r>
              <a:rPr lang="en-US" dirty="0" smtClean="0"/>
              <a:t>your mind, when I say </a:t>
            </a:r>
            <a:r>
              <a:rPr lang="mr-IN" dirty="0" smtClean="0"/>
              <a:t>…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</a:p>
          <a:p>
            <a:endParaRPr lang="en-US" dirty="0"/>
          </a:p>
          <a:p>
            <a:r>
              <a:rPr lang="en-US" dirty="0" smtClean="0"/>
              <a:t>World Wide Web</a:t>
            </a:r>
          </a:p>
          <a:p>
            <a:endParaRPr lang="en-US" dirty="0"/>
          </a:p>
          <a:p>
            <a:r>
              <a:rPr lang="en-US" dirty="0" smtClean="0"/>
              <a:t>IT 304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304_2022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77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304_2022</a:t>
            </a:r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24" y="334953"/>
            <a:ext cx="5818762" cy="58187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60786" y="5862618"/>
            <a:ext cx="37978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localiq.com</a:t>
            </a:r>
            <a:r>
              <a:rPr lang="en-US" sz="1100" dirty="0"/>
              <a:t>/blog/what-happens-in-an-internet-minute/</a:t>
            </a:r>
          </a:p>
        </p:txBody>
      </p:sp>
    </p:spTree>
    <p:extLst>
      <p:ext uri="{BB962C8B-B14F-4D97-AF65-F5344CB8AC3E}">
        <p14:creationId xmlns:p14="http://schemas.microsoft.com/office/powerpoint/2010/main" val="100926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304_2022</a:t>
            </a:r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464555" y="2411512"/>
            <a:ext cx="3896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KG Broken Vessels Sketch" pitchFamily="2" charset="0"/>
              </a:rPr>
              <a:t>Tim Berners Lee</a:t>
            </a:r>
            <a:endParaRPr lang="en-IN" sz="3600" dirty="0">
              <a:solidFill>
                <a:srgbClr val="FF0000"/>
              </a:solidFill>
              <a:latin typeface="KG Broken Vessels Sketch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85987" y="52233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https://www.history.com/topics/inventions/invention-of-the-internet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574" y="1278555"/>
            <a:ext cx="3278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KG Broken Vessels Sketch" pitchFamily="2" charset="0"/>
              </a:rPr>
              <a:t>Vincent Cerf </a:t>
            </a:r>
            <a:endParaRPr lang="en-IN" sz="3600" dirty="0">
              <a:solidFill>
                <a:srgbClr val="FF0000"/>
              </a:solidFill>
              <a:latin typeface="KG Broken Vessels Sketch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6955" y="4413601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KG Broken Vessels Sketch" pitchFamily="2" charset="0"/>
              </a:rPr>
              <a:t>JCR </a:t>
            </a:r>
            <a:r>
              <a:rPr lang="en-US" sz="3600" dirty="0" err="1" smtClean="0">
                <a:solidFill>
                  <a:srgbClr val="FF0000"/>
                </a:solidFill>
                <a:latin typeface="KG Broken Vessels Sketch" pitchFamily="2" charset="0"/>
              </a:rPr>
              <a:t>LickLider</a:t>
            </a:r>
            <a:endParaRPr lang="en-IN" sz="3600" dirty="0">
              <a:solidFill>
                <a:srgbClr val="FF0000"/>
              </a:solidFill>
              <a:latin typeface="KG Broken Vessels Sketch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85987" y="5987018"/>
            <a:ext cx="6330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www.computerhistory.org</a:t>
            </a:r>
            <a:r>
              <a:rPr lang="en-IN" dirty="0">
                <a:hlinkClick r:id="rId2"/>
              </a:rPr>
              <a:t>/timeline/networking-the-web/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616955" y="3596505"/>
            <a:ext cx="2651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KG Broken Vessels Sketch" pitchFamily="2" charset="0"/>
              </a:rPr>
              <a:t>Paul </a:t>
            </a:r>
            <a:r>
              <a:rPr lang="en-US" sz="3600" dirty="0" err="1" smtClean="0">
                <a:solidFill>
                  <a:srgbClr val="FF0000"/>
                </a:solidFill>
                <a:latin typeface="KG Broken Vessels Sketch" pitchFamily="2" charset="0"/>
              </a:rPr>
              <a:t>Baran</a:t>
            </a:r>
            <a:endParaRPr lang="en-IN" sz="3600" dirty="0">
              <a:solidFill>
                <a:srgbClr val="FF0000"/>
              </a:solidFill>
              <a:latin typeface="KG Broken Vessels Sketch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45" y="-1"/>
            <a:ext cx="4791456" cy="52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2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imes" charset="0"/>
                <a:ea typeface="Times" charset="0"/>
                <a:cs typeface="Times" charset="0"/>
              </a:rPr>
              <a:t>IT 304_2022</a:t>
            </a:r>
            <a:endParaRPr lang="en-US" altLang="en-US" sz="12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41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" charset="0"/>
                <a:ea typeface="Times" charset="0"/>
                <a:cs typeface="Times" charset="0"/>
              </a:rPr>
              <a:t>Chapter 1: </a:t>
            </a:r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en-US" dirty="0" smtClean="0">
                <a:latin typeface="Times" charset="0"/>
                <a:ea typeface="Times" charset="0"/>
                <a:cs typeface="Times" charset="0"/>
              </a:rPr>
              <a:t>ntroduction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7400" y="1371600"/>
            <a:ext cx="3581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  <a:latin typeface="Times" charset="0"/>
                <a:ea typeface="Times" charset="0"/>
                <a:cs typeface="Times" charset="0"/>
              </a:rPr>
              <a:t>our goal:</a:t>
            </a:r>
            <a:r>
              <a:rPr lang="en-US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Times" charset="0"/>
                <a:ea typeface="Times" charset="0"/>
                <a:cs typeface="Times" charset="0"/>
              </a:rPr>
              <a:t>get </a:t>
            </a:r>
            <a:r>
              <a:rPr lang="ja-JP" altLang="en-US" dirty="0" smtClean="0">
                <a:latin typeface="Times" charset="0"/>
                <a:ea typeface="Times" charset="0"/>
                <a:cs typeface="Times" charset="0"/>
              </a:rPr>
              <a:t>“</a:t>
            </a:r>
            <a:r>
              <a:rPr lang="en-US" altLang="ja-JP" dirty="0" smtClean="0">
                <a:latin typeface="Times" charset="0"/>
                <a:ea typeface="Times" charset="0"/>
                <a:cs typeface="Times" charset="0"/>
              </a:rPr>
              <a:t>feel</a:t>
            </a:r>
            <a:r>
              <a:rPr lang="ja-JP" altLang="en-US" dirty="0" smtClean="0">
                <a:latin typeface="Times" charset="0"/>
                <a:ea typeface="Times" charset="0"/>
                <a:cs typeface="Times" charset="0"/>
              </a:rPr>
              <a:t>”</a:t>
            </a:r>
            <a:r>
              <a:rPr lang="en-US" altLang="ja-JP" dirty="0" smtClean="0">
                <a:latin typeface="Times" charset="0"/>
                <a:ea typeface="Times" charset="0"/>
                <a:cs typeface="Times" charset="0"/>
              </a:rPr>
              <a:t> and terminology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Times" charset="0"/>
                <a:ea typeface="Times" charset="0"/>
                <a:cs typeface="Times" charset="0"/>
              </a:rPr>
              <a:t>more depth, detail </a:t>
            </a:r>
            <a:r>
              <a:rPr lang="en-US" altLang="en-US" i="1" dirty="0" smtClean="0">
                <a:latin typeface="Times" charset="0"/>
                <a:ea typeface="Times" charset="0"/>
                <a:cs typeface="Times" charset="0"/>
              </a:rPr>
              <a:t>later</a:t>
            </a:r>
            <a:r>
              <a:rPr lang="en-US" altLang="en-US" dirty="0" smtClean="0">
                <a:latin typeface="Times" charset="0"/>
                <a:ea typeface="Times" charset="0"/>
                <a:cs typeface="Times" charset="0"/>
              </a:rPr>
              <a:t> in course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Times" charset="0"/>
                <a:ea typeface="Times" charset="0"/>
                <a:cs typeface="Times" charset="0"/>
              </a:rPr>
              <a:t>approach: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sz="2800" dirty="0">
                <a:latin typeface="Times" charset="0"/>
                <a:ea typeface="Times" charset="0"/>
                <a:cs typeface="Times" charset="0"/>
              </a:rPr>
              <a:t>use Internet as example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38800" y="1371600"/>
            <a:ext cx="5029200" cy="52451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  <a:latin typeface="Times" charset="0"/>
                <a:ea typeface="Times" charset="0"/>
                <a:cs typeface="Times" charset="0"/>
              </a:rPr>
              <a:t>overview</a:t>
            </a:r>
            <a:r>
              <a:rPr lang="en-US" altLang="en-US" dirty="0" smtClean="0">
                <a:solidFill>
                  <a:srgbClr val="CC0000"/>
                </a:solidFill>
                <a:latin typeface="Times" charset="0"/>
                <a:ea typeface="Times" charset="0"/>
                <a:cs typeface="Times" charset="0"/>
              </a:rPr>
              <a:t>:</a:t>
            </a:r>
          </a:p>
          <a:p>
            <a:pPr>
              <a:buSzPct val="75000"/>
            </a:pPr>
            <a:r>
              <a:rPr lang="en-US" altLang="en-US" sz="2400" dirty="0" smtClean="0">
                <a:latin typeface="Times" charset="0"/>
                <a:ea typeface="Times" charset="0"/>
                <a:cs typeface="Times" charset="0"/>
              </a:rPr>
              <a:t>History</a:t>
            </a:r>
          </a:p>
          <a:p>
            <a:pPr eaLnBrk="1" hangingPunct="1">
              <a:buSzPct val="75000"/>
            </a:pP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W</a:t>
            </a:r>
            <a:r>
              <a:rPr lang="en-US" altLang="en-US" sz="2400" dirty="0" smtClean="0">
                <a:latin typeface="Times" charset="0"/>
                <a:ea typeface="Times" charset="0"/>
                <a:cs typeface="Times" charset="0"/>
              </a:rPr>
              <a:t>hat</a:t>
            </a:r>
            <a:r>
              <a:rPr lang="ja-JP" altLang="en-US" sz="2400" dirty="0">
                <a:latin typeface="Times" charset="0"/>
                <a:ea typeface="Times" charset="0"/>
                <a:cs typeface="Times" charset="0"/>
              </a:rPr>
              <a:t>’</a:t>
            </a:r>
            <a:r>
              <a:rPr lang="en-US" altLang="ja-JP" sz="2400" dirty="0">
                <a:latin typeface="Times" charset="0"/>
                <a:ea typeface="Times" charset="0"/>
                <a:cs typeface="Times" charset="0"/>
              </a:rPr>
              <a:t>s the Internet?</a:t>
            </a:r>
          </a:p>
          <a:p>
            <a:pPr eaLnBrk="1" hangingPunct="1">
              <a:buSzPct val="75000"/>
            </a:pP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W</a:t>
            </a:r>
            <a:r>
              <a:rPr lang="en-US" altLang="en-US" sz="2400" dirty="0" smtClean="0">
                <a:latin typeface="Times" charset="0"/>
                <a:ea typeface="Times" charset="0"/>
                <a:cs typeface="Times" charset="0"/>
              </a:rPr>
              <a:t>hat</a:t>
            </a:r>
            <a:r>
              <a:rPr lang="ja-JP" altLang="en-US" sz="2400" dirty="0">
                <a:latin typeface="Times" charset="0"/>
                <a:ea typeface="Times" charset="0"/>
                <a:cs typeface="Times" charset="0"/>
              </a:rPr>
              <a:t>’</a:t>
            </a:r>
            <a:r>
              <a:rPr lang="en-US" altLang="ja-JP" sz="2400" dirty="0">
                <a:latin typeface="Times" charset="0"/>
                <a:ea typeface="Times" charset="0"/>
                <a:cs typeface="Times" charset="0"/>
              </a:rPr>
              <a:t>s a protocol?</a:t>
            </a:r>
          </a:p>
          <a:p>
            <a:pPr eaLnBrk="1" hangingPunct="1">
              <a:buSzPct val="75000"/>
            </a:pP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en-US" sz="2400" dirty="0" smtClean="0">
                <a:latin typeface="Times" charset="0"/>
                <a:ea typeface="Times" charset="0"/>
                <a:cs typeface="Times" charset="0"/>
              </a:rPr>
              <a:t>etwork </a:t>
            </a: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edge; hosts, access net, physical media</a:t>
            </a:r>
          </a:p>
          <a:p>
            <a:pPr eaLnBrk="1" hangingPunct="1">
              <a:buSzPct val="75000"/>
            </a:pP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network core: packet/circuit switching, Internet structure</a:t>
            </a:r>
          </a:p>
          <a:p>
            <a:pPr eaLnBrk="1" hangingPunct="1">
              <a:buSzPct val="75000"/>
            </a:pP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performance: loss, delay, throughput</a:t>
            </a:r>
          </a:p>
          <a:p>
            <a:pPr eaLnBrk="1" hangingPunct="1">
              <a:buSzPct val="75000"/>
            </a:pP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security</a:t>
            </a:r>
          </a:p>
          <a:p>
            <a:pPr eaLnBrk="1" hangingPunct="1">
              <a:buSzPct val="75000"/>
            </a:pP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protocol layers, service models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10246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6" y="1030289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38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imes" charset="0"/>
                <a:ea typeface="Times" charset="0"/>
                <a:cs typeface="Times" charset="0"/>
              </a:rPr>
              <a:t>IT 304_2022</a:t>
            </a:r>
            <a:endParaRPr lang="en-US" altLang="en-US" sz="120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12291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21" y="1320006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imes" charset="0"/>
                <a:ea typeface="Times" charset="0"/>
                <a:cs typeface="Times" charset="0"/>
              </a:rPr>
              <a:t>Chapter 1: roadmap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11364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1.1</a:t>
            </a:r>
            <a:r>
              <a:rPr lang="en-US" altLang="en-US" sz="2800" dirty="0">
                <a:latin typeface="Times" charset="0"/>
                <a:ea typeface="Times" charset="0"/>
                <a:cs typeface="Times" charset="0"/>
              </a:rPr>
              <a:t> history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chemeClr val="accent6"/>
                </a:solidFill>
                <a:latin typeface="Times" charset="0"/>
                <a:ea typeface="Times" charset="0"/>
                <a:cs typeface="Times" charset="0"/>
              </a:rPr>
              <a:t>1.2</a:t>
            </a:r>
            <a:r>
              <a:rPr lang="en-US" altLang="en-US" sz="2800" dirty="0">
                <a:solidFill>
                  <a:srgbClr val="CC000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en-US" sz="2800" dirty="0">
                <a:latin typeface="Times" charset="0"/>
                <a:ea typeface="Times" charset="0"/>
                <a:cs typeface="Times" charset="0"/>
              </a:rPr>
              <a:t>what </a:t>
            </a:r>
            <a:r>
              <a:rPr lang="en-US" altLang="en-US" sz="2800" i="1" dirty="0">
                <a:latin typeface="Times" charset="0"/>
                <a:ea typeface="Times" charset="0"/>
                <a:cs typeface="Times" charset="0"/>
              </a:rPr>
              <a:t>is</a:t>
            </a:r>
            <a:r>
              <a:rPr lang="en-US" altLang="en-US" sz="2800" dirty="0">
                <a:latin typeface="Times" charset="0"/>
                <a:ea typeface="Times" charset="0"/>
                <a:cs typeface="Times" charset="0"/>
              </a:rPr>
              <a:t> the Internet?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1.3</a:t>
            </a:r>
            <a:r>
              <a:rPr lang="en-US" altLang="en-US" sz="2800" dirty="0">
                <a:latin typeface="Times" charset="0"/>
                <a:ea typeface="Times" charset="0"/>
                <a:cs typeface="Times" charset="0"/>
              </a:rPr>
              <a:t> network edge</a:t>
            </a:r>
          </a:p>
          <a:p>
            <a:pPr lvl="2" eaLnBrk="1" hangingPunct="1">
              <a:buClr>
                <a:srgbClr val="000099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end systems, access networks, links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1.4 </a:t>
            </a:r>
            <a:r>
              <a:rPr lang="en-US" altLang="en-US" sz="2800" dirty="0">
                <a:latin typeface="Times" charset="0"/>
                <a:ea typeface="Times" charset="0"/>
                <a:cs typeface="Times" charset="0"/>
              </a:rPr>
              <a:t>network core</a:t>
            </a:r>
          </a:p>
          <a:p>
            <a:pPr lvl="2" eaLnBrk="1" hangingPunct="1">
              <a:buClr>
                <a:srgbClr val="000099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packet switching, circuit switching, network structure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1.5 </a:t>
            </a:r>
            <a:r>
              <a:rPr lang="en-US" altLang="en-US" sz="2800" dirty="0">
                <a:latin typeface="Times" charset="0"/>
                <a:ea typeface="Times" charset="0"/>
                <a:cs typeface="Times" charset="0"/>
              </a:rPr>
              <a:t>delay, loss, throughput in networks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1.6</a:t>
            </a:r>
            <a:r>
              <a:rPr lang="en-US" altLang="en-US" sz="2800" dirty="0">
                <a:latin typeface="Times" charset="0"/>
                <a:ea typeface="Times" charset="0"/>
                <a:cs typeface="Times" charset="0"/>
              </a:rPr>
              <a:t> protocol layers, service models</a:t>
            </a:r>
          </a:p>
          <a:p>
            <a:pPr eaLnBrk="1" hangingPunct="1">
              <a:defRPr/>
            </a:pPr>
            <a:endParaRPr lang="en-US" altLang="en-US" dirty="0" smtClean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imes" charset="0"/>
                <a:ea typeface="Times" charset="0"/>
                <a:cs typeface="Times" charset="0"/>
              </a:rPr>
              <a:t>IT 304_2022</a:t>
            </a:r>
            <a:endParaRPr lang="en-US" altLang="en-US" sz="120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14339" name="Picture 6" descr="arpane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8"/>
          <a:stretch>
            <a:fillRect/>
          </a:stretch>
        </p:blipFill>
        <p:spPr bwMode="auto">
          <a:xfrm>
            <a:off x="6019801" y="4222750"/>
            <a:ext cx="2716213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1825" y="252413"/>
            <a:ext cx="7772400" cy="6477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" charset="0"/>
                <a:ea typeface="Times" charset="0"/>
                <a:cs typeface="Times" charset="0"/>
              </a:rPr>
              <a:t>Internet history</a:t>
            </a:r>
            <a:endParaRPr lang="en-US" altLang="en-US" smtClean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0832" y="1725613"/>
            <a:ext cx="5255768" cy="44196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 dirty="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1961:</a:t>
            </a: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en-US" sz="2400" dirty="0" err="1">
                <a:latin typeface="Times" charset="0"/>
                <a:ea typeface="Times" charset="0"/>
                <a:cs typeface="Times" charset="0"/>
              </a:rPr>
              <a:t>Kleinrock</a:t>
            </a: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 - queueing theory shows effectiveness of packet-switching</a:t>
            </a:r>
          </a:p>
          <a:p>
            <a:pPr eaLnBrk="1" hangingPunct="1">
              <a:buSzPct val="75000"/>
            </a:pPr>
            <a:r>
              <a:rPr lang="en-US" altLang="en-US" sz="2400" dirty="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1964:</a:t>
            </a: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en-US" sz="2400" dirty="0" err="1">
                <a:latin typeface="Times" charset="0"/>
                <a:ea typeface="Times" charset="0"/>
                <a:cs typeface="Times" charset="0"/>
              </a:rPr>
              <a:t>Baran</a:t>
            </a: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 - packet-switching in military nets</a:t>
            </a:r>
          </a:p>
          <a:p>
            <a:pPr eaLnBrk="1" hangingPunct="1">
              <a:buSzPct val="75000"/>
            </a:pPr>
            <a:r>
              <a:rPr lang="en-US" altLang="en-US" sz="2400" dirty="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1967:</a:t>
            </a: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en-US" sz="2400" dirty="0" err="1">
                <a:latin typeface="Times" charset="0"/>
                <a:ea typeface="Times" charset="0"/>
                <a:cs typeface="Times" charset="0"/>
              </a:rPr>
              <a:t>ARPAnet</a:t>
            </a: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 conceived by Advanced Research Projects Agency</a:t>
            </a:r>
          </a:p>
          <a:p>
            <a:pPr eaLnBrk="1" hangingPunct="1">
              <a:buSzPct val="75000"/>
            </a:pPr>
            <a:r>
              <a:rPr lang="en-US" altLang="en-US" sz="2400" dirty="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1969:</a:t>
            </a: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en-US" sz="2400" dirty="0">
                <a:latin typeface="Times" charset="0"/>
                <a:ea typeface="Times" charset="0"/>
                <a:cs typeface="Times" charset="0"/>
                <a:hlinkClick r:id="rId4" action="ppaction://hlinksldjump"/>
              </a:rPr>
              <a:t>first </a:t>
            </a:r>
            <a:r>
              <a:rPr lang="en-US" altLang="en-US" sz="2400" dirty="0" err="1">
                <a:latin typeface="Times" charset="0"/>
                <a:ea typeface="Times" charset="0"/>
                <a:cs typeface="Times" charset="0"/>
                <a:hlinkClick r:id="rId4" action="ppaction://hlinksldjump"/>
              </a:rPr>
              <a:t>ARPAnet</a:t>
            </a:r>
            <a:r>
              <a:rPr lang="en-US" altLang="en-US" sz="2400" dirty="0">
                <a:latin typeface="Times" charset="0"/>
                <a:ea typeface="Times" charset="0"/>
                <a:cs typeface="Times" charset="0"/>
                <a:hlinkClick r:id="rId4" action="ppaction://hlinksldjump"/>
              </a:rPr>
              <a:t> node operational</a:t>
            </a:r>
            <a:endParaRPr lang="en-US" altLang="en-US" sz="2400" dirty="0">
              <a:latin typeface="Times" charset="0"/>
              <a:ea typeface="Times" charset="0"/>
              <a:cs typeface="Times" charset="0"/>
            </a:endParaRPr>
          </a:p>
          <a:p>
            <a:pPr eaLnBrk="1" hangingPunct="1">
              <a:buSzPct val="75000"/>
            </a:pPr>
            <a:endParaRPr lang="en-US" altLang="en-US" sz="2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34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80088" y="1722439"/>
            <a:ext cx="5375592" cy="2871787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 dirty="0">
                <a:solidFill>
                  <a:srgbClr val="000099"/>
                </a:solidFill>
                <a:latin typeface="Times" charset="0"/>
                <a:ea typeface="Times" charset="0"/>
                <a:cs typeface="Times" charset="0"/>
              </a:rPr>
              <a:t>1972:</a:t>
            </a: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</a:p>
          <a:p>
            <a:pPr lvl="1" eaLnBrk="1" hangingPunct="1"/>
            <a:r>
              <a:rPr lang="en-US" altLang="en-US" dirty="0" err="1" smtClean="0">
                <a:latin typeface="Times" charset="0"/>
                <a:ea typeface="Times" charset="0"/>
                <a:cs typeface="Times" charset="0"/>
              </a:rPr>
              <a:t>ARPAnet</a:t>
            </a:r>
            <a:r>
              <a:rPr lang="en-US" altLang="en-US" dirty="0" smtClean="0">
                <a:latin typeface="Times" charset="0"/>
                <a:ea typeface="Times" charset="0"/>
                <a:cs typeface="Times" charset="0"/>
              </a:rPr>
              <a:t> public demo</a:t>
            </a:r>
          </a:p>
          <a:p>
            <a:pPr lvl="1" eaLnBrk="1" hangingPunct="1"/>
            <a:r>
              <a:rPr lang="en-US" altLang="en-US" dirty="0" smtClean="0">
                <a:latin typeface="Times" charset="0"/>
                <a:ea typeface="Times" charset="0"/>
                <a:cs typeface="Times" charset="0"/>
              </a:rPr>
              <a:t>NCP (Network Control Protocol) first host-host protocol </a:t>
            </a:r>
          </a:p>
          <a:p>
            <a:pPr lvl="1" eaLnBrk="1" hangingPunct="1"/>
            <a:r>
              <a:rPr lang="en-US" altLang="en-US" dirty="0" smtClean="0">
                <a:latin typeface="Times" charset="0"/>
                <a:ea typeface="Times" charset="0"/>
                <a:cs typeface="Times" charset="0"/>
              </a:rPr>
              <a:t>first e-mail program</a:t>
            </a:r>
          </a:p>
          <a:p>
            <a:pPr lvl="1" eaLnBrk="1" hangingPunct="1"/>
            <a:r>
              <a:rPr lang="en-US" altLang="en-US" dirty="0" err="1" smtClean="0">
                <a:latin typeface="Times" charset="0"/>
                <a:ea typeface="Times" charset="0"/>
                <a:cs typeface="Times" charset="0"/>
              </a:rPr>
              <a:t>ARPAnet</a:t>
            </a:r>
            <a:r>
              <a:rPr lang="en-US" altLang="en-US" dirty="0" smtClean="0">
                <a:latin typeface="Times" charset="0"/>
                <a:ea typeface="Times" charset="0"/>
                <a:cs typeface="Times" charset="0"/>
              </a:rPr>
              <a:t> has 15 nodes</a:t>
            </a:r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2047875" y="1028700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CC0000"/>
                </a:solidFill>
                <a:latin typeface="Times" charset="0"/>
                <a:ea typeface="Times" charset="0"/>
                <a:cs typeface="Times" charset="0"/>
              </a:rPr>
              <a:t>1961-1972: Early packet-switching principles</a:t>
            </a:r>
            <a:endParaRPr lang="en-US" altLang="en-US" u="sng">
              <a:solidFill>
                <a:srgbClr val="CC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14344" name="Picture 11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7715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3917880" y="535932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8520" y="53499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596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994</Words>
  <Application>Microsoft Macintosh PowerPoint</Application>
  <PresentationFormat>Widescreen</PresentationFormat>
  <Paragraphs>211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Calibri Light</vt:lpstr>
      <vt:lpstr>KG Broken Vessels Sketch</vt:lpstr>
      <vt:lpstr>MS PGothic</vt:lpstr>
      <vt:lpstr>Times</vt:lpstr>
      <vt:lpstr>Times New Roman</vt:lpstr>
      <vt:lpstr>Wingdings</vt:lpstr>
      <vt:lpstr>Arial</vt:lpstr>
      <vt:lpstr>Office Theme</vt:lpstr>
      <vt:lpstr> IT 304 Computer Networks Autumn 2022</vt:lpstr>
      <vt:lpstr>Course Logistics</vt:lpstr>
      <vt:lpstr>Goal</vt:lpstr>
      <vt:lpstr>What comes to your mind, when I say …..</vt:lpstr>
      <vt:lpstr>PowerPoint Presentation</vt:lpstr>
      <vt:lpstr>PowerPoint Presentation</vt:lpstr>
      <vt:lpstr>Chapter 1: Introduction</vt:lpstr>
      <vt:lpstr>Chapter 1: roadmap</vt:lpstr>
      <vt:lpstr>Internet history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network?</vt:lpstr>
      <vt:lpstr>A Network is…..</vt:lpstr>
      <vt:lpstr>What are all part of a network?</vt:lpstr>
      <vt:lpstr>Network components</vt:lpstr>
      <vt:lpstr>Network Types</vt:lpstr>
      <vt:lpstr>PowerPoint Presentation</vt:lpstr>
      <vt:lpstr>What is the use of Internet?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 Subbu</dc:creator>
  <cp:lastModifiedBy>Microsoft Office User</cp:lastModifiedBy>
  <cp:revision>32</cp:revision>
  <dcterms:created xsi:type="dcterms:W3CDTF">2021-01-18T04:20:59Z</dcterms:created>
  <dcterms:modified xsi:type="dcterms:W3CDTF">2022-08-01T04:40:36Z</dcterms:modified>
</cp:coreProperties>
</file>