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64" r:id="rId5"/>
    <p:sldId id="280" r:id="rId6"/>
    <p:sldId id="266" r:id="rId7"/>
    <p:sldId id="267" r:id="rId8"/>
    <p:sldId id="282" r:id="rId9"/>
    <p:sldId id="262" r:id="rId10"/>
    <p:sldId id="268" r:id="rId11"/>
    <p:sldId id="270" r:id="rId12"/>
    <p:sldId id="263" r:id="rId13"/>
    <p:sldId id="271" r:id="rId14"/>
    <p:sldId id="269" r:id="rId15"/>
    <p:sldId id="272" r:id="rId16"/>
    <p:sldId id="274" r:id="rId17"/>
    <p:sldId id="273" r:id="rId18"/>
    <p:sldId id="275" r:id="rId19"/>
    <p:sldId id="281"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D8D918-33B6-4676-B27E-0D1409F3F664}"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299952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D8D918-33B6-4676-B27E-0D1409F3F664}"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210227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D8D918-33B6-4676-B27E-0D1409F3F664}"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76348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D8D918-33B6-4676-B27E-0D1409F3F664}"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32108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D8D918-33B6-4676-B27E-0D1409F3F664}"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405755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D8D918-33B6-4676-B27E-0D1409F3F664}"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6573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D8D918-33B6-4676-B27E-0D1409F3F664}" type="datetimeFigureOut">
              <a:rPr lang="en-IN" smtClean="0"/>
              <a:t>13-01-2023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232640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D8D918-33B6-4676-B27E-0D1409F3F664}" type="datetimeFigureOut">
              <a:rPr lang="en-IN" smtClean="0"/>
              <a:t>13-01-2023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327138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8D918-33B6-4676-B27E-0D1409F3F664}" type="datetimeFigureOut">
              <a:rPr lang="en-IN" smtClean="0"/>
              <a:t>13-01-2023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306048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D8D918-33B6-4676-B27E-0D1409F3F664}"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375332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D8D918-33B6-4676-B27E-0D1409F3F664}"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0528E-1CDD-45FD-BC99-36CEE1B0B29A}" type="slidenum">
              <a:rPr lang="en-IN" smtClean="0"/>
              <a:t>‹#›</a:t>
            </a:fld>
            <a:endParaRPr lang="en-IN"/>
          </a:p>
        </p:txBody>
      </p:sp>
    </p:spTree>
    <p:extLst>
      <p:ext uri="{BB962C8B-B14F-4D97-AF65-F5344CB8AC3E}">
        <p14:creationId xmlns:p14="http://schemas.microsoft.com/office/powerpoint/2010/main" val="108104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8D918-33B6-4676-B27E-0D1409F3F664}" type="datetimeFigureOut">
              <a:rPr lang="en-IN" smtClean="0"/>
              <a:t>13-01-2023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0528E-1CDD-45FD-BC99-36CEE1B0B29A}" type="slidenum">
              <a:rPr lang="en-IN" smtClean="0"/>
              <a:t>‹#›</a:t>
            </a:fld>
            <a:endParaRPr lang="en-IN"/>
          </a:p>
        </p:txBody>
      </p:sp>
    </p:spTree>
    <p:extLst>
      <p:ext uri="{BB962C8B-B14F-4D97-AF65-F5344CB8AC3E}">
        <p14:creationId xmlns:p14="http://schemas.microsoft.com/office/powerpoint/2010/main" val="46108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237" y="1011525"/>
            <a:ext cx="9144000" cy="2461347"/>
          </a:xfrm>
        </p:spPr>
        <p:txBody>
          <a:bodyPr>
            <a:normAutofit/>
          </a:bodyPr>
          <a:lstStyle/>
          <a:p>
            <a:r>
              <a:rPr lang="en-US" sz="4800" dirty="0" smtClean="0"/>
              <a:t>Introduction to International Economics</a:t>
            </a:r>
            <a:endParaRPr lang="en-IN" sz="4800" dirty="0"/>
          </a:p>
        </p:txBody>
      </p:sp>
      <p:sp>
        <p:nvSpPr>
          <p:cNvPr id="3" name="Subtitle 2"/>
          <p:cNvSpPr>
            <a:spLocks noGrp="1"/>
          </p:cNvSpPr>
          <p:nvPr>
            <p:ph type="subTitle" idx="1"/>
          </p:nvPr>
        </p:nvSpPr>
        <p:spPr>
          <a:xfrm>
            <a:off x="1653309" y="4497965"/>
            <a:ext cx="9144000" cy="1655762"/>
          </a:xfrm>
        </p:spPr>
        <p:txBody>
          <a:bodyPr/>
          <a:lstStyle/>
          <a:p>
            <a:endParaRPr lang="en-IN" dirty="0"/>
          </a:p>
        </p:txBody>
      </p:sp>
    </p:spTree>
    <p:extLst>
      <p:ext uri="{BB962C8B-B14F-4D97-AF65-F5344CB8AC3E}">
        <p14:creationId xmlns:p14="http://schemas.microsoft.com/office/powerpoint/2010/main" val="346634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a:solidFill>
            <a:schemeClr val="accent1">
              <a:lumMod val="60000"/>
              <a:lumOff val="40000"/>
            </a:schemeClr>
          </a:solidFill>
        </p:spPr>
        <p:txBody>
          <a:bodyPr/>
          <a:lstStyle/>
          <a:p>
            <a:pPr algn="ctr"/>
            <a:r>
              <a:rPr lang="en-US" dirty="0" smtClean="0"/>
              <a:t>Determinants of international trade</a:t>
            </a:r>
            <a:endParaRPr lang="en-IN" dirty="0"/>
          </a:p>
        </p:txBody>
      </p:sp>
      <p:sp>
        <p:nvSpPr>
          <p:cNvPr id="3" name="Content Placeholder 2"/>
          <p:cNvSpPr>
            <a:spLocks noGrp="1"/>
          </p:cNvSpPr>
          <p:nvPr>
            <p:ph idx="1"/>
          </p:nvPr>
        </p:nvSpPr>
        <p:spPr>
          <a:xfrm>
            <a:off x="838200" y="1742497"/>
            <a:ext cx="10642600" cy="4686011"/>
          </a:xfrm>
        </p:spPr>
        <p:txBody>
          <a:bodyPr>
            <a:normAutofit lnSpcReduction="10000"/>
          </a:bodyPr>
          <a:lstStyle/>
          <a:p>
            <a:pPr algn="just"/>
            <a:r>
              <a:rPr lang="en-US" b="1" dirty="0" smtClean="0"/>
              <a:t>Size</a:t>
            </a:r>
            <a:r>
              <a:rPr lang="en-US" dirty="0" smtClean="0"/>
              <a:t>- Larger </a:t>
            </a:r>
            <a:r>
              <a:rPr lang="en-US" dirty="0"/>
              <a:t>economies produce more goods and services, so they have more to sell in the export market. </a:t>
            </a:r>
            <a:r>
              <a:rPr lang="en-US" dirty="0" smtClean="0"/>
              <a:t>Larger </a:t>
            </a:r>
            <a:r>
              <a:rPr lang="en-US" dirty="0"/>
              <a:t>economies generate more income from the goods and services sold, so people are able to buy more imports. </a:t>
            </a:r>
            <a:endParaRPr lang="en-US" dirty="0" smtClean="0"/>
          </a:p>
          <a:p>
            <a:pPr algn="just"/>
            <a:r>
              <a:rPr lang="en-US" b="1" dirty="0"/>
              <a:t>Distance</a:t>
            </a:r>
            <a:r>
              <a:rPr lang="en-US" i="1" dirty="0"/>
              <a:t> </a:t>
            </a:r>
            <a:r>
              <a:rPr lang="en-US" dirty="0"/>
              <a:t>between markets influences transportation costs and therefore the cost of imports and exports. </a:t>
            </a:r>
            <a:r>
              <a:rPr lang="en-US" dirty="0" smtClean="0"/>
              <a:t> Distance </a:t>
            </a:r>
            <a:r>
              <a:rPr lang="en-US" dirty="0"/>
              <a:t>may also influence personal contact and communication, which may influence trade. </a:t>
            </a:r>
          </a:p>
          <a:p>
            <a:pPr algn="just"/>
            <a:r>
              <a:rPr lang="en-US" b="1" dirty="0" smtClean="0"/>
              <a:t>Cultural </a:t>
            </a:r>
            <a:r>
              <a:rPr lang="en-US" b="1" dirty="0"/>
              <a:t>affinity</a:t>
            </a:r>
            <a:r>
              <a:rPr lang="en-US" dirty="0"/>
              <a:t>: if two countries have cultural ties, it is likely that they also have strong economic ties. </a:t>
            </a:r>
          </a:p>
          <a:p>
            <a:pPr algn="just"/>
            <a:r>
              <a:rPr lang="en-US" b="1" dirty="0" smtClean="0"/>
              <a:t>Geography</a:t>
            </a:r>
            <a:r>
              <a:rPr lang="en-US" b="1" dirty="0"/>
              <a:t>:</a:t>
            </a:r>
            <a:r>
              <a:rPr lang="en-US" dirty="0"/>
              <a:t> ocean harbors and a lack of mountain barriers make transportation and trade easier. </a:t>
            </a:r>
          </a:p>
          <a:p>
            <a:pPr algn="just"/>
            <a:endParaRPr lang="en-US" dirty="0"/>
          </a:p>
          <a:p>
            <a:endParaRPr lang="en-IN" dirty="0"/>
          </a:p>
        </p:txBody>
      </p:sp>
    </p:spTree>
    <p:extLst>
      <p:ext uri="{BB962C8B-B14F-4D97-AF65-F5344CB8AC3E}">
        <p14:creationId xmlns:p14="http://schemas.microsoft.com/office/powerpoint/2010/main" val="339179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i="1" dirty="0"/>
              <a:t>Multinational corporations</a:t>
            </a:r>
            <a:r>
              <a:rPr lang="en-US" dirty="0"/>
              <a:t>: corporations spread across different nations import and export many goods between their divisions. </a:t>
            </a:r>
          </a:p>
          <a:p>
            <a:pPr algn="just"/>
            <a:r>
              <a:rPr lang="en-US" i="1" dirty="0" smtClean="0"/>
              <a:t>Borders</a:t>
            </a:r>
            <a:r>
              <a:rPr lang="en-US" dirty="0"/>
              <a:t>: crossing borders involves formalities that take time and perhaps monetary costs like tariffs. </a:t>
            </a:r>
          </a:p>
          <a:p>
            <a:pPr algn="just">
              <a:buFont typeface="Wingdings" panose="05000000000000000000" pitchFamily="2" charset="2"/>
              <a:buChar char="Ø"/>
            </a:pPr>
            <a:r>
              <a:rPr lang="en-US" dirty="0" smtClean="0"/>
              <a:t>These </a:t>
            </a:r>
            <a:r>
              <a:rPr lang="en-US" dirty="0"/>
              <a:t>implicit and explicit costs reduce trade. </a:t>
            </a:r>
          </a:p>
          <a:p>
            <a:pPr algn="just">
              <a:buFont typeface="Wingdings" panose="05000000000000000000" pitchFamily="2" charset="2"/>
              <a:buChar char="Ø"/>
            </a:pPr>
            <a:r>
              <a:rPr lang="en-US" dirty="0" smtClean="0"/>
              <a:t>The </a:t>
            </a:r>
            <a:r>
              <a:rPr lang="en-US" dirty="0"/>
              <a:t>existence of borders may also indicate the existence of different languages </a:t>
            </a:r>
            <a:r>
              <a:rPr lang="en-US" dirty="0" smtClean="0"/>
              <a:t>or </a:t>
            </a:r>
            <a:r>
              <a:rPr lang="en-US" dirty="0"/>
              <a:t>different currencies, either of which may impede trade more. </a:t>
            </a:r>
          </a:p>
          <a:p>
            <a:endParaRPr lang="en-IN" dirty="0"/>
          </a:p>
        </p:txBody>
      </p:sp>
    </p:spTree>
    <p:extLst>
      <p:ext uri="{BB962C8B-B14F-4D97-AF65-F5344CB8AC3E}">
        <p14:creationId xmlns:p14="http://schemas.microsoft.com/office/powerpoint/2010/main" val="1527272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accent4">
              <a:lumMod val="75000"/>
            </a:schemeClr>
          </a:solidFill>
        </p:spPr>
        <p:txBody>
          <a:bodyPr/>
          <a:lstStyle/>
          <a:p>
            <a:pPr algn="ctr"/>
            <a:r>
              <a:rPr lang="en-US" dirty="0" smtClean="0"/>
              <a:t>The Effects of Government Policies on Trade</a:t>
            </a:r>
            <a:endParaRPr lang="en-IN" dirty="0"/>
          </a:p>
        </p:txBody>
      </p:sp>
      <p:sp>
        <p:nvSpPr>
          <p:cNvPr id="3" name="Content Placeholder 2"/>
          <p:cNvSpPr>
            <a:spLocks noGrp="1"/>
          </p:cNvSpPr>
          <p:nvPr>
            <p:ph idx="1"/>
          </p:nvPr>
        </p:nvSpPr>
        <p:spPr>
          <a:xfrm>
            <a:off x="838200" y="1874982"/>
            <a:ext cx="10633364" cy="4535054"/>
          </a:xfrm>
        </p:spPr>
        <p:txBody>
          <a:bodyPr/>
          <a:lstStyle/>
          <a:p>
            <a:pPr algn="just"/>
            <a:r>
              <a:rPr lang="en-US" dirty="0"/>
              <a:t>Policy makers affect the amount of trade through </a:t>
            </a:r>
          </a:p>
          <a:p>
            <a:pPr algn="just">
              <a:buFont typeface="Wingdings" panose="05000000000000000000" pitchFamily="2" charset="2"/>
              <a:buChar char="Ø"/>
            </a:pPr>
            <a:r>
              <a:rPr lang="en-US" i="1" dirty="0" smtClean="0"/>
              <a:t>tariffs</a:t>
            </a:r>
            <a:r>
              <a:rPr lang="en-US" dirty="0"/>
              <a:t>: a tax on imports or exports, </a:t>
            </a:r>
          </a:p>
          <a:p>
            <a:pPr algn="just">
              <a:buFont typeface="Wingdings" panose="05000000000000000000" pitchFamily="2" charset="2"/>
              <a:buChar char="Ø"/>
            </a:pPr>
            <a:r>
              <a:rPr lang="en-IN" i="1" dirty="0" smtClean="0"/>
              <a:t>quotas</a:t>
            </a:r>
            <a:r>
              <a:rPr lang="en-IN" i="1" dirty="0"/>
              <a:t>: </a:t>
            </a:r>
            <a:r>
              <a:rPr lang="en-IN" dirty="0"/>
              <a:t>a quantity restriction on imports or exports, </a:t>
            </a:r>
          </a:p>
          <a:p>
            <a:pPr algn="just">
              <a:buFont typeface="Wingdings" panose="05000000000000000000" pitchFamily="2" charset="2"/>
              <a:buChar char="Ø"/>
            </a:pPr>
            <a:r>
              <a:rPr lang="en-US" i="1" dirty="0" smtClean="0"/>
              <a:t>export </a:t>
            </a:r>
            <a:r>
              <a:rPr lang="en-US" i="1" dirty="0"/>
              <a:t>subsidies</a:t>
            </a:r>
            <a:r>
              <a:rPr lang="en-US" dirty="0"/>
              <a:t>: a payment to producers that export, </a:t>
            </a:r>
          </a:p>
          <a:p>
            <a:pPr algn="just">
              <a:buFont typeface="Wingdings" panose="05000000000000000000" pitchFamily="2" charset="2"/>
              <a:buChar char="Ø"/>
            </a:pPr>
            <a:r>
              <a:rPr lang="en-US" dirty="0"/>
              <a:t>o</a:t>
            </a:r>
            <a:r>
              <a:rPr lang="en-US" dirty="0" smtClean="0"/>
              <a:t>r through </a:t>
            </a:r>
            <a:r>
              <a:rPr lang="en-US" dirty="0"/>
              <a:t>other regulations (e.g., product specifications) that exclude foreign products from the market, but still allow domestic products. </a:t>
            </a:r>
            <a:endParaRPr lang="en-US" dirty="0" smtClean="0"/>
          </a:p>
          <a:p>
            <a:pPr algn="just"/>
            <a:r>
              <a:rPr lang="en-US" dirty="0" smtClean="0"/>
              <a:t>Relevant questions- which policy to use, how much to restrict, what if foreign governments respond likewise?</a:t>
            </a:r>
            <a:endParaRPr lang="en-US" dirty="0"/>
          </a:p>
          <a:p>
            <a:endParaRPr lang="en-IN" dirty="0"/>
          </a:p>
        </p:txBody>
      </p:sp>
    </p:spTree>
    <p:extLst>
      <p:ext uri="{BB962C8B-B14F-4D97-AF65-F5344CB8AC3E}">
        <p14:creationId xmlns:p14="http://schemas.microsoft.com/office/powerpoint/2010/main" val="275024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06657"/>
          </a:xfrm>
          <a:solidFill>
            <a:schemeClr val="accent6">
              <a:lumMod val="60000"/>
              <a:lumOff val="40000"/>
            </a:schemeClr>
          </a:solidFill>
        </p:spPr>
        <p:txBody>
          <a:bodyPr/>
          <a:lstStyle/>
          <a:p>
            <a:pPr algn="ctr"/>
            <a:r>
              <a:rPr lang="en-US" dirty="0" smtClean="0"/>
              <a:t>Gravity Model</a:t>
            </a:r>
            <a:endParaRPr lang="en-IN" dirty="0"/>
          </a:p>
        </p:txBody>
      </p:sp>
      <p:sp>
        <p:nvSpPr>
          <p:cNvPr id="3" name="Content Placeholder 2"/>
          <p:cNvSpPr>
            <a:spLocks noGrp="1"/>
          </p:cNvSpPr>
          <p:nvPr>
            <p:ph idx="1"/>
          </p:nvPr>
        </p:nvSpPr>
        <p:spPr>
          <a:xfrm>
            <a:off x="838200" y="1825625"/>
            <a:ext cx="10515600" cy="4538230"/>
          </a:xfrm>
        </p:spPr>
        <p:txBody>
          <a:bodyPr>
            <a:normAutofit fontScale="92500" lnSpcReduction="10000"/>
          </a:bodyPr>
          <a:lstStyle/>
          <a:p>
            <a:r>
              <a:rPr lang="en-US" dirty="0" smtClean="0"/>
              <a:t>The gravity model, first introduced by Walter </a:t>
            </a:r>
            <a:r>
              <a:rPr lang="en-US" dirty="0" err="1" smtClean="0"/>
              <a:t>Isard</a:t>
            </a:r>
            <a:r>
              <a:rPr lang="en-US" dirty="0" smtClean="0"/>
              <a:t>, </a:t>
            </a:r>
            <a:r>
              <a:rPr lang="en-US" dirty="0"/>
              <a:t>assumes that </a:t>
            </a:r>
            <a:r>
              <a:rPr lang="en-US" b="1" dirty="0"/>
              <a:t>only size and distance are important for trade</a:t>
            </a:r>
            <a:r>
              <a:rPr lang="en-US" dirty="0"/>
              <a:t> in the following way: </a:t>
            </a:r>
          </a:p>
          <a:p>
            <a:pPr marL="0" indent="0" algn="ctr">
              <a:buNone/>
            </a:pPr>
            <a:r>
              <a:rPr lang="nl-NL" b="1" dirty="0"/>
              <a:t>T</a:t>
            </a:r>
            <a:r>
              <a:rPr lang="nl-NL" b="1" baseline="-25000" dirty="0"/>
              <a:t>ij </a:t>
            </a:r>
            <a:r>
              <a:rPr lang="nl-NL" b="1" dirty="0"/>
              <a:t>= A x Y</a:t>
            </a:r>
            <a:r>
              <a:rPr lang="nl-NL" b="1" baseline="-25000" dirty="0"/>
              <a:t>i </a:t>
            </a:r>
            <a:r>
              <a:rPr lang="nl-NL" b="1" dirty="0"/>
              <a:t>x Y</a:t>
            </a:r>
            <a:r>
              <a:rPr lang="nl-NL" b="1" baseline="-25000" dirty="0"/>
              <a:t>j</a:t>
            </a:r>
            <a:r>
              <a:rPr lang="nl-NL" b="1" dirty="0"/>
              <a:t> /D</a:t>
            </a:r>
            <a:r>
              <a:rPr lang="nl-NL" b="1" baseline="-25000" dirty="0"/>
              <a:t>ij </a:t>
            </a:r>
            <a:endParaRPr lang="en-IN" b="1" dirty="0" smtClean="0"/>
          </a:p>
          <a:p>
            <a:pPr marL="0" indent="0" algn="ctr">
              <a:buNone/>
            </a:pPr>
            <a:r>
              <a:rPr lang="en-IN" dirty="0" smtClean="0"/>
              <a:t>where </a:t>
            </a:r>
            <a:endParaRPr lang="en-IN" dirty="0"/>
          </a:p>
          <a:p>
            <a:pPr marL="0" indent="0" algn="ctr">
              <a:buNone/>
            </a:pPr>
            <a:r>
              <a:rPr lang="en-US" dirty="0" err="1" smtClean="0"/>
              <a:t>T</a:t>
            </a:r>
            <a:r>
              <a:rPr lang="en-US" baseline="-25000" dirty="0" err="1" smtClean="0"/>
              <a:t>ij</a:t>
            </a:r>
            <a:r>
              <a:rPr lang="en-US" dirty="0" smtClean="0"/>
              <a:t> </a:t>
            </a:r>
            <a:r>
              <a:rPr lang="en-US" dirty="0"/>
              <a:t>is the value of trade between country </a:t>
            </a:r>
            <a:r>
              <a:rPr lang="en-US" i="1" dirty="0" err="1"/>
              <a:t>i</a:t>
            </a:r>
            <a:r>
              <a:rPr lang="en-US" i="1" dirty="0"/>
              <a:t> </a:t>
            </a:r>
            <a:r>
              <a:rPr lang="en-US" dirty="0"/>
              <a:t>and country </a:t>
            </a:r>
            <a:r>
              <a:rPr lang="en-US" i="1" dirty="0"/>
              <a:t>j </a:t>
            </a:r>
            <a:endParaRPr lang="en-US" dirty="0"/>
          </a:p>
          <a:p>
            <a:pPr marL="0" indent="0" algn="ctr">
              <a:buNone/>
            </a:pPr>
            <a:r>
              <a:rPr lang="en-IN" dirty="0"/>
              <a:t>A is a constant </a:t>
            </a:r>
          </a:p>
          <a:p>
            <a:pPr marL="0" indent="0" algn="ctr">
              <a:buNone/>
            </a:pPr>
            <a:r>
              <a:rPr lang="en-US" dirty="0"/>
              <a:t>Y</a:t>
            </a:r>
            <a:r>
              <a:rPr lang="en-US" baseline="-25000" dirty="0"/>
              <a:t>i</a:t>
            </a:r>
            <a:r>
              <a:rPr lang="en-US" dirty="0"/>
              <a:t> the GDP of country </a:t>
            </a:r>
            <a:r>
              <a:rPr lang="en-US" i="1" dirty="0" err="1" smtClean="0"/>
              <a:t>i</a:t>
            </a:r>
            <a:r>
              <a:rPr lang="en-US" i="1" dirty="0" smtClean="0"/>
              <a:t>, </a:t>
            </a:r>
            <a:r>
              <a:rPr lang="en-US" dirty="0" smtClean="0"/>
              <a:t>Y</a:t>
            </a:r>
            <a:r>
              <a:rPr lang="en-US" baseline="-25000" dirty="0" smtClean="0"/>
              <a:t>j</a:t>
            </a:r>
            <a:r>
              <a:rPr lang="en-US" dirty="0" smtClean="0"/>
              <a:t> </a:t>
            </a:r>
            <a:r>
              <a:rPr lang="en-US" dirty="0"/>
              <a:t>is the GDP of country </a:t>
            </a:r>
            <a:r>
              <a:rPr lang="en-US" i="1" dirty="0"/>
              <a:t>j </a:t>
            </a:r>
            <a:endParaRPr lang="en-US" dirty="0"/>
          </a:p>
          <a:p>
            <a:pPr marL="0" indent="0" algn="ctr">
              <a:buNone/>
            </a:pPr>
            <a:r>
              <a:rPr lang="en-US" dirty="0" err="1"/>
              <a:t>D</a:t>
            </a:r>
            <a:r>
              <a:rPr lang="en-US" baseline="-25000" dirty="0" err="1"/>
              <a:t>ij</a:t>
            </a:r>
            <a:r>
              <a:rPr lang="en-US" dirty="0"/>
              <a:t> is the distance between country </a:t>
            </a:r>
            <a:r>
              <a:rPr lang="en-US" i="1" dirty="0" err="1"/>
              <a:t>i</a:t>
            </a:r>
            <a:r>
              <a:rPr lang="en-US" i="1" dirty="0"/>
              <a:t> </a:t>
            </a:r>
            <a:r>
              <a:rPr lang="en-US" dirty="0"/>
              <a:t>and country </a:t>
            </a:r>
            <a:r>
              <a:rPr lang="en-US" i="1" dirty="0"/>
              <a:t>j </a:t>
            </a:r>
            <a:endParaRPr lang="en-US" i="1" dirty="0" smtClean="0"/>
          </a:p>
          <a:p>
            <a:pPr marL="0" indent="0" algn="just">
              <a:buNone/>
            </a:pPr>
            <a:r>
              <a:rPr lang="en-US" dirty="0"/>
              <a:t>Estimates of the effect of distance from the gravity model predict that a 1% increase in the distance between countries is associated with a decrease in the volume of trade of 0.7% to 1%. </a:t>
            </a:r>
          </a:p>
          <a:p>
            <a:pPr marL="0" indent="0" algn="ctr">
              <a:buNone/>
            </a:pPr>
            <a:endParaRPr lang="en-IN" dirty="0"/>
          </a:p>
        </p:txBody>
      </p:sp>
    </p:spTree>
    <p:extLst>
      <p:ext uri="{BB962C8B-B14F-4D97-AF65-F5344CB8AC3E}">
        <p14:creationId xmlns:p14="http://schemas.microsoft.com/office/powerpoint/2010/main" val="1928599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91" y="365125"/>
            <a:ext cx="10670309" cy="1149639"/>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3011056" y="1626034"/>
            <a:ext cx="6530108" cy="4625958"/>
          </a:xfrm>
          <a:prstGeom prst="rect">
            <a:avLst/>
          </a:prstGeom>
        </p:spPr>
      </p:pic>
    </p:spTree>
    <p:extLst>
      <p:ext uri="{BB962C8B-B14F-4D97-AF65-F5344CB8AC3E}">
        <p14:creationId xmlns:p14="http://schemas.microsoft.com/office/powerpoint/2010/main" val="153472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654" y="886691"/>
            <a:ext cx="10714182" cy="5394036"/>
          </a:xfrm>
        </p:spPr>
        <p:txBody>
          <a:bodyPr>
            <a:normAutofit/>
          </a:bodyPr>
          <a:lstStyle/>
          <a:p>
            <a:pPr algn="just"/>
            <a:r>
              <a:rPr lang="en-US" dirty="0"/>
              <a:t>The negative effect of distance on trade according to the gravity models is significant, but it has grown smaller over time due to modern transportation and </a:t>
            </a:r>
            <a:r>
              <a:rPr lang="en-US" dirty="0" smtClean="0"/>
              <a:t>communication.</a:t>
            </a:r>
            <a:endParaRPr lang="en-US" dirty="0"/>
          </a:p>
          <a:p>
            <a:pPr algn="just"/>
            <a:r>
              <a:rPr lang="en-US" dirty="0"/>
              <a:t>But history has shown that political factors, such as wars, can change trade patterns much more than innovations in transportation and communication. </a:t>
            </a:r>
          </a:p>
          <a:p>
            <a:pPr algn="just"/>
            <a:r>
              <a:rPr lang="en-US" dirty="0"/>
              <a:t>Today, </a:t>
            </a:r>
            <a:r>
              <a:rPr lang="en-US" b="1" dirty="0"/>
              <a:t>most of the volume of trade is in </a:t>
            </a:r>
            <a:r>
              <a:rPr lang="en-US" b="1" i="1" dirty="0"/>
              <a:t>manufactured products </a:t>
            </a:r>
            <a:r>
              <a:rPr lang="en-US" dirty="0"/>
              <a:t>such as automobiles, computers, clothing and machinery. </a:t>
            </a:r>
          </a:p>
          <a:p>
            <a:pPr algn="just"/>
            <a:r>
              <a:rPr lang="en-US" i="1" dirty="0" smtClean="0"/>
              <a:t>Services </a:t>
            </a:r>
            <a:r>
              <a:rPr lang="en-US" dirty="0"/>
              <a:t>such as shipping, insurance, legal fees and spending by tourists account for 20% of the volume of trade. </a:t>
            </a:r>
          </a:p>
          <a:p>
            <a:pPr algn="just"/>
            <a:r>
              <a:rPr lang="en-US" i="1" dirty="0" smtClean="0"/>
              <a:t>Mineral </a:t>
            </a:r>
            <a:r>
              <a:rPr lang="en-US" i="1" dirty="0"/>
              <a:t>products </a:t>
            </a:r>
            <a:r>
              <a:rPr lang="en-US" dirty="0"/>
              <a:t>(</a:t>
            </a:r>
            <a:r>
              <a:rPr lang="en-US" dirty="0" smtClean="0"/>
              <a:t>e.g. petroleum</a:t>
            </a:r>
            <a:r>
              <a:rPr lang="en-US" dirty="0"/>
              <a:t>, coal, copper) and </a:t>
            </a:r>
            <a:r>
              <a:rPr lang="en-US" i="1" dirty="0"/>
              <a:t>agricultural products </a:t>
            </a:r>
            <a:r>
              <a:rPr lang="en-US" dirty="0"/>
              <a:t>are a relatively small part of trade. </a:t>
            </a:r>
          </a:p>
          <a:p>
            <a:endParaRPr lang="en-IN" dirty="0"/>
          </a:p>
        </p:txBody>
      </p:sp>
    </p:spTree>
    <p:extLst>
      <p:ext uri="{BB962C8B-B14F-4D97-AF65-F5344CB8AC3E}">
        <p14:creationId xmlns:p14="http://schemas.microsoft.com/office/powerpoint/2010/main" val="290051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1239"/>
          </a:xfrm>
          <a:solidFill>
            <a:schemeClr val="tx2">
              <a:lumMod val="60000"/>
              <a:lumOff val="40000"/>
            </a:schemeClr>
          </a:solidFill>
        </p:spPr>
        <p:txBody>
          <a:bodyPr/>
          <a:lstStyle/>
          <a:p>
            <a:pPr algn="ctr"/>
            <a:r>
              <a:rPr lang="en-US" dirty="0"/>
              <a:t>C</a:t>
            </a:r>
            <a:r>
              <a:rPr lang="en-US" dirty="0" smtClean="0"/>
              <a:t>omposition </a:t>
            </a:r>
            <a:r>
              <a:rPr lang="en-US" dirty="0" smtClean="0"/>
              <a:t>of world trade</a:t>
            </a:r>
            <a:endParaRPr lang="en-IN" dirty="0"/>
          </a:p>
        </p:txBody>
      </p:sp>
      <p:pic>
        <p:nvPicPr>
          <p:cNvPr id="4" name="Content Placeholder 3"/>
          <p:cNvPicPr>
            <a:picLocks noGrp="1" noChangeAspect="1"/>
          </p:cNvPicPr>
          <p:nvPr>
            <p:ph idx="1"/>
          </p:nvPr>
        </p:nvPicPr>
        <p:blipFill rotWithShape="1">
          <a:blip r:embed="rId2"/>
          <a:srcRect r="2903"/>
          <a:stretch/>
        </p:blipFill>
        <p:spPr>
          <a:xfrm>
            <a:off x="3676073" y="1927225"/>
            <a:ext cx="5135418" cy="4325793"/>
          </a:xfrm>
          <a:prstGeom prst="rect">
            <a:avLst/>
          </a:prstGeom>
        </p:spPr>
      </p:pic>
    </p:spTree>
    <p:extLst>
      <p:ext uri="{BB962C8B-B14F-4D97-AF65-F5344CB8AC3E}">
        <p14:creationId xmlns:p14="http://schemas.microsoft.com/office/powerpoint/2010/main" val="2557995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18" y="498764"/>
            <a:ext cx="10587182" cy="1191924"/>
          </a:xfrm>
          <a:solidFill>
            <a:schemeClr val="accent5">
              <a:lumMod val="20000"/>
              <a:lumOff val="80000"/>
            </a:schemeClr>
          </a:solidFill>
        </p:spPr>
        <p:txBody>
          <a:bodyPr>
            <a:normAutofit fontScale="90000"/>
          </a:bodyPr>
          <a:lstStyle/>
          <a:p>
            <a:pPr algn="ctr"/>
            <a:r>
              <a:rPr lang="en-US" dirty="0" smtClean="0"/>
              <a:t>Changing composition of developing country exports</a:t>
            </a:r>
            <a:endParaRPr lang="en-IN" dirty="0"/>
          </a:p>
        </p:txBody>
      </p:sp>
      <p:pic>
        <p:nvPicPr>
          <p:cNvPr id="4" name="Content Placeholder 3"/>
          <p:cNvPicPr>
            <a:picLocks noGrp="1" noChangeAspect="1"/>
          </p:cNvPicPr>
          <p:nvPr>
            <p:ph idx="1"/>
          </p:nvPr>
        </p:nvPicPr>
        <p:blipFill>
          <a:blip r:embed="rId2"/>
          <a:stretch>
            <a:fillRect/>
          </a:stretch>
        </p:blipFill>
        <p:spPr>
          <a:xfrm>
            <a:off x="2706987" y="1936461"/>
            <a:ext cx="6706443" cy="4351338"/>
          </a:xfrm>
          <a:prstGeom prst="rect">
            <a:avLst/>
          </a:prstGeom>
        </p:spPr>
      </p:pic>
    </p:spTree>
    <p:extLst>
      <p:ext uri="{BB962C8B-B14F-4D97-AF65-F5344CB8AC3E}">
        <p14:creationId xmlns:p14="http://schemas.microsoft.com/office/powerpoint/2010/main" val="4293708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365125"/>
            <a:ext cx="10605655" cy="1195819"/>
          </a:xfrm>
          <a:solidFill>
            <a:schemeClr val="accent2">
              <a:lumMod val="60000"/>
              <a:lumOff val="40000"/>
            </a:schemeClr>
          </a:solidFill>
        </p:spPr>
        <p:txBody>
          <a:bodyPr/>
          <a:lstStyle/>
          <a:p>
            <a:pPr algn="ctr"/>
            <a:r>
              <a:rPr lang="en-US" dirty="0" smtClean="0"/>
              <a:t>Outsourcing</a:t>
            </a:r>
            <a:endParaRPr lang="en-IN" dirty="0"/>
          </a:p>
        </p:txBody>
      </p:sp>
      <p:sp>
        <p:nvSpPr>
          <p:cNvPr id="3" name="Content Placeholder 2"/>
          <p:cNvSpPr>
            <a:spLocks noGrp="1"/>
          </p:cNvSpPr>
          <p:nvPr>
            <p:ph idx="1"/>
          </p:nvPr>
        </p:nvSpPr>
        <p:spPr>
          <a:xfrm>
            <a:off x="838200" y="1825625"/>
            <a:ext cx="10596418" cy="4602884"/>
          </a:xfrm>
        </p:spPr>
        <p:txBody>
          <a:bodyPr>
            <a:normAutofit fontScale="85000" lnSpcReduction="10000"/>
          </a:bodyPr>
          <a:lstStyle/>
          <a:p>
            <a:pPr algn="just"/>
            <a:r>
              <a:rPr lang="en-US" b="1" dirty="0"/>
              <a:t>Outsourcing </a:t>
            </a:r>
            <a:r>
              <a:rPr lang="en-US" dirty="0"/>
              <a:t>occurs when a firm moves business operations out of the domestic country. </a:t>
            </a:r>
          </a:p>
          <a:p>
            <a:pPr algn="just">
              <a:buFont typeface="Wingdings" panose="05000000000000000000" pitchFamily="2" charset="2"/>
              <a:buChar char="Ø"/>
            </a:pPr>
            <a:r>
              <a:rPr lang="en-US" dirty="0" smtClean="0"/>
              <a:t>The </a:t>
            </a:r>
            <a:r>
              <a:rPr lang="en-US" dirty="0"/>
              <a:t>operations could be run by a subsidiary of a multinational corporation. </a:t>
            </a:r>
          </a:p>
          <a:p>
            <a:pPr algn="just">
              <a:buFont typeface="Wingdings" panose="05000000000000000000" pitchFamily="2" charset="2"/>
              <a:buChar char="Ø"/>
            </a:pPr>
            <a:r>
              <a:rPr lang="en-US" dirty="0" smtClean="0"/>
              <a:t>Or </a:t>
            </a:r>
            <a:r>
              <a:rPr lang="en-US" dirty="0"/>
              <a:t>they could be subcontracted to a foreign firm. </a:t>
            </a:r>
          </a:p>
          <a:p>
            <a:pPr algn="just"/>
            <a:r>
              <a:rPr lang="en-US" dirty="0" smtClean="0"/>
              <a:t>Outsourcing </a:t>
            </a:r>
            <a:r>
              <a:rPr lang="en-US" dirty="0"/>
              <a:t>of either type increases the amount of trade. </a:t>
            </a:r>
          </a:p>
          <a:p>
            <a:pPr marL="0" indent="0" algn="just">
              <a:buNone/>
            </a:pPr>
            <a:endParaRPr lang="en-US" dirty="0"/>
          </a:p>
          <a:p>
            <a:pPr algn="just">
              <a:buFont typeface="Wingdings" panose="05000000000000000000" pitchFamily="2" charset="2"/>
              <a:buChar char="q"/>
            </a:pPr>
            <a:r>
              <a:rPr lang="en-US" b="1" dirty="0" smtClean="0"/>
              <a:t>Global Value Chains-</a:t>
            </a:r>
            <a:r>
              <a:rPr lang="en-US" dirty="0"/>
              <a:t>International production, trade and investments are increasingly </a:t>
            </a:r>
            <a:r>
              <a:rPr lang="en-US" dirty="0" smtClean="0"/>
              <a:t>organized </a:t>
            </a:r>
            <a:r>
              <a:rPr lang="en-US" dirty="0"/>
              <a:t>within so-called global value chains (GVCs) where the different stages of the production process are located across different countries. </a:t>
            </a:r>
            <a:r>
              <a:rPr lang="en-US" dirty="0" smtClean="0"/>
              <a:t>Globalization </a:t>
            </a:r>
            <a:r>
              <a:rPr lang="en-US" dirty="0"/>
              <a:t>motivates companies to restructure their operations internationally through outsourcing and offshoring of </a:t>
            </a:r>
            <a:r>
              <a:rPr lang="en-US" dirty="0" smtClean="0"/>
              <a:t>activities.</a:t>
            </a:r>
            <a:r>
              <a:rPr lang="en-US" dirty="0"/>
              <a:t> </a:t>
            </a:r>
            <a:r>
              <a:rPr lang="en-US" dirty="0" smtClean="0"/>
              <a:t>The </a:t>
            </a:r>
            <a:r>
              <a:rPr lang="en-US" dirty="0"/>
              <a:t>past decades have witnessed a strong trend towards the international dispersion of value chain activities such as design, production, marketing, distribution, etc.</a:t>
            </a: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4193170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491" t="3830" r="17490" b="8606"/>
          <a:stretch/>
        </p:blipFill>
        <p:spPr bwMode="auto">
          <a:xfrm>
            <a:off x="2904572" y="969819"/>
            <a:ext cx="6359501" cy="502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5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255" y="365125"/>
            <a:ext cx="10679545" cy="1131166"/>
          </a:xfrm>
          <a:solidFill>
            <a:schemeClr val="accent2">
              <a:lumMod val="20000"/>
              <a:lumOff val="8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674254" y="1899516"/>
            <a:ext cx="10557163" cy="4501284"/>
          </a:xfrm>
        </p:spPr>
        <p:txBody>
          <a:bodyPr>
            <a:normAutofit/>
          </a:bodyPr>
          <a:lstStyle/>
          <a:p>
            <a:pPr algn="just"/>
            <a:r>
              <a:rPr lang="en-US" dirty="0"/>
              <a:t>International economics is about how nations interact through trade of goods and services, through flows of money and through investment. </a:t>
            </a:r>
          </a:p>
          <a:p>
            <a:pPr algn="just"/>
            <a:r>
              <a:rPr lang="en-US" dirty="0"/>
              <a:t>International economics is growing in importance as a field of study because of </a:t>
            </a:r>
            <a:r>
              <a:rPr lang="en-US" dirty="0" smtClean="0"/>
              <a:t>the rapid </a:t>
            </a:r>
            <a:r>
              <a:rPr lang="en-US" dirty="0"/>
              <a:t>integration of international economic markets. Increasingly, </a:t>
            </a:r>
            <a:r>
              <a:rPr lang="en-US" dirty="0" smtClean="0"/>
              <a:t>businesses, consumers</a:t>
            </a:r>
            <a:r>
              <a:rPr lang="en-US" dirty="0"/>
              <a:t>, and governments realize that their lives are affected not only by </a:t>
            </a:r>
            <a:r>
              <a:rPr lang="en-US" dirty="0" smtClean="0"/>
              <a:t>what goes </a:t>
            </a:r>
            <a:r>
              <a:rPr lang="en-US" dirty="0"/>
              <a:t>on in their own town, state, or country but also by what is happening </a:t>
            </a:r>
            <a:r>
              <a:rPr lang="en-US" dirty="0" smtClean="0"/>
              <a:t>around </a:t>
            </a:r>
            <a:r>
              <a:rPr lang="en-IN" dirty="0" smtClean="0"/>
              <a:t>the </a:t>
            </a:r>
            <a:r>
              <a:rPr lang="en-IN" dirty="0"/>
              <a:t>world</a:t>
            </a:r>
            <a:r>
              <a:rPr lang="en-IN" dirty="0" smtClean="0"/>
              <a:t>.</a:t>
            </a:r>
          </a:p>
          <a:p>
            <a:pPr marL="0" indent="0">
              <a:buNone/>
            </a:pPr>
            <a:endParaRPr lang="en-IN" dirty="0"/>
          </a:p>
        </p:txBody>
      </p:sp>
    </p:spTree>
    <p:extLst>
      <p:ext uri="{BB962C8B-B14F-4D97-AF65-F5344CB8AC3E}">
        <p14:creationId xmlns:p14="http://schemas.microsoft.com/office/powerpoint/2010/main" val="308296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4">
              <a:lumMod val="40000"/>
              <a:lumOff val="60000"/>
            </a:schemeClr>
          </a:solidFill>
        </p:spPr>
        <p:txBody>
          <a:bodyPr/>
          <a:lstStyle/>
          <a:p>
            <a:pPr algn="ctr"/>
            <a:r>
              <a:rPr lang="en-US" dirty="0" smtClean="0"/>
              <a:t>Gains from Trade</a:t>
            </a:r>
            <a:endParaRPr lang="en-IN" dirty="0"/>
          </a:p>
        </p:txBody>
      </p:sp>
      <p:sp>
        <p:nvSpPr>
          <p:cNvPr id="3" name="Content Placeholder 2"/>
          <p:cNvSpPr>
            <a:spLocks noGrp="1"/>
          </p:cNvSpPr>
          <p:nvPr>
            <p:ph idx="1"/>
          </p:nvPr>
        </p:nvSpPr>
        <p:spPr/>
        <p:txBody>
          <a:bodyPr>
            <a:normAutofit/>
          </a:bodyPr>
          <a:lstStyle/>
          <a:p>
            <a:pPr algn="just"/>
            <a:r>
              <a:rPr lang="en-US" sz="3000" dirty="0"/>
              <a:t>When a buyer and a seller engage in a voluntary transaction, both receive something that they want and both can be made better off. </a:t>
            </a:r>
          </a:p>
          <a:p>
            <a:pPr algn="just"/>
            <a:r>
              <a:rPr lang="en-US" sz="3000" dirty="0"/>
              <a:t>With a finite amount of resources, countries can use those resources to produce what they are most productive at (compared to their other production choices), then trade those products for goods and services that they want to consume. </a:t>
            </a:r>
          </a:p>
          <a:p>
            <a:pPr algn="just"/>
            <a:r>
              <a:rPr lang="en-US" sz="3000" dirty="0" smtClean="0"/>
              <a:t>Countries </a:t>
            </a:r>
            <a:r>
              <a:rPr lang="en-US" sz="3000" dirty="0"/>
              <a:t>can specialize in production, while consuming many goods and services through trade. </a:t>
            </a:r>
          </a:p>
          <a:p>
            <a:endParaRPr lang="en-IN" dirty="0"/>
          </a:p>
        </p:txBody>
      </p:sp>
    </p:spTree>
    <p:extLst>
      <p:ext uri="{BB962C8B-B14F-4D97-AF65-F5344CB8AC3E}">
        <p14:creationId xmlns:p14="http://schemas.microsoft.com/office/powerpoint/2010/main" val="1897635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3000" dirty="0"/>
              <a:t>Trade is predicted to benefit a country by making it more efficient when it exports goods which use abundant resources and imports goods which use scarce resources. </a:t>
            </a:r>
          </a:p>
          <a:p>
            <a:pPr algn="just"/>
            <a:r>
              <a:rPr lang="en-US" sz="3000" dirty="0" smtClean="0"/>
              <a:t>When </a:t>
            </a:r>
            <a:r>
              <a:rPr lang="en-US" sz="3000" dirty="0"/>
              <a:t>countries specialize, they may also be more efficient due to large scale production. </a:t>
            </a:r>
          </a:p>
          <a:p>
            <a:pPr algn="just"/>
            <a:r>
              <a:rPr lang="en-US" sz="3000" dirty="0" smtClean="0"/>
              <a:t>Countries </a:t>
            </a:r>
            <a:r>
              <a:rPr lang="en-US" sz="3000" dirty="0"/>
              <a:t>may also gain by trading current resources for future resources (lending and borrowing). </a:t>
            </a:r>
          </a:p>
          <a:p>
            <a:endParaRPr lang="en-IN" dirty="0"/>
          </a:p>
        </p:txBody>
      </p:sp>
    </p:spTree>
    <p:extLst>
      <p:ext uri="{BB962C8B-B14F-4D97-AF65-F5344CB8AC3E}">
        <p14:creationId xmlns:p14="http://schemas.microsoft.com/office/powerpoint/2010/main" val="3083040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547466"/>
          </a:xfrm>
        </p:spPr>
        <p:txBody>
          <a:bodyPr/>
          <a:lstStyle/>
          <a:p>
            <a:pPr algn="just"/>
            <a:r>
              <a:rPr lang="en-US" sz="3000" dirty="0"/>
              <a:t>Trade is predicted to benefit </a:t>
            </a:r>
            <a:r>
              <a:rPr lang="en-US" sz="3000" i="1" dirty="0"/>
              <a:t>countries as a whole </a:t>
            </a:r>
            <a:r>
              <a:rPr lang="en-US" sz="3000" dirty="0"/>
              <a:t>in several ways, but trade may harm </a:t>
            </a:r>
            <a:r>
              <a:rPr lang="en-US" sz="3000" i="1" dirty="0"/>
              <a:t>particular groups within a country</a:t>
            </a:r>
            <a:r>
              <a:rPr lang="en-US" sz="3000" dirty="0"/>
              <a:t>. </a:t>
            </a:r>
          </a:p>
          <a:p>
            <a:pPr algn="just"/>
            <a:r>
              <a:rPr lang="en-US" sz="3000" dirty="0" smtClean="0"/>
              <a:t>International </a:t>
            </a:r>
            <a:r>
              <a:rPr lang="en-US" sz="3000" dirty="0"/>
              <a:t>trade can adversely affect the owners of resources that are used intensively in industries that compete with imports. </a:t>
            </a:r>
          </a:p>
          <a:p>
            <a:pPr algn="just"/>
            <a:r>
              <a:rPr lang="en-US" sz="3000" dirty="0"/>
              <a:t>T</a:t>
            </a:r>
            <a:r>
              <a:rPr lang="en-US" sz="3000" dirty="0" smtClean="0"/>
              <a:t>rade </a:t>
            </a:r>
            <a:r>
              <a:rPr lang="en-US" sz="3000" dirty="0"/>
              <a:t>may therefore have effects on the distribution of income within a country. </a:t>
            </a:r>
          </a:p>
          <a:p>
            <a:pPr algn="just"/>
            <a:r>
              <a:rPr lang="en-US" sz="3000" dirty="0" smtClean="0"/>
              <a:t>Conflicts </a:t>
            </a:r>
            <a:r>
              <a:rPr lang="en-US" sz="3000" dirty="0"/>
              <a:t>about trade should occur between groups within countries rather than between countries. </a:t>
            </a:r>
          </a:p>
          <a:p>
            <a:endParaRPr lang="en-IN" dirty="0"/>
          </a:p>
        </p:txBody>
      </p:sp>
    </p:spTree>
    <p:extLst>
      <p:ext uri="{BB962C8B-B14F-4D97-AF65-F5344CB8AC3E}">
        <p14:creationId xmlns:p14="http://schemas.microsoft.com/office/powerpoint/2010/main" val="154042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growth of international trade and investment has been stimulated partly by </a:t>
            </a:r>
            <a:r>
              <a:rPr lang="en-US" dirty="0" smtClean="0"/>
              <a:t>the steady </a:t>
            </a:r>
            <a:r>
              <a:rPr lang="en-US" dirty="0"/>
              <a:t>decline of trade barriers since the Great Depression of the 1930s. In </a:t>
            </a:r>
            <a:r>
              <a:rPr lang="en-US" dirty="0" smtClean="0"/>
              <a:t>the post–World </a:t>
            </a:r>
            <a:r>
              <a:rPr lang="en-US" dirty="0"/>
              <a:t>War II era, the </a:t>
            </a:r>
            <a:r>
              <a:rPr lang="en-US" b="1" dirty="0"/>
              <a:t>General Agreement on Tariffs and </a:t>
            </a:r>
            <a:r>
              <a:rPr lang="en-US" b="1" dirty="0" smtClean="0"/>
              <a:t>Trade</a:t>
            </a:r>
            <a:r>
              <a:rPr lang="en-US" dirty="0" smtClean="0"/>
              <a:t>, </a:t>
            </a:r>
            <a:r>
              <a:rPr lang="en-US" dirty="0"/>
              <a:t>or </a:t>
            </a:r>
            <a:r>
              <a:rPr lang="en-US" dirty="0" smtClean="0"/>
              <a:t>GATT, prompted </a:t>
            </a:r>
            <a:r>
              <a:rPr lang="en-US" dirty="0"/>
              <a:t>regular negotiations among a growing body of members to </a:t>
            </a:r>
            <a:r>
              <a:rPr lang="en-US" dirty="0" smtClean="0"/>
              <a:t>reciprocally reduce </a:t>
            </a:r>
            <a:r>
              <a:rPr lang="en-US" dirty="0"/>
              <a:t>tariffs (import taxes) on imported </a:t>
            </a:r>
            <a:r>
              <a:rPr lang="en-US" dirty="0" smtClean="0"/>
              <a:t>goods.</a:t>
            </a:r>
          </a:p>
          <a:p>
            <a:pPr algn="just"/>
            <a:r>
              <a:rPr lang="en-US" dirty="0"/>
              <a:t>Another international push for trade liberalization has come in the form of </a:t>
            </a:r>
            <a:r>
              <a:rPr lang="en-US" dirty="0" smtClean="0"/>
              <a:t>regional </a:t>
            </a:r>
            <a:r>
              <a:rPr lang="en-IN" dirty="0" smtClean="0"/>
              <a:t>free </a:t>
            </a:r>
            <a:r>
              <a:rPr lang="en-IN" dirty="0"/>
              <a:t>trade </a:t>
            </a:r>
            <a:r>
              <a:rPr lang="en-IN" dirty="0" smtClean="0"/>
              <a:t>agreements.</a:t>
            </a:r>
            <a:endParaRPr lang="en-IN" dirty="0"/>
          </a:p>
        </p:txBody>
      </p:sp>
    </p:spTree>
    <p:extLst>
      <p:ext uri="{BB962C8B-B14F-4D97-AF65-F5344CB8AC3E}">
        <p14:creationId xmlns:p14="http://schemas.microsoft.com/office/powerpoint/2010/main" val="177852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pPr algn="ctr"/>
            <a:r>
              <a:rPr lang="en-US" dirty="0" smtClean="0"/>
              <a:t>International trade and International Finance</a:t>
            </a:r>
            <a:endParaRPr lang="en-IN" dirty="0"/>
          </a:p>
        </p:txBody>
      </p:sp>
      <p:sp>
        <p:nvSpPr>
          <p:cNvPr id="3" name="Content Placeholder 2"/>
          <p:cNvSpPr>
            <a:spLocks noGrp="1"/>
          </p:cNvSpPr>
          <p:nvPr>
            <p:ph idx="1"/>
          </p:nvPr>
        </p:nvSpPr>
        <p:spPr>
          <a:xfrm>
            <a:off x="838200" y="1927225"/>
            <a:ext cx="10515600" cy="4351338"/>
          </a:xfrm>
        </p:spPr>
        <p:txBody>
          <a:bodyPr>
            <a:normAutofit/>
          </a:bodyPr>
          <a:lstStyle/>
          <a:p>
            <a:pPr algn="just"/>
            <a:r>
              <a:rPr lang="en-US" sz="3000" dirty="0"/>
              <a:t>International trade focuses on transactions of real goods and services across nations. </a:t>
            </a:r>
          </a:p>
          <a:p>
            <a:pPr algn="just"/>
            <a:r>
              <a:rPr lang="en-US" sz="3000" dirty="0" smtClean="0"/>
              <a:t>These </a:t>
            </a:r>
            <a:r>
              <a:rPr lang="en-US" sz="3000" dirty="0"/>
              <a:t>transactions usually involve a physical movement of goods or a commitment of tangible resources like labor services. </a:t>
            </a:r>
          </a:p>
          <a:p>
            <a:pPr algn="just"/>
            <a:r>
              <a:rPr lang="en-IN" sz="3000" dirty="0" smtClean="0"/>
              <a:t>International </a:t>
            </a:r>
            <a:r>
              <a:rPr lang="en-IN" sz="3000" dirty="0"/>
              <a:t>finance focuses on financial or monetary transactions across nations. </a:t>
            </a:r>
          </a:p>
          <a:p>
            <a:pPr algn="just">
              <a:buFont typeface="Wingdings" panose="05000000000000000000" pitchFamily="2" charset="2"/>
              <a:buChar char="Ø"/>
            </a:pPr>
            <a:r>
              <a:rPr lang="en-US" sz="3000" dirty="0" smtClean="0"/>
              <a:t>For </a:t>
            </a:r>
            <a:r>
              <a:rPr lang="en-US" sz="3000" dirty="0"/>
              <a:t>example, purchases of US dollars or financial assets by </a:t>
            </a:r>
            <a:r>
              <a:rPr lang="en-US" sz="3000" dirty="0" smtClean="0"/>
              <a:t>Indians. </a:t>
            </a:r>
            <a:endParaRPr lang="en-US" sz="3000" dirty="0"/>
          </a:p>
          <a:p>
            <a:endParaRPr lang="en-IN" dirty="0"/>
          </a:p>
        </p:txBody>
      </p:sp>
    </p:spTree>
    <p:extLst>
      <p:ext uri="{BB962C8B-B14F-4D97-AF65-F5344CB8AC3E}">
        <p14:creationId xmlns:p14="http://schemas.microsoft.com/office/powerpoint/2010/main" val="346507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785091"/>
            <a:ext cx="10771909" cy="5391872"/>
          </a:xfrm>
        </p:spPr>
        <p:txBody>
          <a:bodyPr>
            <a:normAutofit fontScale="92500" lnSpcReduction="10000"/>
          </a:bodyPr>
          <a:lstStyle/>
          <a:p>
            <a:pPr algn="just"/>
            <a:r>
              <a:rPr lang="en-US" dirty="0"/>
              <a:t>International trade is a field in economics that </a:t>
            </a:r>
            <a:r>
              <a:rPr lang="en-US" b="1" dirty="0"/>
              <a:t>applies microeconomic models </a:t>
            </a:r>
            <a:r>
              <a:rPr lang="en-US" b="1" dirty="0" smtClean="0"/>
              <a:t>to help </a:t>
            </a:r>
            <a:r>
              <a:rPr lang="en-US" b="1" dirty="0"/>
              <a:t>understand the international economy</a:t>
            </a:r>
            <a:r>
              <a:rPr lang="en-US" dirty="0"/>
              <a:t>. Its content includes basic </a:t>
            </a:r>
            <a:r>
              <a:rPr lang="en-US" dirty="0" smtClean="0"/>
              <a:t>supply-and demand</a:t>
            </a:r>
            <a:r>
              <a:rPr lang="en-US" dirty="0"/>
              <a:t> </a:t>
            </a:r>
            <a:r>
              <a:rPr lang="en-US" dirty="0" smtClean="0"/>
              <a:t>analysis </a:t>
            </a:r>
            <a:r>
              <a:rPr lang="en-US" dirty="0"/>
              <a:t>of international markets; firm and consumer behavior; </a:t>
            </a:r>
            <a:r>
              <a:rPr lang="en-US" dirty="0" smtClean="0"/>
              <a:t>perfectly competitive</a:t>
            </a:r>
            <a:r>
              <a:rPr lang="en-US" dirty="0"/>
              <a:t>, oligopolistic, and monopolistic market structures; and the effects </a:t>
            </a:r>
            <a:r>
              <a:rPr lang="en-US" dirty="0" smtClean="0"/>
              <a:t>of market </a:t>
            </a:r>
            <a:r>
              <a:rPr lang="en-US" dirty="0"/>
              <a:t>distortions. The typical course describes economic relationships </a:t>
            </a:r>
            <a:r>
              <a:rPr lang="en-US" dirty="0" smtClean="0"/>
              <a:t>among consumers</a:t>
            </a:r>
            <a:r>
              <a:rPr lang="en-US" dirty="0"/>
              <a:t>, firms, factory owners, and the </a:t>
            </a:r>
            <a:r>
              <a:rPr lang="en-US" dirty="0" smtClean="0"/>
              <a:t>government.</a:t>
            </a:r>
          </a:p>
          <a:p>
            <a:pPr algn="just"/>
            <a:r>
              <a:rPr lang="en-US" dirty="0"/>
              <a:t>International finance applies </a:t>
            </a:r>
            <a:r>
              <a:rPr lang="en-US" b="1" dirty="0"/>
              <a:t>macroeconomic models to help understand </a:t>
            </a:r>
            <a:r>
              <a:rPr lang="en-US" b="1" dirty="0" smtClean="0"/>
              <a:t>the international </a:t>
            </a:r>
            <a:r>
              <a:rPr lang="en-US" b="1" dirty="0"/>
              <a:t>economy. Its focus is on the interrelationships among </a:t>
            </a:r>
            <a:r>
              <a:rPr lang="en-US" b="1" dirty="0" smtClean="0"/>
              <a:t>aggregate economic </a:t>
            </a:r>
            <a:r>
              <a:rPr lang="en-US" b="1" dirty="0"/>
              <a:t>variables</a:t>
            </a:r>
            <a:r>
              <a:rPr lang="en-US" dirty="0"/>
              <a:t> such as GDP, unemployment rates, inflation rates, </a:t>
            </a:r>
            <a:r>
              <a:rPr lang="en-US" dirty="0" smtClean="0"/>
              <a:t>trade balances</a:t>
            </a:r>
            <a:r>
              <a:rPr lang="en-US" dirty="0"/>
              <a:t>, exchange rates, interest rates, and so on. This field expands </a:t>
            </a:r>
            <a:r>
              <a:rPr lang="en-US" dirty="0" smtClean="0"/>
              <a:t>basic macroeconomics </a:t>
            </a:r>
            <a:r>
              <a:rPr lang="en-US" dirty="0"/>
              <a:t>to include international exchanges. Its focus is on the </a:t>
            </a:r>
            <a:r>
              <a:rPr lang="en-US" dirty="0" smtClean="0"/>
              <a:t>significance of </a:t>
            </a:r>
            <a:r>
              <a:rPr lang="en-US" dirty="0"/>
              <a:t>trade imbalances, the determinants of exchange rates, and the aggregate </a:t>
            </a:r>
            <a:r>
              <a:rPr lang="en-US" dirty="0" smtClean="0"/>
              <a:t>effects of </a:t>
            </a:r>
            <a:r>
              <a:rPr lang="en-US" dirty="0"/>
              <a:t>government monetary and fiscal policies. The pros and cons of fixed </a:t>
            </a:r>
            <a:r>
              <a:rPr lang="en-US" dirty="0" smtClean="0"/>
              <a:t>versus floating </a:t>
            </a:r>
            <a:r>
              <a:rPr lang="en-US" dirty="0"/>
              <a:t>exchange rate systems are among the important issues </a:t>
            </a:r>
            <a:r>
              <a:rPr lang="en-US" dirty="0" smtClean="0"/>
              <a:t>addressed.</a:t>
            </a:r>
            <a:endParaRPr lang="en-IN" dirty="0"/>
          </a:p>
        </p:txBody>
      </p:sp>
    </p:spTree>
    <p:extLst>
      <p:ext uri="{BB962C8B-B14F-4D97-AF65-F5344CB8AC3E}">
        <p14:creationId xmlns:p14="http://schemas.microsoft.com/office/powerpoint/2010/main" val="196178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82" y="365126"/>
            <a:ext cx="10596418" cy="1214292"/>
          </a:xfrm>
          <a:solidFill>
            <a:schemeClr val="accent6">
              <a:lumMod val="40000"/>
              <a:lumOff val="60000"/>
            </a:schemeClr>
          </a:solidFill>
        </p:spPr>
        <p:txBody>
          <a:bodyPr/>
          <a:lstStyle/>
          <a:p>
            <a:pPr algn="ctr"/>
            <a:r>
              <a:rPr lang="en-US" dirty="0"/>
              <a:t>World exports (as per cent of world GDP)</a:t>
            </a:r>
            <a:endParaRPr lang="en-IN" dirty="0"/>
          </a:p>
        </p:txBody>
      </p:sp>
      <p:pic>
        <p:nvPicPr>
          <p:cNvPr id="4" name="Content Placeholder 3"/>
          <p:cNvPicPr>
            <a:picLocks noGrp="1" noChangeAspect="1"/>
          </p:cNvPicPr>
          <p:nvPr>
            <p:ph idx="1"/>
          </p:nvPr>
        </p:nvPicPr>
        <p:blipFill>
          <a:blip r:embed="rId2"/>
          <a:stretch>
            <a:fillRect/>
          </a:stretch>
        </p:blipFill>
        <p:spPr>
          <a:xfrm>
            <a:off x="1691363" y="2031999"/>
            <a:ext cx="9144925" cy="4045528"/>
          </a:xfrm>
          <a:prstGeom prst="rect">
            <a:avLst/>
          </a:prstGeom>
        </p:spPr>
      </p:pic>
    </p:spTree>
    <p:extLst>
      <p:ext uri="{BB962C8B-B14F-4D97-AF65-F5344CB8AC3E}">
        <p14:creationId xmlns:p14="http://schemas.microsoft.com/office/powerpoint/2010/main" val="24078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4">
              <a:lumMod val="75000"/>
            </a:schemeClr>
          </a:solidFill>
        </p:spPr>
        <p:txBody>
          <a:bodyPr/>
          <a:lstStyle/>
          <a:p>
            <a:pPr algn="ctr"/>
            <a:r>
              <a:rPr lang="en-US" dirty="0" smtClean="0"/>
              <a:t>World Inward FDI</a:t>
            </a:r>
            <a:endParaRPr lang="en-IN" dirty="0"/>
          </a:p>
        </p:txBody>
      </p:sp>
      <p:pic>
        <p:nvPicPr>
          <p:cNvPr id="4" name="Content Placeholder 3"/>
          <p:cNvPicPr>
            <a:picLocks noGrp="1" noChangeAspect="1"/>
          </p:cNvPicPr>
          <p:nvPr>
            <p:ph idx="1"/>
          </p:nvPr>
        </p:nvPicPr>
        <p:blipFill>
          <a:blip r:embed="rId2"/>
          <a:stretch>
            <a:fillRect/>
          </a:stretch>
        </p:blipFill>
        <p:spPr>
          <a:xfrm>
            <a:off x="1561520" y="2087418"/>
            <a:ext cx="9249968" cy="3971636"/>
          </a:xfrm>
          <a:prstGeom prst="rect">
            <a:avLst/>
          </a:prstGeom>
        </p:spPr>
      </p:pic>
    </p:spTree>
    <p:extLst>
      <p:ext uri="{BB962C8B-B14F-4D97-AF65-F5344CB8AC3E}">
        <p14:creationId xmlns:p14="http://schemas.microsoft.com/office/powerpoint/2010/main" val="3669583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855" y="365126"/>
            <a:ext cx="10577945" cy="1232765"/>
          </a:xfrm>
          <a:solidFill>
            <a:schemeClr val="accent3">
              <a:lumMod val="40000"/>
              <a:lumOff val="60000"/>
            </a:schemeClr>
          </a:solidFill>
        </p:spPr>
        <p:txBody>
          <a:bodyPr/>
          <a:lstStyle/>
          <a:p>
            <a:pPr algn="ctr"/>
            <a:r>
              <a:rPr lang="en-US" dirty="0" smtClean="0"/>
              <a:t>India’s exports as per cent of GDP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072" y="2530764"/>
            <a:ext cx="8160803" cy="3241963"/>
          </a:xfrm>
        </p:spPr>
      </p:pic>
    </p:spTree>
    <p:extLst>
      <p:ext uri="{BB962C8B-B14F-4D97-AF65-F5344CB8AC3E}">
        <p14:creationId xmlns:p14="http://schemas.microsoft.com/office/powerpoint/2010/main" val="3110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accent3">
              <a:lumMod val="40000"/>
              <a:lumOff val="60000"/>
            </a:schemeClr>
          </a:solidFill>
        </p:spPr>
        <p:txBody>
          <a:bodyPr/>
          <a:lstStyle/>
          <a:p>
            <a:pPr algn="ctr"/>
            <a:r>
              <a:rPr lang="en-US" dirty="0" smtClean="0"/>
              <a:t>Patterns of Trade</a:t>
            </a:r>
            <a:endParaRPr lang="en-IN" dirty="0"/>
          </a:p>
        </p:txBody>
      </p:sp>
      <p:sp>
        <p:nvSpPr>
          <p:cNvPr id="3" name="Content Placeholder 2"/>
          <p:cNvSpPr>
            <a:spLocks noGrp="1"/>
          </p:cNvSpPr>
          <p:nvPr>
            <p:ph idx="1"/>
          </p:nvPr>
        </p:nvSpPr>
        <p:spPr>
          <a:xfrm>
            <a:off x="838200" y="1825624"/>
            <a:ext cx="10515600" cy="4575175"/>
          </a:xfrm>
        </p:spPr>
        <p:txBody>
          <a:bodyPr>
            <a:normAutofit/>
          </a:bodyPr>
          <a:lstStyle/>
          <a:p>
            <a:pPr algn="just"/>
            <a:r>
              <a:rPr lang="en-US" sz="3000" dirty="0"/>
              <a:t>Differences in </a:t>
            </a:r>
            <a:r>
              <a:rPr lang="en-US" sz="3000" i="1" dirty="0"/>
              <a:t>climate and resources </a:t>
            </a:r>
            <a:r>
              <a:rPr lang="en-US" sz="3000" dirty="0"/>
              <a:t>can explain why Brazil exports coffee and Australia exports iron ore. </a:t>
            </a:r>
          </a:p>
          <a:p>
            <a:pPr algn="just"/>
            <a:r>
              <a:rPr lang="en-US" sz="3000" dirty="0" smtClean="0"/>
              <a:t>But </a:t>
            </a:r>
            <a:r>
              <a:rPr lang="en-US" sz="3000" dirty="0"/>
              <a:t>why does Japan export automobiles, while the US exports aircraft? </a:t>
            </a:r>
          </a:p>
          <a:p>
            <a:pPr algn="just">
              <a:buFont typeface="Wingdings" panose="05000000000000000000" pitchFamily="2" charset="2"/>
              <a:buChar char="Ø"/>
            </a:pPr>
            <a:r>
              <a:rPr lang="en-US" sz="3000" dirty="0" smtClean="0"/>
              <a:t>Differences </a:t>
            </a:r>
            <a:r>
              <a:rPr lang="en-US" sz="3000" dirty="0"/>
              <a:t>in </a:t>
            </a:r>
            <a:r>
              <a:rPr lang="en-US" sz="3000" i="1" dirty="0"/>
              <a:t>labor productivity </a:t>
            </a:r>
            <a:r>
              <a:rPr lang="en-US" sz="3000" dirty="0"/>
              <a:t>may explain why some countries export certain products. </a:t>
            </a:r>
          </a:p>
          <a:p>
            <a:pPr algn="just"/>
            <a:r>
              <a:rPr lang="en-US" sz="3000" dirty="0" smtClean="0"/>
              <a:t>How </a:t>
            </a:r>
            <a:r>
              <a:rPr lang="en-US" sz="3000" i="1" dirty="0"/>
              <a:t>relative supplies of capital, labor and land </a:t>
            </a:r>
            <a:r>
              <a:rPr lang="en-US" sz="3000" dirty="0"/>
              <a:t>are used in the production of different goods may also explain why some countries export certain products. </a:t>
            </a:r>
          </a:p>
        </p:txBody>
      </p:sp>
    </p:spTree>
    <p:extLst>
      <p:ext uri="{BB962C8B-B14F-4D97-AF65-F5344CB8AC3E}">
        <p14:creationId xmlns:p14="http://schemas.microsoft.com/office/powerpoint/2010/main" val="407941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1341</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Introduction to International Economics</vt:lpstr>
      <vt:lpstr>Introduction</vt:lpstr>
      <vt:lpstr>PowerPoint Presentation</vt:lpstr>
      <vt:lpstr>International trade and International Finance</vt:lpstr>
      <vt:lpstr>PowerPoint Presentation</vt:lpstr>
      <vt:lpstr>World exports (as per cent of world GDP)</vt:lpstr>
      <vt:lpstr>World Inward FDI</vt:lpstr>
      <vt:lpstr>India’s exports as per cent of GDP</vt:lpstr>
      <vt:lpstr>Patterns of Trade</vt:lpstr>
      <vt:lpstr>Determinants of international trade</vt:lpstr>
      <vt:lpstr>PowerPoint Presentation</vt:lpstr>
      <vt:lpstr>The Effects of Government Policies on Trade</vt:lpstr>
      <vt:lpstr>Gravity Model</vt:lpstr>
      <vt:lpstr>PowerPoint Presentation</vt:lpstr>
      <vt:lpstr>PowerPoint Presentation</vt:lpstr>
      <vt:lpstr>Composition of world trade</vt:lpstr>
      <vt:lpstr>Changing composition of developing country exports</vt:lpstr>
      <vt:lpstr>Outsourcing</vt:lpstr>
      <vt:lpstr>PowerPoint Presentation</vt:lpstr>
      <vt:lpstr>Gains from Trade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International Trade</dc:title>
  <dc:creator>admin</dc:creator>
  <cp:lastModifiedBy>admin</cp:lastModifiedBy>
  <cp:revision>19</cp:revision>
  <dcterms:created xsi:type="dcterms:W3CDTF">2022-12-12T08:04:53Z</dcterms:created>
  <dcterms:modified xsi:type="dcterms:W3CDTF">2023-01-13T04:21:09Z</dcterms:modified>
</cp:coreProperties>
</file>