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08" r:id="rId4"/>
    <p:sldId id="309" r:id="rId5"/>
    <p:sldId id="310" r:id="rId6"/>
    <p:sldId id="311" r:id="rId7"/>
    <p:sldId id="312" r:id="rId8"/>
    <p:sldId id="313" r:id="rId9"/>
    <p:sldId id="260" r:id="rId10"/>
    <p:sldId id="261" r:id="rId11"/>
    <p:sldId id="263" r:id="rId12"/>
    <p:sldId id="314" r:id="rId13"/>
    <p:sldId id="31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31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3" r:id="rId50"/>
    <p:sldId id="307" r:id="rId51"/>
    <p:sldId id="304" r:id="rId52"/>
    <p:sldId id="302" r:id="rId53"/>
    <p:sldId id="305" r:id="rId54"/>
    <p:sldId id="30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49C62A-777A-43A1-9372-5DC97903E83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417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49C62A-777A-43A1-9372-5DC97903E83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380652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49C62A-777A-43A1-9372-5DC97903E83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321100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49C62A-777A-43A1-9372-5DC97903E83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65200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9C62A-777A-43A1-9372-5DC97903E83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247528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49C62A-777A-43A1-9372-5DC97903E83F}"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373184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49C62A-777A-43A1-9372-5DC97903E83F}"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255387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49C62A-777A-43A1-9372-5DC97903E83F}"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208336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9C62A-777A-43A1-9372-5DC97903E83F}"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405352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49C62A-777A-43A1-9372-5DC97903E83F}"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196024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49C62A-777A-43A1-9372-5DC97903E83F}"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9880D-9142-469C-A006-E5CD5EF3714F}" type="slidenum">
              <a:rPr lang="en-IN" smtClean="0"/>
              <a:t>‹#›</a:t>
            </a:fld>
            <a:endParaRPr lang="en-IN"/>
          </a:p>
        </p:txBody>
      </p:sp>
    </p:spTree>
    <p:extLst>
      <p:ext uri="{BB962C8B-B14F-4D97-AF65-F5344CB8AC3E}">
        <p14:creationId xmlns:p14="http://schemas.microsoft.com/office/powerpoint/2010/main" val="374002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9C62A-777A-43A1-9372-5DC97903E83F}" type="datetimeFigureOut">
              <a:rPr lang="en-IN" smtClean="0"/>
              <a:t>18-01-2023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9880D-9142-469C-A006-E5CD5EF3714F}" type="slidenum">
              <a:rPr lang="en-IN" smtClean="0"/>
              <a:t>‹#›</a:t>
            </a:fld>
            <a:endParaRPr lang="en-IN"/>
          </a:p>
        </p:txBody>
      </p:sp>
    </p:spTree>
    <p:extLst>
      <p:ext uri="{BB962C8B-B14F-4D97-AF65-F5344CB8AC3E}">
        <p14:creationId xmlns:p14="http://schemas.microsoft.com/office/powerpoint/2010/main" val="343184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Labour Productivity and Comparative Advantage</a:t>
            </a:r>
            <a:endParaRPr lang="en-IN" sz="5400"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7362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820"/>
          </a:xfrm>
          <a:solidFill>
            <a:schemeClr val="accent3">
              <a:lumMod val="40000"/>
              <a:lumOff val="60000"/>
            </a:schemeClr>
          </a:solidFill>
        </p:spPr>
        <p:txBody>
          <a:bodyPr/>
          <a:lstStyle/>
          <a:p>
            <a:pPr algn="ctr"/>
            <a:r>
              <a:rPr lang="en-US" dirty="0" smtClean="0"/>
              <a:t>Ricardian Model</a:t>
            </a:r>
            <a:endParaRPr lang="en-IN" dirty="0"/>
          </a:p>
        </p:txBody>
      </p:sp>
      <p:sp>
        <p:nvSpPr>
          <p:cNvPr id="3" name="Content Placeholder 2"/>
          <p:cNvSpPr>
            <a:spLocks noGrp="1"/>
          </p:cNvSpPr>
          <p:nvPr>
            <p:ph idx="1"/>
          </p:nvPr>
        </p:nvSpPr>
        <p:spPr>
          <a:xfrm>
            <a:off x="802409" y="1816389"/>
            <a:ext cx="10587182" cy="4750666"/>
          </a:xfrm>
        </p:spPr>
        <p:txBody>
          <a:bodyPr>
            <a:normAutofit/>
          </a:bodyPr>
          <a:lstStyle/>
          <a:p>
            <a:pPr algn="just"/>
            <a:r>
              <a:rPr lang="en-US" dirty="0"/>
              <a:t>The Ricardian model uses the concepts of </a:t>
            </a:r>
            <a:r>
              <a:rPr lang="en-US" i="1" dirty="0"/>
              <a:t>opportunity cost </a:t>
            </a:r>
            <a:r>
              <a:rPr lang="en-US" dirty="0"/>
              <a:t>and </a:t>
            </a:r>
            <a:r>
              <a:rPr lang="en-US" i="1" dirty="0"/>
              <a:t>comparative advantage</a:t>
            </a:r>
            <a:r>
              <a:rPr lang="en-US" dirty="0"/>
              <a:t>. </a:t>
            </a:r>
          </a:p>
          <a:p>
            <a:pPr algn="just"/>
            <a:r>
              <a:rPr lang="en-US" dirty="0" smtClean="0"/>
              <a:t>The </a:t>
            </a:r>
            <a:r>
              <a:rPr lang="en-US" dirty="0"/>
              <a:t>opportunity cost of producing something measures the cost of not being able to produce something else.  </a:t>
            </a:r>
            <a:r>
              <a:rPr lang="en-US" dirty="0" smtClean="0"/>
              <a:t>A </a:t>
            </a:r>
            <a:r>
              <a:rPr lang="en-US" dirty="0"/>
              <a:t>country faces opportunity costs when it employs resources to produce goods and services. </a:t>
            </a:r>
            <a:r>
              <a:rPr lang="en-US" dirty="0" smtClean="0"/>
              <a:t> For </a:t>
            </a:r>
            <a:r>
              <a:rPr lang="en-US" dirty="0"/>
              <a:t>example, a limited number of workers could be employed to produce either roses or computers. </a:t>
            </a:r>
            <a:endParaRPr lang="en-US" dirty="0" smtClean="0"/>
          </a:p>
          <a:p>
            <a:pPr algn="just"/>
            <a:r>
              <a:rPr lang="en-US" dirty="0" smtClean="0"/>
              <a:t>The </a:t>
            </a:r>
            <a:r>
              <a:rPr lang="en-US" dirty="0"/>
              <a:t>opportunity cost of producing computers is the amount of roses not produced. </a:t>
            </a:r>
            <a:r>
              <a:rPr lang="en-US" dirty="0" smtClean="0"/>
              <a:t>The </a:t>
            </a:r>
            <a:r>
              <a:rPr lang="en-US" dirty="0"/>
              <a:t>opportunity cost of producing roses is the amount of computers not produced. </a:t>
            </a:r>
          </a:p>
          <a:p>
            <a:pPr marL="0" indent="0" algn="just">
              <a:buNone/>
            </a:pPr>
            <a:endParaRPr lang="en-US" dirty="0"/>
          </a:p>
          <a:p>
            <a:endParaRPr lang="en-IN" dirty="0"/>
          </a:p>
        </p:txBody>
      </p:sp>
    </p:spTree>
    <p:extLst>
      <p:ext uri="{BB962C8B-B14F-4D97-AF65-F5344CB8AC3E}">
        <p14:creationId xmlns:p14="http://schemas.microsoft.com/office/powerpoint/2010/main" val="388004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709" y="794327"/>
            <a:ext cx="11037455" cy="5708073"/>
          </a:xfrm>
        </p:spPr>
        <p:txBody>
          <a:bodyPr>
            <a:normAutofit lnSpcReduction="10000"/>
          </a:bodyPr>
          <a:lstStyle/>
          <a:p>
            <a:pPr algn="just"/>
            <a:r>
              <a:rPr lang="en-US" dirty="0"/>
              <a:t>A country has a </a:t>
            </a:r>
            <a:r>
              <a:rPr lang="en-US" b="1" dirty="0"/>
              <a:t>comparative advantage </a:t>
            </a:r>
            <a:r>
              <a:rPr lang="en-US" dirty="0"/>
              <a:t>in producing a good if the opportunity cost of producing that good is lower in the country than it is in other countries. </a:t>
            </a:r>
          </a:p>
          <a:p>
            <a:pPr algn="just"/>
            <a:r>
              <a:rPr lang="en-US" dirty="0" smtClean="0"/>
              <a:t>A </a:t>
            </a:r>
            <a:r>
              <a:rPr lang="en-US" dirty="0"/>
              <a:t>country with a comparative advantage in producing a good uses its resources most efficiently when it produces that good </a:t>
            </a:r>
            <a:r>
              <a:rPr lang="en-US" i="1" dirty="0"/>
              <a:t>compared to producing other goods</a:t>
            </a:r>
            <a:r>
              <a:rPr lang="en-US" dirty="0"/>
              <a:t>. </a:t>
            </a:r>
            <a:endParaRPr lang="en-US" dirty="0" smtClean="0"/>
          </a:p>
          <a:p>
            <a:pPr algn="just"/>
            <a:r>
              <a:rPr lang="en-US" dirty="0"/>
              <a:t>In his example, Ricardo imagined two countries, England and Portugal, producing two goods, cloth and wine, using labor as the sole input in production. He assumed that the </a:t>
            </a:r>
            <a:r>
              <a:rPr lang="en-US" b="1" dirty="0"/>
              <a:t>productivity of labor (i.e., the quantity of output produced per worker) varied between industries and across countries</a:t>
            </a:r>
            <a:r>
              <a:rPr lang="en-US" dirty="0"/>
              <a:t>. However, instead of assuming, as Adam Smith did, that England is more productive in producing one good and Portugal is more productive in the other, Ricardo assumed that Portugal was more </a:t>
            </a:r>
            <a:r>
              <a:rPr lang="en-IN" dirty="0"/>
              <a:t>productive in both goods.</a:t>
            </a:r>
          </a:p>
          <a:p>
            <a:pPr algn="just"/>
            <a:endParaRPr lang="en-US" dirty="0" smtClean="0"/>
          </a:p>
          <a:p>
            <a:pPr algn="just"/>
            <a:endParaRPr lang="en-US" dirty="0"/>
          </a:p>
          <a:p>
            <a:endParaRPr lang="en-IN" dirty="0"/>
          </a:p>
        </p:txBody>
      </p:sp>
    </p:spTree>
    <p:extLst>
      <p:ext uri="{BB962C8B-B14F-4D97-AF65-F5344CB8AC3E}">
        <p14:creationId xmlns:p14="http://schemas.microsoft.com/office/powerpoint/2010/main" val="67251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9746536"/>
              </p:ext>
            </p:extLst>
          </p:nvPr>
        </p:nvGraphicFramePr>
        <p:xfrm>
          <a:off x="838200" y="1884220"/>
          <a:ext cx="10356273" cy="3315855"/>
        </p:xfrm>
        <a:graphic>
          <a:graphicData uri="http://schemas.openxmlformats.org/drawingml/2006/table">
            <a:tbl>
              <a:tblPr/>
              <a:tblGrid>
                <a:gridCol w="3452091">
                  <a:extLst>
                    <a:ext uri="{9D8B030D-6E8A-4147-A177-3AD203B41FA5}">
                      <a16:colId xmlns:a16="http://schemas.microsoft.com/office/drawing/2014/main" val="856347301"/>
                    </a:ext>
                  </a:extLst>
                </a:gridCol>
                <a:gridCol w="3452091">
                  <a:extLst>
                    <a:ext uri="{9D8B030D-6E8A-4147-A177-3AD203B41FA5}">
                      <a16:colId xmlns:a16="http://schemas.microsoft.com/office/drawing/2014/main" val="90881282"/>
                    </a:ext>
                  </a:extLst>
                </a:gridCol>
                <a:gridCol w="3452091">
                  <a:extLst>
                    <a:ext uri="{9D8B030D-6E8A-4147-A177-3AD203B41FA5}">
                      <a16:colId xmlns:a16="http://schemas.microsoft.com/office/drawing/2014/main" val="1892241949"/>
                    </a:ext>
                  </a:extLst>
                </a:gridCol>
              </a:tblGrid>
              <a:tr h="698074">
                <a:tc gridSpan="3">
                  <a:txBody>
                    <a:bodyPr/>
                    <a:lstStyle/>
                    <a:p>
                      <a:r>
                        <a:rPr lang="en-US" dirty="0"/>
                        <a:t>Hours of work necessary to produce one unit</a:t>
                      </a:r>
                    </a:p>
                  </a:txBody>
                  <a:tcPr anchor="ctr">
                    <a:solidFill>
                      <a:srgbClr val="F8F9F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59111308"/>
                  </a:ext>
                </a:extLst>
              </a:tr>
              <a:tr h="1221633">
                <a:tc>
                  <a:txBody>
                    <a:bodyPr/>
                    <a:lstStyle/>
                    <a:p>
                      <a:pPr algn="r"/>
                      <a:r>
                        <a:rPr lang="en-IN">
                          <a:effectLst/>
                        </a:rPr>
                        <a:t>Produce</a:t>
                      </a:r>
                    </a:p>
                    <a:p>
                      <a:pPr algn="l"/>
                      <a:r>
                        <a:rPr lang="en-IN">
                          <a:effectLst/>
                        </a:rPr>
                        <a:t>Country</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B w="7620" cap="flat" cmpd="sng" algn="ctr">
                      <a:solidFill>
                        <a:srgbClr val="A2A9B1"/>
                      </a:solidFill>
                      <a:prstDash val="solid"/>
                      <a:round/>
                      <a:headEnd type="none" w="med" len="med"/>
                      <a:tailEnd type="none" w="med" len="med"/>
                    </a:lnB>
                    <a:solidFill>
                      <a:srgbClr val="F8F9FA"/>
                    </a:solidFill>
                  </a:tcPr>
                </a:tc>
                <a:tc>
                  <a:txBody>
                    <a:bodyPr/>
                    <a:lstStyle/>
                    <a:p>
                      <a:pPr algn="ctr"/>
                      <a:r>
                        <a:rPr lang="en-IN" dirty="0" smtClean="0">
                          <a:effectLst/>
                        </a:rPr>
                        <a:t>Cloth</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Wine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484730063"/>
                  </a:ext>
                </a:extLst>
              </a:tr>
              <a:tr h="698074">
                <a:tc>
                  <a:txBody>
                    <a:bodyPr/>
                    <a:lstStyle/>
                    <a:p>
                      <a:pPr algn="ctr"/>
                      <a:r>
                        <a:rPr lang="en-IN" b="1">
                          <a:effectLst/>
                        </a:rPr>
                        <a:t>England</a:t>
                      </a:r>
                      <a:endParaRPr lang="en-IN">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IN" dirty="0">
                          <a:effectLst/>
                        </a:rPr>
                        <a:t>100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a:effectLst/>
                        </a:rPr>
                        <a:t>120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68326139"/>
                  </a:ext>
                </a:extLst>
              </a:tr>
              <a:tr h="698074">
                <a:tc>
                  <a:txBody>
                    <a:bodyPr/>
                    <a:lstStyle/>
                    <a:p>
                      <a:pPr algn="ctr"/>
                      <a:r>
                        <a:rPr lang="en-IN" b="1">
                          <a:effectLst/>
                        </a:rPr>
                        <a:t>Portugal</a:t>
                      </a:r>
                      <a:endParaRPr lang="en-IN">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IN">
                          <a:effectLst/>
                        </a:rPr>
                        <a:t>90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dirty="0">
                          <a:effectLst/>
                        </a:rPr>
                        <a:t>80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89081059"/>
                  </a:ext>
                </a:extLst>
              </a:tr>
            </a:tbl>
          </a:graphicData>
        </a:graphic>
      </p:graphicFrame>
      <p:sp>
        <p:nvSpPr>
          <p:cNvPr id="5" name="Rectangle 1"/>
          <p:cNvSpPr>
            <a:spLocks noChangeArrowheads="1"/>
          </p:cNvSpPr>
          <p:nvPr/>
        </p:nvSpPr>
        <p:spPr bwMode="auto">
          <a:xfrm>
            <a:off x="0" y="-1076161"/>
            <a:ext cx="120072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864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Note that trade based on comparative advantage does not contradict Adam </a:t>
            </a:r>
            <a:r>
              <a:rPr lang="en-US" dirty="0" smtClean="0"/>
              <a:t>Smith’s notion </a:t>
            </a:r>
            <a:r>
              <a:rPr lang="en-US" dirty="0"/>
              <a:t>of advantageous trade based on absolute advantage. If, as in </a:t>
            </a:r>
            <a:r>
              <a:rPr lang="en-US" dirty="0" smtClean="0"/>
              <a:t>Smith’s example</a:t>
            </a:r>
            <a:r>
              <a:rPr lang="en-US" dirty="0"/>
              <a:t>, England were more productive in cloth production and Portugal </a:t>
            </a:r>
            <a:r>
              <a:rPr lang="en-US" dirty="0" smtClean="0"/>
              <a:t>were more </a:t>
            </a:r>
            <a:r>
              <a:rPr lang="en-US" dirty="0"/>
              <a:t>productive in wine, then we would say that England has an </a:t>
            </a:r>
            <a:r>
              <a:rPr lang="en-US" dirty="0" smtClean="0"/>
              <a:t>absolute advantage </a:t>
            </a:r>
            <a:r>
              <a:rPr lang="en-US" dirty="0"/>
              <a:t>in cloth production, while Portugal has an absolute advantage in wine. </a:t>
            </a:r>
            <a:endParaRPr lang="en-US" dirty="0" smtClean="0"/>
          </a:p>
          <a:p>
            <a:pPr algn="just"/>
            <a:r>
              <a:rPr lang="en-US" dirty="0" smtClean="0"/>
              <a:t>If we </a:t>
            </a:r>
            <a:r>
              <a:rPr lang="en-US" dirty="0"/>
              <a:t>calculated comparative advantages, then England would also have </a:t>
            </a:r>
            <a:r>
              <a:rPr lang="en-US" dirty="0" smtClean="0"/>
              <a:t>the comparative </a:t>
            </a:r>
            <a:r>
              <a:rPr lang="en-US" dirty="0"/>
              <a:t>advantage in cloth and Portugal would have the </a:t>
            </a:r>
            <a:r>
              <a:rPr lang="en-US" dirty="0" smtClean="0"/>
              <a:t>comparative advantage </a:t>
            </a:r>
            <a:r>
              <a:rPr lang="en-US" dirty="0"/>
              <a:t>in wine. In this case, gains from trade could be realized if both </a:t>
            </a:r>
            <a:r>
              <a:rPr lang="en-US" dirty="0" smtClean="0"/>
              <a:t>countries specialized </a:t>
            </a:r>
            <a:r>
              <a:rPr lang="en-US" dirty="0"/>
              <a:t>in their comparative and absolute advantage goods.</a:t>
            </a:r>
            <a:endParaRPr lang="en-IN" dirty="0"/>
          </a:p>
        </p:txBody>
      </p:sp>
    </p:spTree>
    <p:extLst>
      <p:ext uri="{BB962C8B-B14F-4D97-AF65-F5344CB8AC3E}">
        <p14:creationId xmlns:p14="http://schemas.microsoft.com/office/powerpoint/2010/main" val="97299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accent5">
              <a:lumMod val="60000"/>
              <a:lumOff val="40000"/>
            </a:schemeClr>
          </a:solidFill>
        </p:spPr>
        <p:txBody>
          <a:bodyPr/>
          <a:lstStyle/>
          <a:p>
            <a:pPr algn="ctr"/>
            <a:r>
              <a:rPr lang="en-US" dirty="0"/>
              <a:t>One factor Ricardian </a:t>
            </a:r>
            <a:r>
              <a:rPr lang="en-US" dirty="0" smtClean="0"/>
              <a:t>Model- Assumptions</a:t>
            </a:r>
            <a:endParaRPr lang="en-IN" dirty="0"/>
          </a:p>
        </p:txBody>
      </p:sp>
      <p:sp>
        <p:nvSpPr>
          <p:cNvPr id="3" name="Content Placeholder 2"/>
          <p:cNvSpPr>
            <a:spLocks noGrp="1"/>
          </p:cNvSpPr>
          <p:nvPr>
            <p:ph idx="1"/>
          </p:nvPr>
        </p:nvSpPr>
        <p:spPr>
          <a:xfrm>
            <a:off x="838200" y="1844097"/>
            <a:ext cx="10515600" cy="4482811"/>
          </a:xfrm>
        </p:spPr>
        <p:txBody>
          <a:bodyPr>
            <a:normAutofit fontScale="92500"/>
          </a:bodyPr>
          <a:lstStyle/>
          <a:p>
            <a:pPr algn="just"/>
            <a:r>
              <a:rPr lang="en-US" dirty="0"/>
              <a:t>Labor is the only resource important for production. </a:t>
            </a:r>
          </a:p>
          <a:p>
            <a:pPr algn="just"/>
            <a:r>
              <a:rPr lang="en-US" dirty="0" smtClean="0"/>
              <a:t>Labor </a:t>
            </a:r>
            <a:r>
              <a:rPr lang="en-US" dirty="0"/>
              <a:t>productivity varies across countries, usually due to differences in technology, but labor productivity in each country is constant across time. </a:t>
            </a:r>
          </a:p>
          <a:p>
            <a:pPr algn="just"/>
            <a:r>
              <a:rPr lang="en-US" dirty="0" smtClean="0"/>
              <a:t>The </a:t>
            </a:r>
            <a:r>
              <a:rPr lang="en-US" dirty="0"/>
              <a:t>supply of labor in each country is constant. </a:t>
            </a:r>
          </a:p>
          <a:p>
            <a:pPr algn="just"/>
            <a:r>
              <a:rPr lang="en-US" dirty="0" smtClean="0"/>
              <a:t>Only </a:t>
            </a:r>
            <a:r>
              <a:rPr lang="en-US" dirty="0"/>
              <a:t>two goods are important for production and consumption: wine and cheese. </a:t>
            </a:r>
            <a:endParaRPr lang="en-US" dirty="0" smtClean="0"/>
          </a:p>
          <a:p>
            <a:pPr algn="just"/>
            <a:r>
              <a:rPr lang="en-US" dirty="0"/>
              <a:t>Competition allows laborers to be paid a ―</a:t>
            </a:r>
            <a:r>
              <a:rPr lang="en-US" dirty="0" smtClean="0"/>
              <a:t>competitive </a:t>
            </a:r>
            <a:r>
              <a:rPr lang="en-US" dirty="0"/>
              <a:t>wage, a function of their productivity and the price of the good that they can sell, and allows laborers to work in the industry that pays the highest wage. </a:t>
            </a:r>
          </a:p>
          <a:p>
            <a:pPr algn="just"/>
            <a:r>
              <a:rPr lang="en-US" dirty="0" smtClean="0"/>
              <a:t>Only </a:t>
            </a:r>
            <a:r>
              <a:rPr lang="en-US" dirty="0"/>
              <a:t>two countries are </a:t>
            </a:r>
            <a:r>
              <a:rPr lang="en-US" dirty="0" smtClean="0"/>
              <a:t>modelled</a:t>
            </a:r>
            <a:r>
              <a:rPr lang="en-US" dirty="0"/>
              <a:t>: domestic and foreign. </a:t>
            </a:r>
          </a:p>
          <a:p>
            <a:pPr algn="just"/>
            <a:endParaRPr lang="en-US" dirty="0"/>
          </a:p>
          <a:p>
            <a:endParaRPr lang="en-IN" dirty="0"/>
          </a:p>
        </p:txBody>
      </p:sp>
    </p:spTree>
    <p:extLst>
      <p:ext uri="{BB962C8B-B14F-4D97-AF65-F5344CB8AC3E}">
        <p14:creationId xmlns:p14="http://schemas.microsoft.com/office/powerpoint/2010/main" val="4198799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a:solidFill>
            <a:schemeClr val="bg1"/>
          </a:solidFill>
        </p:spPr>
        <p:txBody>
          <a:bodyPr/>
          <a:lstStyle/>
          <a:p>
            <a:pPr algn="ctr"/>
            <a:endParaRPr lang="en-IN" dirty="0"/>
          </a:p>
        </p:txBody>
      </p:sp>
      <p:sp>
        <p:nvSpPr>
          <p:cNvPr id="3" name="Content Placeholder 2"/>
          <p:cNvSpPr>
            <a:spLocks noGrp="1"/>
          </p:cNvSpPr>
          <p:nvPr>
            <p:ph idx="1"/>
          </p:nvPr>
        </p:nvSpPr>
        <p:spPr>
          <a:xfrm>
            <a:off x="838200" y="1825624"/>
            <a:ext cx="10515600" cy="4575175"/>
          </a:xfrm>
        </p:spPr>
        <p:txBody>
          <a:bodyPr>
            <a:normAutofit fontScale="92500" lnSpcReduction="10000"/>
          </a:bodyPr>
          <a:lstStyle/>
          <a:p>
            <a:pPr algn="just"/>
            <a:r>
              <a:rPr lang="en-US" dirty="0"/>
              <a:t>Because labor productivity is constant, define a </a:t>
            </a:r>
            <a:r>
              <a:rPr lang="en-US" b="1" dirty="0"/>
              <a:t>unit labor requirement </a:t>
            </a:r>
            <a:r>
              <a:rPr lang="en-US" dirty="0"/>
              <a:t>as the constant number of hours of labor required to produce one unit of output. </a:t>
            </a:r>
          </a:p>
          <a:p>
            <a:pPr algn="just"/>
            <a:r>
              <a:rPr lang="en-US" i="1" dirty="0" err="1" smtClean="0"/>
              <a:t>a</a:t>
            </a:r>
            <a:r>
              <a:rPr lang="en-US" i="1" baseline="-25000" dirty="0" err="1" smtClean="0"/>
              <a:t>LW</a:t>
            </a:r>
            <a:r>
              <a:rPr lang="en-US" i="1" baseline="-25000" dirty="0" smtClean="0"/>
              <a:t> </a:t>
            </a:r>
            <a:r>
              <a:rPr lang="en-US" dirty="0"/>
              <a:t>is the unit labor requirement for wine in the domestic country. For example, if </a:t>
            </a:r>
            <a:r>
              <a:rPr lang="en-US" i="1" dirty="0" err="1"/>
              <a:t>a</a:t>
            </a:r>
            <a:r>
              <a:rPr lang="en-US" i="1" baseline="-25000" dirty="0" err="1"/>
              <a:t>LW</a:t>
            </a:r>
            <a:r>
              <a:rPr lang="en-US" i="1" baseline="-25000" dirty="0"/>
              <a:t> </a:t>
            </a:r>
            <a:r>
              <a:rPr lang="en-US" dirty="0"/>
              <a:t>= 2, then it takes 2 hours of labor to produce one </a:t>
            </a:r>
            <a:r>
              <a:rPr lang="en-US" dirty="0" err="1" smtClean="0"/>
              <a:t>litre</a:t>
            </a:r>
            <a:r>
              <a:rPr lang="en-US" dirty="0" smtClean="0"/>
              <a:t> </a:t>
            </a:r>
            <a:r>
              <a:rPr lang="en-US" dirty="0"/>
              <a:t>of wine in the domestic country. </a:t>
            </a:r>
          </a:p>
          <a:p>
            <a:pPr algn="just"/>
            <a:r>
              <a:rPr lang="en-US" i="1" dirty="0" err="1" smtClean="0"/>
              <a:t>a</a:t>
            </a:r>
            <a:r>
              <a:rPr lang="en-US" i="1" baseline="-25000" dirty="0" err="1" smtClean="0"/>
              <a:t>LC</a:t>
            </a:r>
            <a:r>
              <a:rPr lang="en-US" i="1" dirty="0" smtClean="0"/>
              <a:t> </a:t>
            </a:r>
            <a:r>
              <a:rPr lang="en-US" dirty="0"/>
              <a:t>is the unit labor requirement for cheese in the domestic country. For example, if </a:t>
            </a:r>
            <a:r>
              <a:rPr lang="en-US" i="1" dirty="0" err="1"/>
              <a:t>a</a:t>
            </a:r>
            <a:r>
              <a:rPr lang="en-US" i="1" baseline="-25000" dirty="0" err="1"/>
              <a:t>LC</a:t>
            </a:r>
            <a:r>
              <a:rPr lang="en-US" i="1" dirty="0"/>
              <a:t> </a:t>
            </a:r>
            <a:r>
              <a:rPr lang="en-US" dirty="0"/>
              <a:t>= 1, then it takes 1 hour of labor to produce one kg of cheese in the domestic country. </a:t>
            </a:r>
          </a:p>
          <a:p>
            <a:pPr algn="just"/>
            <a:r>
              <a:rPr lang="en-US" dirty="0" smtClean="0"/>
              <a:t>A </a:t>
            </a:r>
            <a:r>
              <a:rPr lang="en-US" dirty="0"/>
              <a:t>high unit labor requirement means low labor </a:t>
            </a:r>
            <a:r>
              <a:rPr lang="en-US" dirty="0" smtClean="0"/>
              <a:t>productivity. </a:t>
            </a:r>
          </a:p>
          <a:p>
            <a:pPr algn="just"/>
            <a:r>
              <a:rPr lang="en-US" dirty="0" smtClean="0"/>
              <a:t>Because </a:t>
            </a:r>
            <a:r>
              <a:rPr lang="en-US" dirty="0"/>
              <a:t>the supply of labor is constant, denote the total number of labor hours worked in the domestic country as a constant number </a:t>
            </a:r>
            <a:r>
              <a:rPr lang="en-US" i="1" dirty="0"/>
              <a:t>L. </a:t>
            </a:r>
            <a:endParaRPr lang="en-US" dirty="0"/>
          </a:p>
          <a:p>
            <a:pPr algn="just"/>
            <a:endParaRPr lang="en-US" dirty="0"/>
          </a:p>
          <a:p>
            <a:endParaRPr lang="en-IN" dirty="0"/>
          </a:p>
        </p:txBody>
      </p:sp>
    </p:spTree>
    <p:extLst>
      <p:ext uri="{BB962C8B-B14F-4D97-AF65-F5344CB8AC3E}">
        <p14:creationId xmlns:p14="http://schemas.microsoft.com/office/powerpoint/2010/main" val="244622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a:solidFill>
            <a:schemeClr val="accent4">
              <a:lumMod val="40000"/>
              <a:lumOff val="60000"/>
            </a:schemeClr>
          </a:solidFill>
        </p:spPr>
        <p:txBody>
          <a:bodyPr/>
          <a:lstStyle/>
          <a:p>
            <a:pPr algn="ctr"/>
            <a:r>
              <a:rPr lang="en-US" dirty="0" smtClean="0"/>
              <a:t>Production Possibilities</a:t>
            </a:r>
            <a:endParaRPr lang="en-IN" dirty="0"/>
          </a:p>
        </p:txBody>
      </p:sp>
      <p:sp>
        <p:nvSpPr>
          <p:cNvPr id="3" name="Content Placeholder 2"/>
          <p:cNvSpPr>
            <a:spLocks noGrp="1"/>
          </p:cNvSpPr>
          <p:nvPr>
            <p:ph idx="1"/>
          </p:nvPr>
        </p:nvSpPr>
        <p:spPr/>
        <p:txBody>
          <a:bodyPr/>
          <a:lstStyle/>
          <a:p>
            <a:pPr algn="just"/>
            <a:r>
              <a:rPr lang="en-US" dirty="0"/>
              <a:t>The </a:t>
            </a:r>
            <a:r>
              <a:rPr lang="en-US" b="1" dirty="0"/>
              <a:t>production possibility frontier </a:t>
            </a:r>
            <a:r>
              <a:rPr lang="en-US" dirty="0"/>
              <a:t>(PPF) of an economy shows the </a:t>
            </a:r>
            <a:r>
              <a:rPr lang="en-US" i="1" dirty="0"/>
              <a:t>maximum </a:t>
            </a:r>
            <a:r>
              <a:rPr lang="en-US" dirty="0"/>
              <a:t>amount of a goods that can be produced for a fixed amount of resources </a:t>
            </a:r>
          </a:p>
          <a:p>
            <a:pPr algn="just"/>
            <a:r>
              <a:rPr lang="en-US" dirty="0"/>
              <a:t>If </a:t>
            </a:r>
            <a:r>
              <a:rPr lang="en-US" i="1" dirty="0"/>
              <a:t>Q</a:t>
            </a:r>
            <a:r>
              <a:rPr lang="en-US" i="1" baseline="-25000" dirty="0"/>
              <a:t>C </a:t>
            </a:r>
            <a:r>
              <a:rPr lang="en-US" dirty="0"/>
              <a:t>represents the quantity of cheese produced and </a:t>
            </a:r>
            <a:r>
              <a:rPr lang="en-US" i="1" dirty="0"/>
              <a:t>Q</a:t>
            </a:r>
            <a:r>
              <a:rPr lang="en-US" i="1" baseline="-25000" dirty="0"/>
              <a:t>W</a:t>
            </a:r>
            <a:r>
              <a:rPr lang="en-US" i="1" dirty="0"/>
              <a:t> </a:t>
            </a:r>
            <a:r>
              <a:rPr lang="en-US" dirty="0"/>
              <a:t>represents the quantity of wine produced, then the production possibility frontier of the domestic economy has the equation </a:t>
            </a:r>
            <a:endParaRPr lang="en-US" dirty="0" smtClean="0"/>
          </a:p>
          <a:p>
            <a:pPr marL="0" indent="0" algn="ctr">
              <a:buNone/>
            </a:pPr>
            <a:r>
              <a:rPr lang="en-US" sz="3200" b="1" dirty="0" err="1" smtClean="0"/>
              <a:t>a</a:t>
            </a:r>
            <a:r>
              <a:rPr lang="en-US" sz="3200" b="1" baseline="-25000" dirty="0" err="1" smtClean="0"/>
              <a:t>LC</a:t>
            </a:r>
            <a:r>
              <a:rPr lang="en-US" sz="3200" b="1" dirty="0" err="1" smtClean="0"/>
              <a:t>Q</a:t>
            </a:r>
            <a:r>
              <a:rPr lang="en-US" sz="3200" b="1" baseline="-25000" dirty="0" err="1" smtClean="0"/>
              <a:t>c</a:t>
            </a:r>
            <a:r>
              <a:rPr lang="en-US" sz="3200" b="1" dirty="0" smtClean="0"/>
              <a:t>+ </a:t>
            </a:r>
            <a:r>
              <a:rPr lang="en-US" sz="3200" b="1" dirty="0" err="1" smtClean="0"/>
              <a:t>a</a:t>
            </a:r>
            <a:r>
              <a:rPr lang="en-US" sz="3200" b="1" baseline="-25000" dirty="0" err="1" smtClean="0"/>
              <a:t>LW</a:t>
            </a:r>
            <a:r>
              <a:rPr lang="en-US" sz="3200" b="1" dirty="0" err="1" smtClean="0"/>
              <a:t>Q</a:t>
            </a:r>
            <a:r>
              <a:rPr lang="en-US" sz="3200" b="1" baseline="-25000" dirty="0" err="1" smtClean="0"/>
              <a:t>w</a:t>
            </a:r>
            <a:r>
              <a:rPr lang="en-US" sz="3200" b="1" dirty="0" smtClean="0"/>
              <a:t>=L</a:t>
            </a:r>
            <a:endParaRPr lang="en-US" sz="3200" b="1" dirty="0"/>
          </a:p>
          <a:p>
            <a:endParaRPr lang="en-IN" dirty="0"/>
          </a:p>
        </p:txBody>
      </p:sp>
    </p:spTree>
    <p:extLst>
      <p:ext uri="{BB962C8B-B14F-4D97-AF65-F5344CB8AC3E}">
        <p14:creationId xmlns:p14="http://schemas.microsoft.com/office/powerpoint/2010/main" val="405325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802"/>
          </a:xfrm>
        </p:spPr>
        <p:txBody>
          <a:bodyPr/>
          <a:lstStyle/>
          <a:p>
            <a:endParaRPr lang="en-IN" dirty="0"/>
          </a:p>
        </p:txBody>
      </p:sp>
      <p:pic>
        <p:nvPicPr>
          <p:cNvPr id="4" name="Content Placeholder 3"/>
          <p:cNvPicPr>
            <a:picLocks noGrp="1" noChangeAspect="1"/>
          </p:cNvPicPr>
          <p:nvPr>
            <p:ph idx="1"/>
          </p:nvPr>
        </p:nvPicPr>
        <p:blipFill rotWithShape="1">
          <a:blip r:embed="rId2"/>
          <a:srcRect r="1073" b="2509"/>
          <a:stretch/>
        </p:blipFill>
        <p:spPr>
          <a:xfrm>
            <a:off x="2807855" y="1533236"/>
            <a:ext cx="6638478" cy="4572000"/>
          </a:xfrm>
          <a:prstGeom prst="rect">
            <a:avLst/>
          </a:prstGeom>
        </p:spPr>
      </p:pic>
    </p:spTree>
    <p:extLst>
      <p:ext uri="{BB962C8B-B14F-4D97-AF65-F5344CB8AC3E}">
        <p14:creationId xmlns:p14="http://schemas.microsoft.com/office/powerpoint/2010/main" val="3688446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p:spPr>
        <p:txBody>
          <a:bodyPr/>
          <a:lstStyle/>
          <a:p>
            <a:endParaRPr lang="en-IN" dirty="0"/>
          </a:p>
        </p:txBody>
      </p:sp>
      <p:sp>
        <p:nvSpPr>
          <p:cNvPr id="3" name="Content Placeholder 2"/>
          <p:cNvSpPr>
            <a:spLocks noGrp="1"/>
          </p:cNvSpPr>
          <p:nvPr>
            <p:ph idx="1"/>
          </p:nvPr>
        </p:nvSpPr>
        <p:spPr>
          <a:xfrm>
            <a:off x="838200" y="1736436"/>
            <a:ext cx="10515600" cy="4581237"/>
          </a:xfrm>
        </p:spPr>
        <p:txBody>
          <a:bodyPr>
            <a:normAutofit/>
          </a:bodyPr>
          <a:lstStyle/>
          <a:p>
            <a:pPr algn="just"/>
            <a:r>
              <a:rPr lang="en-US" dirty="0"/>
              <a:t>To produce an additional kg of cheese requires </a:t>
            </a:r>
            <a:r>
              <a:rPr lang="en-US" i="1" dirty="0" err="1"/>
              <a:t>a</a:t>
            </a:r>
            <a:r>
              <a:rPr lang="en-US" i="1" baseline="-25000" dirty="0" err="1"/>
              <a:t>LC</a:t>
            </a:r>
            <a:r>
              <a:rPr lang="en-US" i="1" dirty="0"/>
              <a:t> </a:t>
            </a:r>
            <a:r>
              <a:rPr lang="en-US" dirty="0"/>
              <a:t>hours of work. </a:t>
            </a:r>
          </a:p>
          <a:p>
            <a:pPr algn="just"/>
            <a:r>
              <a:rPr lang="en-US" i="1" dirty="0" smtClean="0"/>
              <a:t>Each </a:t>
            </a:r>
            <a:r>
              <a:rPr lang="en-US" dirty="0"/>
              <a:t>hour devoted to cheese production could have been used to produce a certain amount of wine instead, equal to </a:t>
            </a:r>
          </a:p>
          <a:p>
            <a:pPr marL="0" indent="0" algn="ctr">
              <a:buNone/>
            </a:pPr>
            <a:r>
              <a:rPr lang="en-US" dirty="0"/>
              <a:t>1 hour/(</a:t>
            </a:r>
            <a:r>
              <a:rPr lang="en-US" i="1" dirty="0" err="1"/>
              <a:t>a</a:t>
            </a:r>
            <a:r>
              <a:rPr lang="en-US" i="1" baseline="-25000" dirty="0" err="1"/>
              <a:t>LW</a:t>
            </a:r>
            <a:r>
              <a:rPr lang="en-US" i="1" dirty="0"/>
              <a:t> </a:t>
            </a:r>
            <a:r>
              <a:rPr lang="en-US" dirty="0" smtClean="0"/>
              <a:t>hours/</a:t>
            </a:r>
            <a:r>
              <a:rPr lang="en-US" dirty="0" err="1" smtClean="0"/>
              <a:t>litre</a:t>
            </a:r>
            <a:r>
              <a:rPr lang="en-US" dirty="0" smtClean="0"/>
              <a:t> </a:t>
            </a:r>
            <a:r>
              <a:rPr lang="en-US" dirty="0"/>
              <a:t>of wine) </a:t>
            </a:r>
            <a:r>
              <a:rPr lang="en-IN" dirty="0" smtClean="0"/>
              <a:t>= </a:t>
            </a:r>
            <a:r>
              <a:rPr lang="en-IN" dirty="0"/>
              <a:t>(1/</a:t>
            </a:r>
            <a:r>
              <a:rPr lang="en-IN" i="1" dirty="0" err="1"/>
              <a:t>a</a:t>
            </a:r>
            <a:r>
              <a:rPr lang="en-IN" i="1" baseline="-25000" dirty="0" err="1"/>
              <a:t>LW</a:t>
            </a:r>
            <a:r>
              <a:rPr lang="en-IN" dirty="0"/>
              <a:t>) </a:t>
            </a:r>
            <a:r>
              <a:rPr lang="en-IN" dirty="0" smtClean="0"/>
              <a:t>litre </a:t>
            </a:r>
            <a:r>
              <a:rPr lang="en-IN" dirty="0"/>
              <a:t>of wine </a:t>
            </a:r>
          </a:p>
          <a:p>
            <a:pPr algn="just"/>
            <a:r>
              <a:rPr lang="en-US" dirty="0" smtClean="0"/>
              <a:t>For </a:t>
            </a:r>
            <a:r>
              <a:rPr lang="en-US" dirty="0"/>
              <a:t>example, if 1 hour is moved to cheese production, that additional hour of labor could have produced </a:t>
            </a:r>
            <a:endParaRPr lang="en-US" dirty="0" smtClean="0"/>
          </a:p>
          <a:p>
            <a:pPr marL="0" indent="0" algn="ctr">
              <a:buNone/>
            </a:pPr>
            <a:r>
              <a:rPr lang="en-US" dirty="0" smtClean="0"/>
              <a:t>1 </a:t>
            </a:r>
            <a:r>
              <a:rPr lang="en-US" dirty="0"/>
              <a:t>hour/(2 </a:t>
            </a:r>
            <a:r>
              <a:rPr lang="en-US" dirty="0" smtClean="0"/>
              <a:t>hours/</a:t>
            </a:r>
            <a:r>
              <a:rPr lang="en-US" dirty="0" err="1" smtClean="0"/>
              <a:t>litre</a:t>
            </a:r>
            <a:r>
              <a:rPr lang="en-US" dirty="0" smtClean="0"/>
              <a:t> </a:t>
            </a:r>
            <a:r>
              <a:rPr lang="en-US" dirty="0"/>
              <a:t>of wine) = 1/2 </a:t>
            </a:r>
            <a:r>
              <a:rPr lang="en-US" dirty="0" err="1" smtClean="0"/>
              <a:t>litre</a:t>
            </a:r>
            <a:r>
              <a:rPr lang="en-US" dirty="0" smtClean="0"/>
              <a:t> </a:t>
            </a:r>
            <a:r>
              <a:rPr lang="en-US" dirty="0"/>
              <a:t>of </a:t>
            </a:r>
            <a:r>
              <a:rPr lang="en-US" dirty="0" smtClean="0"/>
              <a:t>wine</a:t>
            </a:r>
            <a:endParaRPr lang="en-US" dirty="0"/>
          </a:p>
          <a:p>
            <a:pPr algn="just"/>
            <a:r>
              <a:rPr lang="en-US" dirty="0" smtClean="0"/>
              <a:t>The </a:t>
            </a:r>
            <a:r>
              <a:rPr lang="en-US" dirty="0"/>
              <a:t>trade-off is the increased amount of cheese relative to the decreased amount of wine: </a:t>
            </a:r>
            <a:r>
              <a:rPr lang="en-US" i="1" dirty="0" err="1"/>
              <a:t>a</a:t>
            </a:r>
            <a:r>
              <a:rPr lang="en-US" i="1" baseline="-25000" dirty="0" err="1"/>
              <a:t>LC</a:t>
            </a:r>
            <a:r>
              <a:rPr lang="en-US" i="1" dirty="0"/>
              <a:t> /</a:t>
            </a:r>
            <a:r>
              <a:rPr lang="en-US" i="1" dirty="0" err="1" smtClean="0"/>
              <a:t>a</a:t>
            </a:r>
            <a:r>
              <a:rPr lang="en-US" i="1" baseline="-25000" dirty="0" err="1" smtClean="0"/>
              <a:t>LW</a:t>
            </a:r>
            <a:r>
              <a:rPr lang="en-US" baseline="-25000" dirty="0" smtClean="0"/>
              <a:t> </a:t>
            </a:r>
            <a:endParaRPr lang="en-US" baseline="-25000" dirty="0"/>
          </a:p>
          <a:p>
            <a:endParaRPr lang="en-IN" dirty="0"/>
          </a:p>
        </p:txBody>
      </p:sp>
    </p:spTree>
    <p:extLst>
      <p:ext uri="{BB962C8B-B14F-4D97-AF65-F5344CB8AC3E}">
        <p14:creationId xmlns:p14="http://schemas.microsoft.com/office/powerpoint/2010/main" val="93886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82" y="365125"/>
            <a:ext cx="10596418" cy="1112693"/>
          </a:xfrm>
          <a:solidFill>
            <a:schemeClr val="accent4">
              <a:lumMod val="75000"/>
            </a:schemeClr>
          </a:solidFill>
        </p:spPr>
        <p:txBody>
          <a:bodyPr/>
          <a:lstStyle/>
          <a:p>
            <a:pPr algn="ctr"/>
            <a:r>
              <a:rPr lang="en-US" dirty="0" smtClean="0"/>
              <a:t>Production, Prices and Wages</a:t>
            </a:r>
            <a:endParaRPr lang="en-IN" dirty="0"/>
          </a:p>
        </p:txBody>
      </p:sp>
      <p:sp>
        <p:nvSpPr>
          <p:cNvPr id="3" name="Content Placeholder 2"/>
          <p:cNvSpPr>
            <a:spLocks noGrp="1"/>
          </p:cNvSpPr>
          <p:nvPr>
            <p:ph idx="1"/>
          </p:nvPr>
        </p:nvSpPr>
        <p:spPr>
          <a:xfrm>
            <a:off x="838200" y="1825625"/>
            <a:ext cx="10515600" cy="4612120"/>
          </a:xfrm>
        </p:spPr>
        <p:txBody>
          <a:bodyPr>
            <a:normAutofit fontScale="92500" lnSpcReduction="10000"/>
          </a:bodyPr>
          <a:lstStyle/>
          <a:p>
            <a:pPr algn="just"/>
            <a:r>
              <a:rPr lang="en-US" dirty="0"/>
              <a:t>In general, the amount of the domestic economy’s production is defined by </a:t>
            </a:r>
            <a:r>
              <a:rPr lang="en-US" i="1" dirty="0" err="1" smtClean="0"/>
              <a:t>a</a:t>
            </a:r>
            <a:r>
              <a:rPr lang="en-US" i="1" baseline="-25000" dirty="0" err="1" smtClean="0"/>
              <a:t>LC</a:t>
            </a:r>
            <a:r>
              <a:rPr lang="en-US" i="1" baseline="-25000" dirty="0" smtClean="0"/>
              <a:t> </a:t>
            </a:r>
            <a:r>
              <a:rPr lang="en-US" i="1" dirty="0" smtClean="0"/>
              <a:t>Q</a:t>
            </a:r>
            <a:r>
              <a:rPr lang="en-US" i="1" baseline="-25000" dirty="0" smtClean="0"/>
              <a:t>C</a:t>
            </a:r>
            <a:r>
              <a:rPr lang="en-US" i="1" dirty="0" smtClean="0"/>
              <a:t> </a:t>
            </a:r>
            <a:r>
              <a:rPr lang="en-US" dirty="0"/>
              <a:t>+ </a:t>
            </a:r>
            <a:r>
              <a:rPr lang="en-US" i="1" dirty="0" err="1" smtClean="0"/>
              <a:t>a</a:t>
            </a:r>
            <a:r>
              <a:rPr lang="en-US" i="1" baseline="-25000" dirty="0" err="1" smtClean="0"/>
              <a:t>LW</a:t>
            </a:r>
            <a:r>
              <a:rPr lang="en-US" i="1" baseline="-25000" dirty="0" smtClean="0"/>
              <a:t> </a:t>
            </a:r>
            <a:r>
              <a:rPr lang="en-US" i="1" dirty="0" smtClean="0"/>
              <a:t>Q</a:t>
            </a:r>
            <a:r>
              <a:rPr lang="en-US" i="1" baseline="-25000" dirty="0" smtClean="0"/>
              <a:t>W</a:t>
            </a:r>
            <a:r>
              <a:rPr lang="en-US" i="1" dirty="0" smtClean="0"/>
              <a:t> </a:t>
            </a:r>
            <a:r>
              <a:rPr lang="en-US" i="1" dirty="0"/>
              <a:t>≤ </a:t>
            </a:r>
            <a:r>
              <a:rPr lang="en-US" i="1" dirty="0" smtClean="0"/>
              <a:t>L. </a:t>
            </a:r>
            <a:r>
              <a:rPr lang="en-US" dirty="0" smtClean="0"/>
              <a:t>This </a:t>
            </a:r>
            <a:r>
              <a:rPr lang="en-US" dirty="0"/>
              <a:t>describes what an economy can produce, but to determine what the economy does produce, we must determine the prices of goods. </a:t>
            </a:r>
          </a:p>
          <a:p>
            <a:pPr algn="just"/>
            <a:r>
              <a:rPr lang="en-US" dirty="0"/>
              <a:t>Let </a:t>
            </a:r>
            <a:r>
              <a:rPr lang="en-US" i="1" dirty="0"/>
              <a:t>P</a:t>
            </a:r>
            <a:r>
              <a:rPr lang="en-US" i="1" baseline="-25000" dirty="0"/>
              <a:t>C </a:t>
            </a:r>
            <a:r>
              <a:rPr lang="en-US" dirty="0"/>
              <a:t>be the price of cheese and </a:t>
            </a:r>
            <a:r>
              <a:rPr lang="en-US" i="1" dirty="0"/>
              <a:t>P</a:t>
            </a:r>
            <a:r>
              <a:rPr lang="en-US" i="1" baseline="-25000" dirty="0"/>
              <a:t>W</a:t>
            </a:r>
            <a:r>
              <a:rPr lang="en-US" i="1" dirty="0"/>
              <a:t> </a:t>
            </a:r>
            <a:r>
              <a:rPr lang="en-US" dirty="0"/>
              <a:t>be the price of wine. </a:t>
            </a:r>
            <a:r>
              <a:rPr lang="en-IN" dirty="0" smtClean="0"/>
              <a:t>Because </a:t>
            </a:r>
            <a:r>
              <a:rPr lang="en-IN" dirty="0"/>
              <a:t>of competition, </a:t>
            </a:r>
            <a:endParaRPr lang="en-IN" dirty="0" smtClean="0"/>
          </a:p>
          <a:p>
            <a:pPr algn="just">
              <a:buFont typeface="Wingdings" panose="05000000000000000000" pitchFamily="2" charset="2"/>
              <a:buChar char="Ø"/>
            </a:pPr>
            <a:r>
              <a:rPr lang="en-US" dirty="0" smtClean="0"/>
              <a:t>hourly </a:t>
            </a:r>
            <a:r>
              <a:rPr lang="en-US" dirty="0"/>
              <a:t>wages of cheese makers are equal to the market value of the cheese produced in an hour: </a:t>
            </a:r>
            <a:r>
              <a:rPr lang="en-US" i="1" dirty="0"/>
              <a:t>P</a:t>
            </a:r>
            <a:r>
              <a:rPr lang="en-US" i="1" baseline="-25000" dirty="0"/>
              <a:t>c</a:t>
            </a:r>
            <a:r>
              <a:rPr lang="en-US" i="1" dirty="0"/>
              <a:t> /</a:t>
            </a:r>
            <a:r>
              <a:rPr lang="en-US" i="1" dirty="0" err="1" smtClean="0"/>
              <a:t>a</a:t>
            </a:r>
            <a:r>
              <a:rPr lang="en-US" i="1" baseline="-25000" dirty="0" err="1" smtClean="0"/>
              <a:t>LC</a:t>
            </a:r>
            <a:r>
              <a:rPr lang="en-US" i="1" dirty="0" smtClean="0"/>
              <a:t> . </a:t>
            </a:r>
          </a:p>
          <a:p>
            <a:pPr algn="just">
              <a:buFont typeface="Wingdings" panose="05000000000000000000" pitchFamily="2" charset="2"/>
              <a:buChar char="Ø"/>
            </a:pPr>
            <a:r>
              <a:rPr lang="en-US" dirty="0" smtClean="0"/>
              <a:t>Hourly </a:t>
            </a:r>
            <a:r>
              <a:rPr lang="en-US" dirty="0"/>
              <a:t>wages of wine makers are equal to the market value of the </a:t>
            </a:r>
            <a:r>
              <a:rPr lang="en-US" dirty="0" smtClean="0"/>
              <a:t>wine produced </a:t>
            </a:r>
            <a:r>
              <a:rPr lang="en-US" dirty="0"/>
              <a:t>in an hour: </a:t>
            </a:r>
            <a:r>
              <a:rPr lang="en-US" i="1" dirty="0"/>
              <a:t>P</a:t>
            </a:r>
            <a:r>
              <a:rPr lang="en-US" i="1" baseline="-25000" dirty="0"/>
              <a:t>W</a:t>
            </a:r>
            <a:r>
              <a:rPr lang="en-US" i="1" dirty="0"/>
              <a:t> /</a:t>
            </a:r>
            <a:r>
              <a:rPr lang="en-US" i="1" dirty="0" err="1"/>
              <a:t>a</a:t>
            </a:r>
            <a:r>
              <a:rPr lang="en-US" i="1" baseline="-25000" dirty="0" err="1"/>
              <a:t>LW</a:t>
            </a:r>
            <a:r>
              <a:rPr lang="en-US" i="1" dirty="0"/>
              <a:t> </a:t>
            </a:r>
            <a:endParaRPr lang="en-US" dirty="0"/>
          </a:p>
          <a:p>
            <a:pPr algn="just"/>
            <a:r>
              <a:rPr lang="en-US" dirty="0" smtClean="0"/>
              <a:t>Because </a:t>
            </a:r>
            <a:r>
              <a:rPr lang="en-US" dirty="0"/>
              <a:t>workers like high wages, they will work in the industry that pays a higher hourly wage. </a:t>
            </a:r>
          </a:p>
          <a:p>
            <a:endParaRPr lang="en-IN" dirty="0"/>
          </a:p>
        </p:txBody>
      </p:sp>
    </p:spTree>
    <p:extLst>
      <p:ext uri="{BB962C8B-B14F-4D97-AF65-F5344CB8AC3E}">
        <p14:creationId xmlns:p14="http://schemas.microsoft.com/office/powerpoint/2010/main" val="177096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a:solidFill>
            <a:schemeClr val="accent1">
              <a:lumMod val="75000"/>
            </a:schemeClr>
          </a:solidFill>
        </p:spPr>
        <p:txBody>
          <a:bodyPr/>
          <a:lstStyle/>
          <a:p>
            <a:pPr algn="ctr"/>
            <a:r>
              <a:rPr lang="en-US" dirty="0" smtClean="0"/>
              <a:t>Mercantilism</a:t>
            </a:r>
            <a:endParaRPr lang="en-IN" dirty="0"/>
          </a:p>
        </p:txBody>
      </p:sp>
      <p:sp>
        <p:nvSpPr>
          <p:cNvPr id="3" name="Content Placeholder 2"/>
          <p:cNvSpPr>
            <a:spLocks noGrp="1"/>
          </p:cNvSpPr>
          <p:nvPr>
            <p:ph idx="1"/>
          </p:nvPr>
        </p:nvSpPr>
        <p:spPr/>
        <p:txBody>
          <a:bodyPr/>
          <a:lstStyle/>
          <a:p>
            <a:pPr algn="just"/>
            <a:r>
              <a:rPr lang="en-US" b="1" dirty="0"/>
              <a:t>Mercantilism</a:t>
            </a:r>
            <a:r>
              <a:rPr lang="en-US" dirty="0"/>
              <a:t> is an economic policy that is designed to </a:t>
            </a:r>
            <a:r>
              <a:rPr lang="en-US" b="1" dirty="0"/>
              <a:t>maximize the exports and minimize the imports for an economy</a:t>
            </a:r>
            <a:r>
              <a:rPr lang="en-US" dirty="0"/>
              <a:t>. It promotes imperialism, colonialism, tariffs and subsidies on traded goods to achieve that goal. </a:t>
            </a:r>
            <a:endParaRPr lang="en-US" dirty="0" smtClean="0"/>
          </a:p>
          <a:p>
            <a:pPr algn="just"/>
            <a:r>
              <a:rPr lang="en-US" dirty="0" smtClean="0"/>
              <a:t>The </a:t>
            </a:r>
            <a:r>
              <a:rPr lang="en-US" dirty="0"/>
              <a:t>policy aims to reduce a possible current account deficit or reach a current account surplus, and it includes measures aimed at accumulating monetary reserves by a positive balance of trade, especially of </a:t>
            </a:r>
            <a:r>
              <a:rPr lang="en-US" b="1" dirty="0"/>
              <a:t>finished goods</a:t>
            </a:r>
            <a:r>
              <a:rPr lang="en-US" dirty="0"/>
              <a:t>. Historically, such policies frequently led to war and motivated colonial expansion.</a:t>
            </a:r>
            <a:endParaRPr lang="en-IN" dirty="0"/>
          </a:p>
        </p:txBody>
      </p:sp>
    </p:spTree>
    <p:extLst>
      <p:ext uri="{BB962C8B-B14F-4D97-AF65-F5344CB8AC3E}">
        <p14:creationId xmlns:p14="http://schemas.microsoft.com/office/powerpoint/2010/main" val="2665005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9" y="1163782"/>
            <a:ext cx="10732655" cy="5273963"/>
          </a:xfrm>
        </p:spPr>
        <p:txBody>
          <a:bodyPr>
            <a:normAutofit/>
          </a:bodyPr>
          <a:lstStyle/>
          <a:p>
            <a:pPr algn="just"/>
            <a:r>
              <a:rPr lang="en-US" dirty="0"/>
              <a:t>If </a:t>
            </a:r>
            <a:r>
              <a:rPr lang="en-US" i="1" dirty="0"/>
              <a:t>P</a:t>
            </a:r>
            <a:r>
              <a:rPr lang="en-US" i="1" baseline="-25000" dirty="0"/>
              <a:t>C</a:t>
            </a:r>
            <a:r>
              <a:rPr lang="en-US" i="1" dirty="0"/>
              <a:t> /</a:t>
            </a:r>
            <a:r>
              <a:rPr lang="en-US" i="1" dirty="0" err="1"/>
              <a:t>a</a:t>
            </a:r>
            <a:r>
              <a:rPr lang="en-US" i="1" baseline="-25000" dirty="0" err="1"/>
              <a:t>LC</a:t>
            </a:r>
            <a:r>
              <a:rPr lang="en-US" i="1" baseline="-25000" dirty="0"/>
              <a:t> </a:t>
            </a:r>
            <a:r>
              <a:rPr lang="en-US" dirty="0"/>
              <a:t>&gt; </a:t>
            </a:r>
            <a:r>
              <a:rPr lang="en-US" i="1" dirty="0"/>
              <a:t>P</a:t>
            </a:r>
            <a:r>
              <a:rPr lang="en-US" i="1" baseline="-25000" dirty="0"/>
              <a:t>W</a:t>
            </a:r>
            <a:r>
              <a:rPr lang="en-US" i="1" dirty="0"/>
              <a:t>/</a:t>
            </a:r>
            <a:r>
              <a:rPr lang="en-US" i="1" dirty="0" err="1"/>
              <a:t>a</a:t>
            </a:r>
            <a:r>
              <a:rPr lang="en-US" i="1" baseline="-25000" dirty="0" err="1"/>
              <a:t>LW</a:t>
            </a:r>
            <a:r>
              <a:rPr lang="en-US" i="1" dirty="0"/>
              <a:t> </a:t>
            </a:r>
            <a:r>
              <a:rPr lang="en-US" dirty="0"/>
              <a:t>workers will make only cheese. </a:t>
            </a:r>
          </a:p>
          <a:p>
            <a:pPr algn="just">
              <a:buFont typeface="Wingdings" panose="05000000000000000000" pitchFamily="2" charset="2"/>
              <a:buChar char="Ø"/>
            </a:pPr>
            <a:r>
              <a:rPr lang="en-US" dirty="0" smtClean="0"/>
              <a:t>If </a:t>
            </a:r>
            <a:r>
              <a:rPr lang="en-US" i="1" dirty="0"/>
              <a:t>P</a:t>
            </a:r>
            <a:r>
              <a:rPr lang="en-US" i="1" baseline="-25000" dirty="0"/>
              <a:t>C </a:t>
            </a:r>
            <a:r>
              <a:rPr lang="en-US" i="1" dirty="0"/>
              <a:t>/P</a:t>
            </a:r>
            <a:r>
              <a:rPr lang="en-US" i="1" baseline="-25000" dirty="0"/>
              <a:t>W</a:t>
            </a:r>
            <a:r>
              <a:rPr lang="en-US" i="1" dirty="0"/>
              <a:t> </a:t>
            </a:r>
            <a:r>
              <a:rPr lang="en-US" dirty="0"/>
              <a:t>&gt; </a:t>
            </a:r>
            <a:r>
              <a:rPr lang="en-US" i="1" dirty="0" err="1"/>
              <a:t>a</a:t>
            </a:r>
            <a:r>
              <a:rPr lang="en-US" i="1" baseline="-25000" dirty="0" err="1"/>
              <a:t>LC</a:t>
            </a:r>
            <a:r>
              <a:rPr lang="en-US" i="1" dirty="0"/>
              <a:t> /</a:t>
            </a:r>
            <a:r>
              <a:rPr lang="en-US" i="1" dirty="0" err="1"/>
              <a:t>a</a:t>
            </a:r>
            <a:r>
              <a:rPr lang="en-US" i="1" baseline="-25000" dirty="0" err="1"/>
              <a:t>LW</a:t>
            </a:r>
            <a:r>
              <a:rPr lang="en-US" i="1" dirty="0"/>
              <a:t> </a:t>
            </a:r>
            <a:r>
              <a:rPr lang="en-US" dirty="0"/>
              <a:t>workers will only make cheese. </a:t>
            </a:r>
          </a:p>
          <a:p>
            <a:pPr algn="just">
              <a:buFont typeface="Wingdings" panose="05000000000000000000" pitchFamily="2" charset="2"/>
              <a:buChar char="Ø"/>
            </a:pPr>
            <a:r>
              <a:rPr lang="en-US" dirty="0" smtClean="0"/>
              <a:t>The </a:t>
            </a:r>
            <a:r>
              <a:rPr lang="en-US" dirty="0"/>
              <a:t>economy will </a:t>
            </a:r>
            <a:r>
              <a:rPr lang="en-US" b="1" dirty="0"/>
              <a:t>specialize in cheese production if the price of cheese relative to the price of wine exceeds the opportunity cost of producing cheese. </a:t>
            </a:r>
          </a:p>
          <a:p>
            <a:pPr algn="just"/>
            <a:r>
              <a:rPr lang="en-US" dirty="0" smtClean="0"/>
              <a:t>If </a:t>
            </a:r>
            <a:r>
              <a:rPr lang="en-US" i="1" dirty="0"/>
              <a:t>P</a:t>
            </a:r>
            <a:r>
              <a:rPr lang="en-US" i="1" baseline="-25000" dirty="0"/>
              <a:t>C</a:t>
            </a:r>
            <a:r>
              <a:rPr lang="en-US" i="1" dirty="0"/>
              <a:t> /</a:t>
            </a:r>
            <a:r>
              <a:rPr lang="en-US" i="1" dirty="0" err="1"/>
              <a:t>a</a:t>
            </a:r>
            <a:r>
              <a:rPr lang="en-US" i="1" baseline="-25000" dirty="0" err="1"/>
              <a:t>LC</a:t>
            </a:r>
            <a:r>
              <a:rPr lang="en-US" i="1" dirty="0"/>
              <a:t> </a:t>
            </a:r>
            <a:r>
              <a:rPr lang="en-US" dirty="0"/>
              <a:t>&lt; </a:t>
            </a:r>
            <a:r>
              <a:rPr lang="en-US" i="1" dirty="0"/>
              <a:t>P</a:t>
            </a:r>
            <a:r>
              <a:rPr lang="en-US" i="1" baseline="-25000" dirty="0"/>
              <a:t>W</a:t>
            </a:r>
            <a:r>
              <a:rPr lang="en-US" i="1" dirty="0"/>
              <a:t>/</a:t>
            </a:r>
            <a:r>
              <a:rPr lang="en-US" i="1" dirty="0" err="1"/>
              <a:t>a</a:t>
            </a:r>
            <a:r>
              <a:rPr lang="en-US" i="1" baseline="-25000" dirty="0" err="1"/>
              <a:t>LW</a:t>
            </a:r>
            <a:r>
              <a:rPr lang="en-US" i="1" baseline="-25000" dirty="0"/>
              <a:t> </a:t>
            </a:r>
            <a:r>
              <a:rPr lang="en-US" dirty="0" smtClean="0"/>
              <a:t>workers </a:t>
            </a:r>
            <a:r>
              <a:rPr lang="en-US" dirty="0"/>
              <a:t>will make only wine. </a:t>
            </a:r>
          </a:p>
          <a:p>
            <a:pPr algn="just">
              <a:buFont typeface="Wingdings" panose="05000000000000000000" pitchFamily="2" charset="2"/>
              <a:buChar char="Ø"/>
            </a:pPr>
            <a:r>
              <a:rPr lang="en-US" dirty="0" smtClean="0"/>
              <a:t>If </a:t>
            </a:r>
            <a:r>
              <a:rPr lang="en-US" i="1" dirty="0"/>
              <a:t>P</a:t>
            </a:r>
            <a:r>
              <a:rPr lang="en-US" i="1" baseline="-25000" dirty="0"/>
              <a:t>C </a:t>
            </a:r>
            <a:r>
              <a:rPr lang="en-US" i="1" dirty="0"/>
              <a:t>/P</a:t>
            </a:r>
            <a:r>
              <a:rPr lang="en-US" i="1" baseline="-25000" dirty="0"/>
              <a:t>W</a:t>
            </a:r>
            <a:r>
              <a:rPr lang="en-US" i="1" dirty="0"/>
              <a:t> </a:t>
            </a:r>
            <a:r>
              <a:rPr lang="en-US" dirty="0" smtClean="0"/>
              <a:t>&lt; </a:t>
            </a:r>
            <a:r>
              <a:rPr lang="en-US" i="1" dirty="0" err="1"/>
              <a:t>a</a:t>
            </a:r>
            <a:r>
              <a:rPr lang="en-US" i="1" baseline="-25000" dirty="0" err="1"/>
              <a:t>LC</a:t>
            </a:r>
            <a:r>
              <a:rPr lang="en-US" i="1" dirty="0"/>
              <a:t> /</a:t>
            </a:r>
            <a:r>
              <a:rPr lang="en-US" i="1" dirty="0" err="1"/>
              <a:t>a</a:t>
            </a:r>
            <a:r>
              <a:rPr lang="en-US" i="1" baseline="-25000" dirty="0" err="1"/>
              <a:t>LW</a:t>
            </a:r>
            <a:r>
              <a:rPr lang="en-US" i="1" dirty="0"/>
              <a:t> </a:t>
            </a:r>
            <a:r>
              <a:rPr lang="en-US" dirty="0" smtClean="0"/>
              <a:t>workers </a:t>
            </a:r>
            <a:r>
              <a:rPr lang="en-US" dirty="0"/>
              <a:t>will only make wine. </a:t>
            </a:r>
          </a:p>
          <a:p>
            <a:pPr algn="just">
              <a:buFont typeface="Wingdings" panose="05000000000000000000" pitchFamily="2" charset="2"/>
              <a:buChar char="Ø"/>
            </a:pPr>
            <a:r>
              <a:rPr lang="en-US" dirty="0" smtClean="0"/>
              <a:t>If </a:t>
            </a:r>
            <a:r>
              <a:rPr lang="en-US" i="1" dirty="0"/>
              <a:t>P</a:t>
            </a:r>
            <a:r>
              <a:rPr lang="en-US" i="1" baseline="-25000" dirty="0"/>
              <a:t>W</a:t>
            </a:r>
            <a:r>
              <a:rPr lang="en-US" i="1" dirty="0"/>
              <a:t> /P</a:t>
            </a:r>
            <a:r>
              <a:rPr lang="en-US" i="1" baseline="-25000" dirty="0"/>
              <a:t>C</a:t>
            </a:r>
            <a:r>
              <a:rPr lang="en-US" i="1" dirty="0"/>
              <a:t> </a:t>
            </a:r>
            <a:r>
              <a:rPr lang="en-US" dirty="0"/>
              <a:t>&gt; </a:t>
            </a:r>
            <a:r>
              <a:rPr lang="en-US" i="1" dirty="0" err="1"/>
              <a:t>a</a:t>
            </a:r>
            <a:r>
              <a:rPr lang="en-US" i="1" baseline="-25000" dirty="0" err="1"/>
              <a:t>LW</a:t>
            </a:r>
            <a:r>
              <a:rPr lang="en-US" i="1" dirty="0"/>
              <a:t> /</a:t>
            </a:r>
            <a:r>
              <a:rPr lang="en-US" i="1" dirty="0" err="1"/>
              <a:t>a</a:t>
            </a:r>
            <a:r>
              <a:rPr lang="en-US" i="1" baseline="-25000" dirty="0" err="1"/>
              <a:t>LC</a:t>
            </a:r>
            <a:r>
              <a:rPr lang="en-US" i="1" dirty="0"/>
              <a:t> </a:t>
            </a:r>
            <a:r>
              <a:rPr lang="en-US" dirty="0"/>
              <a:t>workers will only make wine. </a:t>
            </a:r>
          </a:p>
          <a:p>
            <a:pPr algn="just">
              <a:buFont typeface="Wingdings" panose="05000000000000000000" pitchFamily="2" charset="2"/>
              <a:buChar char="Ø"/>
            </a:pPr>
            <a:r>
              <a:rPr lang="en-US" dirty="0" smtClean="0"/>
              <a:t>The </a:t>
            </a:r>
            <a:r>
              <a:rPr lang="en-US" dirty="0"/>
              <a:t>economy will specialize in wine production if the price of wine relative to the price of cheese exceeds the opportunity cost of producing wine. </a:t>
            </a:r>
          </a:p>
          <a:p>
            <a:endParaRPr lang="en-IN" dirty="0"/>
          </a:p>
        </p:txBody>
      </p:sp>
    </p:spTree>
    <p:extLst>
      <p:ext uri="{BB962C8B-B14F-4D97-AF65-F5344CB8AC3E}">
        <p14:creationId xmlns:p14="http://schemas.microsoft.com/office/powerpoint/2010/main" val="2119101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If the domestic country wants to consume both wine and cheese (in the absence of international trade), relative prices must adjust so that wages are equal in the wine and cheese industries. </a:t>
            </a:r>
          </a:p>
          <a:p>
            <a:pPr algn="just">
              <a:buFont typeface="Wingdings" panose="05000000000000000000" pitchFamily="2" charset="2"/>
              <a:buChar char="Ø"/>
            </a:pPr>
            <a:r>
              <a:rPr lang="en-US" dirty="0" smtClean="0"/>
              <a:t>If </a:t>
            </a:r>
            <a:r>
              <a:rPr lang="en-US" i="1" dirty="0"/>
              <a:t>P</a:t>
            </a:r>
            <a:r>
              <a:rPr lang="en-US" i="1" baseline="-25000" dirty="0"/>
              <a:t>C</a:t>
            </a:r>
            <a:r>
              <a:rPr lang="en-US" i="1" dirty="0"/>
              <a:t> /</a:t>
            </a:r>
            <a:r>
              <a:rPr lang="en-US" i="1" dirty="0" err="1"/>
              <a:t>a</a:t>
            </a:r>
            <a:r>
              <a:rPr lang="en-US" i="1" baseline="-25000" dirty="0" err="1"/>
              <a:t>LC</a:t>
            </a:r>
            <a:r>
              <a:rPr lang="en-US" i="1" baseline="-25000" dirty="0"/>
              <a:t> </a:t>
            </a:r>
            <a:r>
              <a:rPr lang="en-US" dirty="0" smtClean="0"/>
              <a:t>= </a:t>
            </a:r>
            <a:r>
              <a:rPr lang="en-US" i="1" dirty="0"/>
              <a:t>P</a:t>
            </a:r>
            <a:r>
              <a:rPr lang="en-US" i="1" baseline="-25000" dirty="0"/>
              <a:t>W</a:t>
            </a:r>
            <a:r>
              <a:rPr lang="en-US" i="1" dirty="0"/>
              <a:t>/</a:t>
            </a:r>
            <a:r>
              <a:rPr lang="en-US" i="1" dirty="0" err="1"/>
              <a:t>a</a:t>
            </a:r>
            <a:r>
              <a:rPr lang="en-US" i="1" baseline="-25000" dirty="0" err="1"/>
              <a:t>LW</a:t>
            </a:r>
            <a:r>
              <a:rPr lang="en-US" i="1" baseline="-25000" dirty="0"/>
              <a:t> </a:t>
            </a:r>
            <a:r>
              <a:rPr lang="en-US" dirty="0" smtClean="0"/>
              <a:t>workers </a:t>
            </a:r>
            <a:r>
              <a:rPr lang="en-US" dirty="0"/>
              <a:t>will have no incentive to flock to either the cheese industry or the wine industry, thereby maintaining a positive amount of production of both </a:t>
            </a:r>
            <a:r>
              <a:rPr lang="en-US" dirty="0" smtClean="0"/>
              <a:t>goods.</a:t>
            </a:r>
          </a:p>
          <a:p>
            <a:pPr algn="just"/>
            <a:r>
              <a:rPr lang="en-US" i="1" dirty="0" smtClean="0"/>
              <a:t>When P</a:t>
            </a:r>
            <a:r>
              <a:rPr lang="en-US" i="1" baseline="-25000" dirty="0" smtClean="0"/>
              <a:t>C </a:t>
            </a:r>
            <a:r>
              <a:rPr lang="en-US" i="1" dirty="0"/>
              <a:t>/P</a:t>
            </a:r>
            <a:r>
              <a:rPr lang="en-US" i="1" baseline="-25000" dirty="0"/>
              <a:t>W </a:t>
            </a:r>
            <a:r>
              <a:rPr lang="en-IN" dirty="0" smtClean="0"/>
              <a:t>= </a:t>
            </a:r>
            <a:r>
              <a:rPr lang="en-US" i="1" dirty="0" err="1"/>
              <a:t>a</a:t>
            </a:r>
            <a:r>
              <a:rPr lang="en-US" i="1" baseline="-25000" dirty="0" err="1"/>
              <a:t>LC</a:t>
            </a:r>
            <a:r>
              <a:rPr lang="en-US" i="1" dirty="0"/>
              <a:t> /</a:t>
            </a:r>
            <a:r>
              <a:rPr lang="en-US" i="1" dirty="0" err="1"/>
              <a:t>a</a:t>
            </a:r>
            <a:r>
              <a:rPr lang="en-US" i="1" baseline="-25000" dirty="0" err="1"/>
              <a:t>LW</a:t>
            </a:r>
            <a:r>
              <a:rPr lang="en-US" i="1" dirty="0"/>
              <a:t> </a:t>
            </a:r>
            <a:r>
              <a:rPr lang="en-US" i="1" dirty="0" smtClean="0"/>
              <a:t>,</a:t>
            </a:r>
            <a:endParaRPr lang="en-US" dirty="0"/>
          </a:p>
          <a:p>
            <a:pPr algn="just">
              <a:buFont typeface="Wingdings" panose="05000000000000000000" pitchFamily="2" charset="2"/>
              <a:buChar char="Ø"/>
            </a:pPr>
            <a:r>
              <a:rPr lang="en-US" dirty="0" smtClean="0"/>
              <a:t>Production </a:t>
            </a:r>
            <a:r>
              <a:rPr lang="en-US" dirty="0"/>
              <a:t>(and consumption) of both goods occurs when relative price of a good equals the opportunity cost of producing that good. </a:t>
            </a:r>
          </a:p>
          <a:p>
            <a:endParaRPr lang="en-IN" dirty="0"/>
          </a:p>
        </p:txBody>
      </p:sp>
    </p:spTree>
    <p:extLst>
      <p:ext uri="{BB962C8B-B14F-4D97-AF65-F5344CB8AC3E}">
        <p14:creationId xmlns:p14="http://schemas.microsoft.com/office/powerpoint/2010/main" val="454898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a:solidFill>
            <a:schemeClr val="accent2">
              <a:lumMod val="60000"/>
              <a:lumOff val="40000"/>
            </a:schemeClr>
          </a:solidFill>
        </p:spPr>
        <p:txBody>
          <a:bodyPr/>
          <a:lstStyle/>
          <a:p>
            <a:pPr algn="ctr"/>
            <a:r>
              <a:rPr lang="en-US" dirty="0" smtClean="0"/>
              <a:t>Trade in the Ricardian Model</a:t>
            </a:r>
            <a:endParaRPr lang="en-IN" dirty="0"/>
          </a:p>
        </p:txBody>
      </p:sp>
      <p:sp>
        <p:nvSpPr>
          <p:cNvPr id="3" name="Content Placeholder 2"/>
          <p:cNvSpPr>
            <a:spLocks noGrp="1"/>
          </p:cNvSpPr>
          <p:nvPr>
            <p:ph idx="1"/>
          </p:nvPr>
        </p:nvSpPr>
        <p:spPr>
          <a:xfrm>
            <a:off x="838200" y="1982643"/>
            <a:ext cx="10515600" cy="4351338"/>
          </a:xfrm>
        </p:spPr>
        <p:txBody>
          <a:bodyPr/>
          <a:lstStyle/>
          <a:p>
            <a:pPr algn="just"/>
            <a:r>
              <a:rPr lang="en-US" dirty="0"/>
              <a:t>Suppose that the domestic country has a comparative advantage in cheese production: its opportunity cost of producing cheese is lower than it is in the foreign country. </a:t>
            </a:r>
          </a:p>
          <a:p>
            <a:pPr marL="0" indent="0" algn="ctr">
              <a:buNone/>
            </a:pPr>
            <a:r>
              <a:rPr lang="en-IN" i="1" dirty="0" err="1"/>
              <a:t>a</a:t>
            </a:r>
            <a:r>
              <a:rPr lang="en-IN" i="1" baseline="-25000" dirty="0" err="1"/>
              <a:t>LC</a:t>
            </a:r>
            <a:r>
              <a:rPr lang="en-IN" i="1" dirty="0"/>
              <a:t> /</a:t>
            </a:r>
            <a:r>
              <a:rPr lang="en-IN" i="1" dirty="0" err="1"/>
              <a:t>a</a:t>
            </a:r>
            <a:r>
              <a:rPr lang="en-IN" i="1" baseline="-25000" dirty="0" err="1"/>
              <a:t>LW</a:t>
            </a:r>
            <a:r>
              <a:rPr lang="en-IN" i="1" baseline="-25000" dirty="0"/>
              <a:t> </a:t>
            </a:r>
            <a:r>
              <a:rPr lang="en-IN" dirty="0"/>
              <a:t>&lt; </a:t>
            </a:r>
            <a:r>
              <a:rPr lang="en-IN" i="1" dirty="0"/>
              <a:t>a*</a:t>
            </a:r>
            <a:r>
              <a:rPr lang="en-IN" i="1" baseline="-25000" dirty="0"/>
              <a:t>LC </a:t>
            </a:r>
            <a:r>
              <a:rPr lang="en-IN" i="1" dirty="0"/>
              <a:t>/</a:t>
            </a:r>
            <a:r>
              <a:rPr lang="en-IN" i="1" dirty="0" smtClean="0"/>
              <a:t>a*</a:t>
            </a:r>
            <a:r>
              <a:rPr lang="en-IN" i="1" baseline="-25000" dirty="0" smtClean="0"/>
              <a:t>LW</a:t>
            </a:r>
            <a:endParaRPr lang="en-IN" baseline="-25000" dirty="0" smtClean="0"/>
          </a:p>
          <a:p>
            <a:pPr algn="just"/>
            <a:r>
              <a:rPr lang="en-US" dirty="0"/>
              <a:t>When the domestic country increases cheese production, it reduces wine production less than the foreign country does because the domestic unit labor requirement of cheese production is low compared to that of wine production.</a:t>
            </a:r>
            <a:endParaRPr lang="en-IN" i="1" baseline="-25000" dirty="0" smtClean="0"/>
          </a:p>
        </p:txBody>
      </p:sp>
    </p:spTree>
    <p:extLst>
      <p:ext uri="{BB962C8B-B14F-4D97-AF65-F5344CB8AC3E}">
        <p14:creationId xmlns:p14="http://schemas.microsoft.com/office/powerpoint/2010/main" val="60749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If </a:t>
            </a:r>
            <a:r>
              <a:rPr lang="en-US" dirty="0"/>
              <a:t>the domestic country is more efficient in wine and cheese production. </a:t>
            </a:r>
            <a:r>
              <a:rPr lang="en-US" dirty="0" smtClean="0"/>
              <a:t>It </a:t>
            </a:r>
            <a:r>
              <a:rPr lang="en-US" dirty="0"/>
              <a:t>has an </a:t>
            </a:r>
            <a:r>
              <a:rPr lang="en-US" i="1" dirty="0"/>
              <a:t>absolute advantage </a:t>
            </a:r>
            <a:r>
              <a:rPr lang="en-US" dirty="0"/>
              <a:t>in all production: its unit labor requirements for wine and cheese production are lower than those in the foreign country: </a:t>
            </a:r>
          </a:p>
          <a:p>
            <a:pPr marL="0" indent="0" algn="ctr">
              <a:buNone/>
            </a:pPr>
            <a:r>
              <a:rPr lang="en-US" i="1" dirty="0" err="1" smtClean="0"/>
              <a:t>a</a:t>
            </a:r>
            <a:r>
              <a:rPr lang="en-US" i="1" baseline="-25000" dirty="0" err="1" smtClean="0"/>
              <a:t>LC</a:t>
            </a:r>
            <a:r>
              <a:rPr lang="en-US" i="1" dirty="0" smtClean="0"/>
              <a:t> </a:t>
            </a:r>
            <a:r>
              <a:rPr lang="en-US" dirty="0"/>
              <a:t>&lt; </a:t>
            </a:r>
            <a:r>
              <a:rPr lang="en-US" i="1" dirty="0"/>
              <a:t>a</a:t>
            </a:r>
            <a:r>
              <a:rPr lang="en-US" dirty="0"/>
              <a:t>*</a:t>
            </a:r>
            <a:r>
              <a:rPr lang="en-US" i="1" baseline="-25000" dirty="0"/>
              <a:t>LC </a:t>
            </a:r>
            <a:r>
              <a:rPr lang="en-US" i="1" dirty="0"/>
              <a:t>and </a:t>
            </a:r>
            <a:r>
              <a:rPr lang="en-US" i="1" dirty="0" err="1"/>
              <a:t>a</a:t>
            </a:r>
            <a:r>
              <a:rPr lang="en-US" i="1" baseline="-25000" dirty="0" err="1"/>
              <a:t>LW</a:t>
            </a:r>
            <a:r>
              <a:rPr lang="en-US" i="1" baseline="-25000" dirty="0"/>
              <a:t> </a:t>
            </a:r>
            <a:r>
              <a:rPr lang="en-US" dirty="0"/>
              <a:t>&lt; </a:t>
            </a:r>
            <a:r>
              <a:rPr lang="en-US" i="1" dirty="0"/>
              <a:t>a</a:t>
            </a:r>
            <a:r>
              <a:rPr lang="en-US" dirty="0"/>
              <a:t>*</a:t>
            </a:r>
            <a:r>
              <a:rPr lang="en-US" i="1" baseline="-25000" dirty="0"/>
              <a:t>LW</a:t>
            </a:r>
            <a:r>
              <a:rPr lang="en-US" i="1" dirty="0"/>
              <a:t> </a:t>
            </a:r>
            <a:endParaRPr lang="en-US" dirty="0"/>
          </a:p>
          <a:p>
            <a:pPr algn="just"/>
            <a:r>
              <a:rPr lang="en-US" b="1" dirty="0" smtClean="0"/>
              <a:t>A </a:t>
            </a:r>
            <a:r>
              <a:rPr lang="en-US" b="1" dirty="0"/>
              <a:t>country can be more efficient in producing both goods, but it will have a comparative advantage in only one good</a:t>
            </a:r>
            <a:r>
              <a:rPr lang="en-US" dirty="0"/>
              <a:t>—the good that uses resources most efficiently compared to alternative production. </a:t>
            </a:r>
          </a:p>
          <a:p>
            <a:endParaRPr lang="en-IN" dirty="0"/>
          </a:p>
        </p:txBody>
      </p:sp>
    </p:spTree>
    <p:extLst>
      <p:ext uri="{BB962C8B-B14F-4D97-AF65-F5344CB8AC3E}">
        <p14:creationId xmlns:p14="http://schemas.microsoft.com/office/powerpoint/2010/main" val="280240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Even if a country is the most (or least) efficient producer of all goods, it still can benefit from trade. </a:t>
            </a:r>
          </a:p>
          <a:p>
            <a:pPr algn="just"/>
            <a:r>
              <a:rPr lang="en-US" dirty="0" smtClean="0"/>
              <a:t>To </a:t>
            </a:r>
            <a:r>
              <a:rPr lang="en-US" dirty="0"/>
              <a:t>see how all countries can benefit from trade, we calculate relative prices when trade exists. </a:t>
            </a:r>
          </a:p>
          <a:p>
            <a:pPr algn="just">
              <a:buFont typeface="Wingdings" panose="05000000000000000000" pitchFamily="2" charset="2"/>
              <a:buChar char="Ø"/>
            </a:pPr>
            <a:r>
              <a:rPr lang="en-US" dirty="0" smtClean="0"/>
              <a:t>Without </a:t>
            </a:r>
            <a:r>
              <a:rPr lang="en-US" dirty="0"/>
              <a:t>trade, relative price of a good equals the opportunity cost of producing that good. </a:t>
            </a:r>
          </a:p>
          <a:p>
            <a:pPr algn="just"/>
            <a:r>
              <a:rPr lang="en-US" dirty="0" smtClean="0"/>
              <a:t>To </a:t>
            </a:r>
            <a:r>
              <a:rPr lang="en-US" dirty="0"/>
              <a:t>calculate relative prices with trade, we first calculate relative quantities of </a:t>
            </a:r>
            <a:r>
              <a:rPr lang="en-US" i="1" dirty="0"/>
              <a:t>world </a:t>
            </a:r>
            <a:r>
              <a:rPr lang="en-US" dirty="0"/>
              <a:t>production: </a:t>
            </a:r>
          </a:p>
          <a:p>
            <a:pPr marL="0" indent="0" algn="ctr">
              <a:buNone/>
            </a:pPr>
            <a:r>
              <a:rPr lang="en-IN" dirty="0"/>
              <a:t>(</a:t>
            </a:r>
            <a:r>
              <a:rPr lang="en-IN" i="1" dirty="0"/>
              <a:t>Q</a:t>
            </a:r>
            <a:r>
              <a:rPr lang="en-IN" i="1" baseline="-25000" dirty="0"/>
              <a:t>C</a:t>
            </a:r>
            <a:r>
              <a:rPr lang="en-IN" i="1" dirty="0"/>
              <a:t> + Q*</a:t>
            </a:r>
            <a:r>
              <a:rPr lang="en-IN" i="1" baseline="-25000" dirty="0"/>
              <a:t>C</a:t>
            </a:r>
            <a:r>
              <a:rPr lang="en-IN" i="1" dirty="0"/>
              <a:t> </a:t>
            </a:r>
            <a:r>
              <a:rPr lang="en-IN" dirty="0"/>
              <a:t>)/(</a:t>
            </a:r>
            <a:r>
              <a:rPr lang="en-IN" i="1" dirty="0"/>
              <a:t>Q</a:t>
            </a:r>
            <a:r>
              <a:rPr lang="en-IN" i="1" baseline="-25000" dirty="0"/>
              <a:t>W</a:t>
            </a:r>
            <a:r>
              <a:rPr lang="en-IN" i="1" dirty="0"/>
              <a:t> + Q*</a:t>
            </a:r>
            <a:r>
              <a:rPr lang="en-IN" i="1" baseline="-25000" dirty="0"/>
              <a:t>W</a:t>
            </a:r>
            <a:r>
              <a:rPr lang="en-IN" dirty="0"/>
              <a:t>)</a:t>
            </a:r>
          </a:p>
        </p:txBody>
      </p:sp>
    </p:spTree>
    <p:extLst>
      <p:ext uri="{BB962C8B-B14F-4D97-AF65-F5344CB8AC3E}">
        <p14:creationId xmlns:p14="http://schemas.microsoft.com/office/powerpoint/2010/main" val="53828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18" y="365126"/>
            <a:ext cx="10587182" cy="1140402"/>
          </a:xfrm>
          <a:solidFill>
            <a:schemeClr val="tx2">
              <a:lumMod val="60000"/>
              <a:lumOff val="40000"/>
            </a:schemeClr>
          </a:solidFill>
        </p:spPr>
        <p:txBody>
          <a:bodyPr/>
          <a:lstStyle/>
          <a:p>
            <a:pPr algn="ctr"/>
            <a:r>
              <a:rPr lang="en-US" dirty="0" smtClean="0"/>
              <a:t>Relative Supply and Relative Demand</a:t>
            </a:r>
            <a:endParaRPr lang="en-IN" dirty="0"/>
          </a:p>
        </p:txBody>
      </p:sp>
      <p:sp>
        <p:nvSpPr>
          <p:cNvPr id="3" name="Content Placeholder 2"/>
          <p:cNvSpPr>
            <a:spLocks noGrp="1"/>
          </p:cNvSpPr>
          <p:nvPr>
            <p:ph idx="1"/>
          </p:nvPr>
        </p:nvSpPr>
        <p:spPr>
          <a:xfrm>
            <a:off x="838200" y="1825625"/>
            <a:ext cx="10515600" cy="4501284"/>
          </a:xfrm>
        </p:spPr>
        <p:txBody>
          <a:bodyPr>
            <a:normAutofit fontScale="92500" lnSpcReduction="10000"/>
          </a:bodyPr>
          <a:lstStyle/>
          <a:p>
            <a:pPr algn="just"/>
            <a:r>
              <a:rPr lang="en-US" dirty="0"/>
              <a:t>C</a:t>
            </a:r>
            <a:r>
              <a:rPr lang="en-US" dirty="0" smtClean="0"/>
              <a:t>onsider </a:t>
            </a:r>
            <a:r>
              <a:rPr lang="en-US" b="1" dirty="0"/>
              <a:t>relative supply </a:t>
            </a:r>
            <a:r>
              <a:rPr lang="en-US" dirty="0"/>
              <a:t>of cheese: the quantity of cheese supplied by all countries relative to the quantity of wine supplied by all countries at each relative price of cheese, </a:t>
            </a:r>
            <a:r>
              <a:rPr lang="en-US" i="1" dirty="0" smtClean="0"/>
              <a:t>P</a:t>
            </a:r>
            <a:r>
              <a:rPr lang="en-US" i="1" baseline="-25000" dirty="0" smtClean="0"/>
              <a:t>C</a:t>
            </a:r>
            <a:r>
              <a:rPr lang="en-US" i="1" dirty="0" smtClean="0"/>
              <a:t> </a:t>
            </a:r>
            <a:r>
              <a:rPr lang="en-US" i="1" dirty="0"/>
              <a:t>/</a:t>
            </a:r>
            <a:r>
              <a:rPr lang="en-US" i="1" dirty="0" smtClean="0"/>
              <a:t>P</a:t>
            </a:r>
            <a:r>
              <a:rPr lang="en-US" i="1" baseline="-25000" dirty="0" smtClean="0"/>
              <a:t>W</a:t>
            </a:r>
            <a:endParaRPr lang="en-US" dirty="0"/>
          </a:p>
          <a:p>
            <a:pPr algn="just"/>
            <a:r>
              <a:rPr lang="en-US" dirty="0"/>
              <a:t>There is no supply of cheese if the relative price of cheese falls below </a:t>
            </a:r>
            <a:r>
              <a:rPr lang="en-US" dirty="0" smtClean="0"/>
              <a:t>          </a:t>
            </a:r>
            <a:r>
              <a:rPr lang="en-US" i="1" dirty="0" err="1" smtClean="0"/>
              <a:t>a</a:t>
            </a:r>
            <a:r>
              <a:rPr lang="en-US" i="1" baseline="-25000" dirty="0" err="1" smtClean="0"/>
              <a:t>LC</a:t>
            </a:r>
            <a:r>
              <a:rPr lang="en-US" i="1" dirty="0" smtClean="0"/>
              <a:t> </a:t>
            </a:r>
            <a:r>
              <a:rPr lang="en-US" i="1" dirty="0"/>
              <a:t>/</a:t>
            </a:r>
            <a:r>
              <a:rPr lang="en-US" i="1" dirty="0" err="1"/>
              <a:t>a</a:t>
            </a:r>
            <a:r>
              <a:rPr lang="en-US" i="1" baseline="-25000" dirty="0" err="1"/>
              <a:t>LW</a:t>
            </a:r>
            <a:r>
              <a:rPr lang="en-US" i="1" dirty="0"/>
              <a:t> </a:t>
            </a:r>
            <a:r>
              <a:rPr lang="en-US" dirty="0"/>
              <a:t>. </a:t>
            </a:r>
          </a:p>
          <a:p>
            <a:pPr algn="just">
              <a:buFont typeface="Wingdings" panose="05000000000000000000" pitchFamily="2" charset="2"/>
              <a:buChar char="Ø"/>
            </a:pPr>
            <a:r>
              <a:rPr lang="en-US" dirty="0" smtClean="0"/>
              <a:t>Why</a:t>
            </a:r>
            <a:r>
              <a:rPr lang="en-US" dirty="0"/>
              <a:t>? because the domestic country will specialize in wine production whenever </a:t>
            </a:r>
            <a:r>
              <a:rPr lang="en-US" i="1" dirty="0"/>
              <a:t>P</a:t>
            </a:r>
            <a:r>
              <a:rPr lang="en-US" i="1" baseline="-25000" dirty="0"/>
              <a:t>C</a:t>
            </a:r>
            <a:r>
              <a:rPr lang="en-US" i="1" dirty="0"/>
              <a:t> /P</a:t>
            </a:r>
            <a:r>
              <a:rPr lang="en-US" i="1" baseline="-25000" dirty="0"/>
              <a:t>W</a:t>
            </a:r>
            <a:r>
              <a:rPr lang="en-US" i="1" dirty="0"/>
              <a:t> &lt; </a:t>
            </a:r>
            <a:r>
              <a:rPr lang="en-US" i="1" dirty="0" err="1"/>
              <a:t>a</a:t>
            </a:r>
            <a:r>
              <a:rPr lang="en-US" i="1" baseline="-25000" dirty="0" err="1"/>
              <a:t>LC</a:t>
            </a:r>
            <a:r>
              <a:rPr lang="en-US" i="1" dirty="0"/>
              <a:t> /</a:t>
            </a:r>
            <a:r>
              <a:rPr lang="en-US" i="1" dirty="0" err="1"/>
              <a:t>a</a:t>
            </a:r>
            <a:r>
              <a:rPr lang="en-US" i="1" baseline="-25000" dirty="0" err="1"/>
              <a:t>LW</a:t>
            </a:r>
            <a:r>
              <a:rPr lang="en-US" i="1" dirty="0"/>
              <a:t> </a:t>
            </a:r>
            <a:endParaRPr lang="en-US" dirty="0"/>
          </a:p>
          <a:p>
            <a:pPr algn="just">
              <a:buFont typeface="Wingdings" panose="05000000000000000000" pitchFamily="2" charset="2"/>
              <a:buChar char="Ø"/>
            </a:pPr>
            <a:r>
              <a:rPr lang="en-US" dirty="0" smtClean="0"/>
              <a:t>And </a:t>
            </a:r>
            <a:r>
              <a:rPr lang="en-US" dirty="0"/>
              <a:t>we assumed that </a:t>
            </a:r>
            <a:r>
              <a:rPr lang="en-US" i="1" dirty="0" err="1"/>
              <a:t>a</a:t>
            </a:r>
            <a:r>
              <a:rPr lang="en-US" i="1" baseline="-25000" dirty="0" err="1"/>
              <a:t>LC</a:t>
            </a:r>
            <a:r>
              <a:rPr lang="en-US" i="1" dirty="0"/>
              <a:t> /</a:t>
            </a:r>
            <a:r>
              <a:rPr lang="en-US" i="1" dirty="0" err="1"/>
              <a:t>a</a:t>
            </a:r>
            <a:r>
              <a:rPr lang="en-US" i="1" baseline="-25000" dirty="0" err="1"/>
              <a:t>LW</a:t>
            </a:r>
            <a:r>
              <a:rPr lang="en-US" i="1" dirty="0"/>
              <a:t> </a:t>
            </a:r>
            <a:r>
              <a:rPr lang="en-US" dirty="0"/>
              <a:t>&lt; </a:t>
            </a:r>
            <a:r>
              <a:rPr lang="en-US" i="1" dirty="0"/>
              <a:t>a*</a:t>
            </a:r>
            <a:r>
              <a:rPr lang="en-US" i="1" baseline="-25000" dirty="0"/>
              <a:t>LC</a:t>
            </a:r>
            <a:r>
              <a:rPr lang="en-US" i="1" dirty="0"/>
              <a:t> /a*</a:t>
            </a:r>
            <a:r>
              <a:rPr lang="en-US" i="1" baseline="-25000" dirty="0"/>
              <a:t>LW</a:t>
            </a:r>
            <a:r>
              <a:rPr lang="en-US" i="1" dirty="0"/>
              <a:t> </a:t>
            </a:r>
            <a:r>
              <a:rPr lang="en-US" dirty="0"/>
              <a:t>so foreign workers won’t find it desirable to produce cheese either. </a:t>
            </a:r>
          </a:p>
          <a:p>
            <a:pPr algn="just"/>
            <a:r>
              <a:rPr lang="en-US" dirty="0" smtClean="0"/>
              <a:t>When </a:t>
            </a:r>
            <a:r>
              <a:rPr lang="en-US" i="1" dirty="0"/>
              <a:t>P</a:t>
            </a:r>
            <a:r>
              <a:rPr lang="en-US" i="1" baseline="-25000" dirty="0"/>
              <a:t>C </a:t>
            </a:r>
            <a:r>
              <a:rPr lang="en-US" i="1" dirty="0"/>
              <a:t>/P</a:t>
            </a:r>
            <a:r>
              <a:rPr lang="en-US" i="1" baseline="-25000" dirty="0"/>
              <a:t>W</a:t>
            </a:r>
            <a:r>
              <a:rPr lang="en-US" i="1" dirty="0"/>
              <a:t> = </a:t>
            </a:r>
            <a:r>
              <a:rPr lang="en-US" i="1" dirty="0" err="1"/>
              <a:t>a</a:t>
            </a:r>
            <a:r>
              <a:rPr lang="en-US" i="1" baseline="-25000" dirty="0" err="1"/>
              <a:t>LC</a:t>
            </a:r>
            <a:r>
              <a:rPr lang="en-US" i="1" dirty="0"/>
              <a:t> /</a:t>
            </a:r>
            <a:r>
              <a:rPr lang="en-US" i="1" dirty="0" err="1" smtClean="0"/>
              <a:t>a</a:t>
            </a:r>
            <a:r>
              <a:rPr lang="en-US" i="1" baseline="-25000" dirty="0" err="1" smtClean="0"/>
              <a:t>LW</a:t>
            </a:r>
            <a:r>
              <a:rPr lang="en-US" i="1" dirty="0"/>
              <a:t> </a:t>
            </a:r>
            <a:r>
              <a:rPr lang="en-US" dirty="0" smtClean="0"/>
              <a:t>, domestic </a:t>
            </a:r>
            <a:r>
              <a:rPr lang="en-US" dirty="0"/>
              <a:t>workers will be indifferent between producing wine or cheese, but foreign workers will still produce only </a:t>
            </a:r>
            <a:r>
              <a:rPr lang="en-US" dirty="0" smtClean="0"/>
              <a:t>wine. </a:t>
            </a:r>
            <a:endParaRPr lang="en-US" dirty="0"/>
          </a:p>
          <a:p>
            <a:endParaRPr lang="en-IN" dirty="0"/>
          </a:p>
        </p:txBody>
      </p:sp>
    </p:spTree>
    <p:extLst>
      <p:ext uri="{BB962C8B-B14F-4D97-AF65-F5344CB8AC3E}">
        <p14:creationId xmlns:p14="http://schemas.microsoft.com/office/powerpoint/2010/main" val="1063734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srcRect b="1057"/>
          <a:stretch/>
        </p:blipFill>
        <p:spPr>
          <a:xfrm>
            <a:off x="3177309" y="1893455"/>
            <a:ext cx="6024438" cy="4045528"/>
          </a:xfrm>
          <a:prstGeom prst="rect">
            <a:avLst/>
          </a:prstGeom>
        </p:spPr>
      </p:pic>
    </p:spTree>
    <p:extLst>
      <p:ext uri="{BB962C8B-B14F-4D97-AF65-F5344CB8AC3E}">
        <p14:creationId xmlns:p14="http://schemas.microsoft.com/office/powerpoint/2010/main" val="1725726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When </a:t>
            </a:r>
            <a:r>
              <a:rPr lang="en-US" i="1" dirty="0"/>
              <a:t>a*</a:t>
            </a:r>
            <a:r>
              <a:rPr lang="en-US" i="1" baseline="-25000" dirty="0"/>
              <a:t>LC</a:t>
            </a:r>
            <a:r>
              <a:rPr lang="en-US" i="1" dirty="0"/>
              <a:t> /a*</a:t>
            </a:r>
            <a:r>
              <a:rPr lang="en-US" i="1" baseline="-25000" dirty="0"/>
              <a:t>LW</a:t>
            </a:r>
            <a:r>
              <a:rPr lang="en-US" i="1" dirty="0"/>
              <a:t> </a:t>
            </a:r>
            <a:r>
              <a:rPr lang="en-US" dirty="0"/>
              <a:t>&gt; </a:t>
            </a:r>
            <a:r>
              <a:rPr lang="en-US" i="1" dirty="0" smtClean="0"/>
              <a:t>P</a:t>
            </a:r>
            <a:r>
              <a:rPr lang="en-US" i="1" baseline="-25000" dirty="0" smtClean="0"/>
              <a:t>C</a:t>
            </a:r>
            <a:r>
              <a:rPr lang="en-US" i="1" dirty="0" smtClean="0"/>
              <a:t> </a:t>
            </a:r>
            <a:r>
              <a:rPr lang="en-US" i="1" dirty="0"/>
              <a:t>/P</a:t>
            </a:r>
            <a:r>
              <a:rPr lang="en-US" i="1" baseline="-25000" dirty="0"/>
              <a:t>W</a:t>
            </a:r>
            <a:r>
              <a:rPr lang="en-US" i="1" dirty="0"/>
              <a:t> &gt; </a:t>
            </a:r>
            <a:r>
              <a:rPr lang="en-US" i="1" dirty="0" err="1"/>
              <a:t>a</a:t>
            </a:r>
            <a:r>
              <a:rPr lang="en-US" i="1" baseline="-25000" dirty="0" err="1"/>
              <a:t>LC</a:t>
            </a:r>
            <a:r>
              <a:rPr lang="en-US" i="1" dirty="0"/>
              <a:t> /</a:t>
            </a:r>
            <a:r>
              <a:rPr lang="en-US" i="1" dirty="0" err="1"/>
              <a:t>a</a:t>
            </a:r>
            <a:r>
              <a:rPr lang="en-US" i="1" baseline="-25000" dirty="0" err="1"/>
              <a:t>LW</a:t>
            </a:r>
            <a:r>
              <a:rPr lang="en-US" i="1" dirty="0"/>
              <a:t> </a:t>
            </a:r>
            <a:r>
              <a:rPr lang="en-US" dirty="0"/>
              <a:t>, domestic workers specialize in cheese production because they can earn higher wages, but foreign workers will still produce only wine. </a:t>
            </a:r>
          </a:p>
          <a:p>
            <a:pPr algn="just"/>
            <a:r>
              <a:rPr lang="en-US" dirty="0" smtClean="0"/>
              <a:t>When </a:t>
            </a:r>
            <a:r>
              <a:rPr lang="en-US" i="1" dirty="0"/>
              <a:t>a*</a:t>
            </a:r>
            <a:r>
              <a:rPr lang="en-US" i="1" baseline="-25000" dirty="0"/>
              <a:t>LC</a:t>
            </a:r>
            <a:r>
              <a:rPr lang="en-US" i="1" dirty="0"/>
              <a:t> /a*</a:t>
            </a:r>
            <a:r>
              <a:rPr lang="en-US" i="1" baseline="-25000" dirty="0"/>
              <a:t>LW</a:t>
            </a:r>
            <a:r>
              <a:rPr lang="en-US" i="1" dirty="0"/>
              <a:t> </a:t>
            </a:r>
            <a:r>
              <a:rPr lang="en-US" dirty="0"/>
              <a:t>= </a:t>
            </a:r>
            <a:r>
              <a:rPr lang="en-US" i="1" dirty="0"/>
              <a:t>P</a:t>
            </a:r>
            <a:r>
              <a:rPr lang="en-US" i="1" baseline="-25000" dirty="0"/>
              <a:t>C</a:t>
            </a:r>
            <a:r>
              <a:rPr lang="en-US" i="1" dirty="0"/>
              <a:t> / P</a:t>
            </a:r>
            <a:r>
              <a:rPr lang="en-US" i="1" baseline="-25000" dirty="0"/>
              <a:t>W</a:t>
            </a:r>
            <a:r>
              <a:rPr lang="en-US" dirty="0"/>
              <a:t>, foreign workers will be indifferent between producing wine or cheese, but domestic workers will still produce only cheese. </a:t>
            </a:r>
          </a:p>
          <a:p>
            <a:pPr algn="just"/>
            <a:r>
              <a:rPr lang="en-US" dirty="0" smtClean="0"/>
              <a:t>There </a:t>
            </a:r>
            <a:r>
              <a:rPr lang="en-US" dirty="0"/>
              <a:t>is no supply of wine if the relative price of cheese rises above </a:t>
            </a:r>
            <a:r>
              <a:rPr lang="en-US" i="1" dirty="0"/>
              <a:t>a*</a:t>
            </a:r>
            <a:r>
              <a:rPr lang="en-US" i="1" baseline="-25000" dirty="0"/>
              <a:t>LC</a:t>
            </a:r>
            <a:r>
              <a:rPr lang="en-US" i="1" dirty="0"/>
              <a:t> /a*</a:t>
            </a:r>
            <a:r>
              <a:rPr lang="en-US" i="1" baseline="-25000" dirty="0"/>
              <a:t>LW </a:t>
            </a:r>
            <a:endParaRPr lang="en-US" baseline="-25000" dirty="0"/>
          </a:p>
        </p:txBody>
      </p:sp>
    </p:spTree>
    <p:extLst>
      <p:ext uri="{BB962C8B-B14F-4D97-AF65-F5344CB8AC3E}">
        <p14:creationId xmlns:p14="http://schemas.microsoft.com/office/powerpoint/2010/main" val="3958161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bg2">
              <a:lumMod val="75000"/>
            </a:schemeClr>
          </a:solidFill>
        </p:spPr>
        <p:txBody>
          <a:bodyPr/>
          <a:lstStyle/>
          <a:p>
            <a:pPr algn="ctr"/>
            <a:r>
              <a:rPr lang="en-US" dirty="0" smtClean="0"/>
              <a:t>Relative Demand</a:t>
            </a:r>
            <a:endParaRPr lang="en-IN" dirty="0"/>
          </a:p>
        </p:txBody>
      </p:sp>
      <p:sp>
        <p:nvSpPr>
          <p:cNvPr id="3" name="Content Placeholder 2"/>
          <p:cNvSpPr>
            <a:spLocks noGrp="1"/>
          </p:cNvSpPr>
          <p:nvPr>
            <p:ph idx="1"/>
          </p:nvPr>
        </p:nvSpPr>
        <p:spPr/>
        <p:txBody>
          <a:bodyPr/>
          <a:lstStyle/>
          <a:p>
            <a:pPr algn="just"/>
            <a:r>
              <a:rPr lang="en-US" dirty="0"/>
              <a:t>Relative demand of cheese is the quantity of cheese demanded in all countries relative to the quantity of wine demanded in all countries at each relative price of cheese, </a:t>
            </a:r>
            <a:r>
              <a:rPr lang="en-US" i="1" dirty="0"/>
              <a:t>P</a:t>
            </a:r>
            <a:r>
              <a:rPr lang="en-US" i="1" baseline="-25000" dirty="0"/>
              <a:t>C</a:t>
            </a:r>
            <a:r>
              <a:rPr lang="en-US" i="1" dirty="0"/>
              <a:t> /P</a:t>
            </a:r>
            <a:r>
              <a:rPr lang="en-US" i="1" baseline="-25000" dirty="0"/>
              <a:t>W</a:t>
            </a:r>
            <a:r>
              <a:rPr lang="en-US" dirty="0"/>
              <a:t>. </a:t>
            </a:r>
          </a:p>
          <a:p>
            <a:pPr algn="just"/>
            <a:r>
              <a:rPr lang="en-US" dirty="0" smtClean="0"/>
              <a:t>As </a:t>
            </a:r>
            <a:r>
              <a:rPr lang="en-US" dirty="0"/>
              <a:t>the relative price of cheese rises, consumers in all countries will tend to purchase less cheese and more wine so that the relative quantity of cheese demanded falls. </a:t>
            </a:r>
          </a:p>
          <a:p>
            <a:endParaRPr lang="en-IN" dirty="0"/>
          </a:p>
        </p:txBody>
      </p:sp>
    </p:spTree>
    <p:extLst>
      <p:ext uri="{BB962C8B-B14F-4D97-AF65-F5344CB8AC3E}">
        <p14:creationId xmlns:p14="http://schemas.microsoft.com/office/powerpoint/2010/main" val="111228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946401" y="1823365"/>
            <a:ext cx="6445814" cy="4502785"/>
          </a:xfrm>
          <a:prstGeom prst="rect">
            <a:avLst/>
          </a:prstGeom>
        </p:spPr>
      </p:pic>
    </p:spTree>
    <p:extLst>
      <p:ext uri="{BB962C8B-B14F-4D97-AF65-F5344CB8AC3E}">
        <p14:creationId xmlns:p14="http://schemas.microsoft.com/office/powerpoint/2010/main" val="17958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a:solidFill>
            <a:schemeClr val="accent2">
              <a:lumMod val="40000"/>
              <a:lumOff val="60000"/>
            </a:schemeClr>
          </a:solidFill>
        </p:spPr>
        <p:txBody>
          <a:bodyPr/>
          <a:lstStyle/>
          <a:p>
            <a:pPr algn="ctr"/>
            <a:r>
              <a:rPr lang="en-US" dirty="0" smtClean="0"/>
              <a:t>Tariffs</a:t>
            </a:r>
            <a:endParaRPr lang="en-IN" dirty="0"/>
          </a:p>
        </p:txBody>
      </p:sp>
      <p:sp>
        <p:nvSpPr>
          <p:cNvPr id="3" name="Content Placeholder 2"/>
          <p:cNvSpPr>
            <a:spLocks noGrp="1"/>
          </p:cNvSpPr>
          <p:nvPr>
            <p:ph idx="1"/>
          </p:nvPr>
        </p:nvSpPr>
        <p:spPr/>
        <p:txBody>
          <a:bodyPr>
            <a:normAutofit/>
          </a:bodyPr>
          <a:lstStyle/>
          <a:p>
            <a:pPr algn="just"/>
            <a:r>
              <a:rPr lang="en-US" dirty="0"/>
              <a:t>Tariffs have been applied by countries for centuries and have been one of the </a:t>
            </a:r>
            <a:r>
              <a:rPr lang="en-US" dirty="0" smtClean="0"/>
              <a:t>most common </a:t>
            </a:r>
            <a:r>
              <a:rPr lang="en-US" dirty="0"/>
              <a:t>methods used to collect revenue for governments. Largely this is </a:t>
            </a:r>
            <a:r>
              <a:rPr lang="en-US" dirty="0" smtClean="0"/>
              <a:t>because it </a:t>
            </a:r>
            <a:r>
              <a:rPr lang="en-US" dirty="0"/>
              <a:t>is relatively simple to place customs officials at the border of a country </a:t>
            </a:r>
            <a:r>
              <a:rPr lang="en-US" dirty="0" smtClean="0"/>
              <a:t>and collect </a:t>
            </a:r>
            <a:r>
              <a:rPr lang="en-US" dirty="0"/>
              <a:t>a fee on goods that enter. </a:t>
            </a:r>
            <a:endParaRPr lang="en-US" dirty="0" smtClean="0"/>
          </a:p>
          <a:p>
            <a:pPr algn="just"/>
            <a:r>
              <a:rPr lang="en-US" dirty="0" smtClean="0"/>
              <a:t>Because </a:t>
            </a:r>
            <a:r>
              <a:rPr lang="en-US" dirty="0"/>
              <a:t>tariffs raise the cost of importing </a:t>
            </a:r>
            <a:r>
              <a:rPr lang="en-US" dirty="0" smtClean="0"/>
              <a:t>products from </a:t>
            </a:r>
            <a:r>
              <a:rPr lang="en-US" dirty="0"/>
              <a:t>abroad but not from domestic firms, they have the effect of protecting </a:t>
            </a:r>
            <a:r>
              <a:rPr lang="en-US" dirty="0" smtClean="0"/>
              <a:t>the domestic </a:t>
            </a:r>
            <a:r>
              <a:rPr lang="en-US" dirty="0"/>
              <a:t>firms that compete with imported products. These domestic firms </a:t>
            </a:r>
            <a:r>
              <a:rPr lang="en-US" dirty="0" smtClean="0"/>
              <a:t>are </a:t>
            </a:r>
            <a:r>
              <a:rPr lang="en-IN" dirty="0" smtClean="0"/>
              <a:t>called </a:t>
            </a:r>
            <a:r>
              <a:rPr lang="en-IN" dirty="0"/>
              <a:t>import competitors.</a:t>
            </a:r>
          </a:p>
        </p:txBody>
      </p:sp>
    </p:spTree>
    <p:extLst>
      <p:ext uri="{BB962C8B-B14F-4D97-AF65-F5344CB8AC3E}">
        <p14:creationId xmlns:p14="http://schemas.microsoft.com/office/powerpoint/2010/main" val="794630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94182" y="2087418"/>
            <a:ext cx="5735782" cy="4347633"/>
          </a:xfrm>
          <a:prstGeom prst="rect">
            <a:avLst/>
          </a:prstGeom>
        </p:spPr>
      </p:pic>
    </p:spTree>
    <p:extLst>
      <p:ext uri="{BB962C8B-B14F-4D97-AF65-F5344CB8AC3E}">
        <p14:creationId xmlns:p14="http://schemas.microsoft.com/office/powerpoint/2010/main" val="726533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a:solidFill>
            <a:schemeClr val="accent1">
              <a:lumMod val="40000"/>
              <a:lumOff val="60000"/>
            </a:schemeClr>
          </a:solidFill>
        </p:spPr>
        <p:txBody>
          <a:bodyPr/>
          <a:lstStyle/>
          <a:p>
            <a:pPr algn="ctr"/>
            <a:r>
              <a:rPr lang="en-US" dirty="0" smtClean="0"/>
              <a:t>Gains from Trade</a:t>
            </a:r>
            <a:endParaRPr lang="en-IN" dirty="0"/>
          </a:p>
        </p:txBody>
      </p:sp>
      <p:sp>
        <p:nvSpPr>
          <p:cNvPr id="3" name="Content Placeholder 2"/>
          <p:cNvSpPr>
            <a:spLocks noGrp="1"/>
          </p:cNvSpPr>
          <p:nvPr>
            <p:ph idx="1"/>
          </p:nvPr>
        </p:nvSpPr>
        <p:spPr>
          <a:xfrm>
            <a:off x="838200" y="1825625"/>
            <a:ext cx="10515600" cy="4390448"/>
          </a:xfrm>
        </p:spPr>
        <p:txBody>
          <a:bodyPr>
            <a:normAutofit/>
          </a:bodyPr>
          <a:lstStyle/>
          <a:p>
            <a:pPr algn="just"/>
            <a:r>
              <a:rPr lang="en-US" dirty="0"/>
              <a:t>Gains from trade come from specializing in production that use resources most efficiently, and using the income generated from that production to buy the goods and services that countries desire. </a:t>
            </a:r>
          </a:p>
          <a:p>
            <a:pPr algn="just">
              <a:buFont typeface="Wingdings" panose="05000000000000000000" pitchFamily="2" charset="2"/>
              <a:buChar char="Ø"/>
            </a:pPr>
            <a:r>
              <a:rPr lang="en-US" dirty="0" smtClean="0"/>
              <a:t>where </a:t>
            </a:r>
            <a:r>
              <a:rPr lang="en-US" dirty="0"/>
              <a:t>―using resources most </a:t>
            </a:r>
            <a:r>
              <a:rPr lang="en-US" dirty="0" smtClean="0"/>
              <a:t>efficiently means </a:t>
            </a:r>
            <a:r>
              <a:rPr lang="en-US" dirty="0"/>
              <a:t>producing a good in which a country has a comparative advantage. </a:t>
            </a:r>
          </a:p>
          <a:p>
            <a:pPr algn="just"/>
            <a:r>
              <a:rPr lang="en-US" dirty="0" smtClean="0"/>
              <a:t>Domestic </a:t>
            </a:r>
            <a:r>
              <a:rPr lang="en-US" dirty="0"/>
              <a:t>workers earn a higher income from cheese production because the relative price of cheese increases with </a:t>
            </a:r>
            <a:r>
              <a:rPr lang="en-US" dirty="0" smtClean="0"/>
              <a:t>trade.</a:t>
            </a:r>
          </a:p>
          <a:p>
            <a:pPr algn="just"/>
            <a:r>
              <a:rPr lang="en-US" dirty="0"/>
              <a:t>Foreign workers earn a higher income from wine production because the relative price of cheese decreases with trade (making cheese cheaper) and the relative price of wine increases with trade. </a:t>
            </a:r>
          </a:p>
          <a:p>
            <a:pPr algn="just"/>
            <a:endParaRPr lang="en-US" dirty="0"/>
          </a:p>
          <a:p>
            <a:endParaRPr lang="en-IN" dirty="0"/>
          </a:p>
        </p:txBody>
      </p:sp>
    </p:spTree>
    <p:extLst>
      <p:ext uri="{BB962C8B-B14F-4D97-AF65-F5344CB8AC3E}">
        <p14:creationId xmlns:p14="http://schemas.microsoft.com/office/powerpoint/2010/main" val="55987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491" y="1145310"/>
            <a:ext cx="10760363" cy="5144654"/>
          </a:xfrm>
        </p:spPr>
        <p:txBody>
          <a:bodyPr>
            <a:normAutofit lnSpcReduction="10000"/>
          </a:bodyPr>
          <a:lstStyle/>
          <a:p>
            <a:pPr algn="just"/>
            <a:r>
              <a:rPr lang="en-US" dirty="0"/>
              <a:t>Think of trade as an indirect method of production or a new technology that converts cheese into wine or vice versa. </a:t>
            </a:r>
          </a:p>
          <a:p>
            <a:pPr algn="just"/>
            <a:r>
              <a:rPr lang="en-US" dirty="0" smtClean="0"/>
              <a:t>Without </a:t>
            </a:r>
            <a:r>
              <a:rPr lang="en-US" dirty="0"/>
              <a:t>the technology, a country has to allocate resources to produce all of the goods that it wants to consume. </a:t>
            </a:r>
          </a:p>
          <a:p>
            <a:pPr algn="just"/>
            <a:r>
              <a:rPr lang="en-US" dirty="0" smtClean="0"/>
              <a:t>With </a:t>
            </a:r>
            <a:r>
              <a:rPr lang="en-US" dirty="0"/>
              <a:t>the technology, a country can specialize its production and trade </a:t>
            </a:r>
            <a:r>
              <a:rPr lang="en-US" dirty="0" smtClean="0"/>
              <a:t>the </a:t>
            </a:r>
            <a:r>
              <a:rPr lang="en-US" dirty="0"/>
              <a:t>products for the goods that it wants to consume. </a:t>
            </a:r>
            <a:endParaRPr lang="en-US" dirty="0" smtClean="0"/>
          </a:p>
          <a:p>
            <a:pPr algn="just"/>
            <a:r>
              <a:rPr lang="en-US" dirty="0" smtClean="0"/>
              <a:t>Consumption </a:t>
            </a:r>
            <a:r>
              <a:rPr lang="en-US" dirty="0"/>
              <a:t>possibilities expand beyond the production possibility frontier when trade is allowed. </a:t>
            </a:r>
            <a:r>
              <a:rPr lang="en-US" dirty="0" smtClean="0"/>
              <a:t>Without </a:t>
            </a:r>
            <a:r>
              <a:rPr lang="en-US" dirty="0"/>
              <a:t>trade, consumption is restricted to what is produced. </a:t>
            </a:r>
          </a:p>
          <a:p>
            <a:pPr algn="just"/>
            <a:r>
              <a:rPr lang="en-US" dirty="0" smtClean="0"/>
              <a:t>With </a:t>
            </a:r>
            <a:r>
              <a:rPr lang="en-US" dirty="0"/>
              <a:t>trade, consumption in each country is expanded because world production is expanded when each country specializes in producing the good in which it has a comparative advantage. </a:t>
            </a:r>
          </a:p>
          <a:p>
            <a:pPr algn="just"/>
            <a:endParaRPr lang="en-US" dirty="0"/>
          </a:p>
          <a:p>
            <a:endParaRPr lang="en-IN" dirty="0"/>
          </a:p>
        </p:txBody>
      </p:sp>
    </p:spTree>
    <p:extLst>
      <p:ext uri="{BB962C8B-B14F-4D97-AF65-F5344CB8AC3E}">
        <p14:creationId xmlns:p14="http://schemas.microsoft.com/office/powerpoint/2010/main" val="1904672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a:solidFill>
            <a:schemeClr val="tx2">
              <a:lumMod val="60000"/>
              <a:lumOff val="40000"/>
            </a:schemeClr>
          </a:solidFill>
        </p:spPr>
        <p:txBody>
          <a:bodyPr/>
          <a:lstStyle/>
          <a:p>
            <a:pPr algn="ctr"/>
            <a:r>
              <a:rPr lang="en-US" dirty="0" smtClean="0"/>
              <a:t>Trade expands consumption possibilities</a:t>
            </a:r>
            <a:endParaRPr lang="en-IN" dirty="0"/>
          </a:p>
        </p:txBody>
      </p:sp>
      <p:pic>
        <p:nvPicPr>
          <p:cNvPr id="4" name="Content Placeholder 3"/>
          <p:cNvPicPr>
            <a:picLocks noGrp="1" noChangeAspect="1"/>
          </p:cNvPicPr>
          <p:nvPr>
            <p:ph idx="1"/>
          </p:nvPr>
        </p:nvPicPr>
        <p:blipFill>
          <a:blip r:embed="rId2"/>
          <a:stretch>
            <a:fillRect/>
          </a:stretch>
        </p:blipFill>
        <p:spPr>
          <a:xfrm>
            <a:off x="2581563" y="1807450"/>
            <a:ext cx="7028873" cy="4409429"/>
          </a:xfrm>
          <a:prstGeom prst="rect">
            <a:avLst/>
          </a:prstGeom>
        </p:spPr>
      </p:pic>
    </p:spTree>
    <p:extLst>
      <p:ext uri="{BB962C8B-B14F-4D97-AF65-F5344CB8AC3E}">
        <p14:creationId xmlns:p14="http://schemas.microsoft.com/office/powerpoint/2010/main" val="2334971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365126"/>
            <a:ext cx="10624127" cy="1140402"/>
          </a:xfrm>
          <a:solidFill>
            <a:schemeClr val="accent5">
              <a:lumMod val="60000"/>
              <a:lumOff val="40000"/>
            </a:schemeClr>
          </a:solidFill>
        </p:spPr>
        <p:txBody>
          <a:bodyPr/>
          <a:lstStyle/>
          <a:p>
            <a:pPr algn="ctr"/>
            <a:r>
              <a:rPr lang="en-US" dirty="0">
                <a:solidFill>
                  <a:prstClr val="black"/>
                </a:solidFill>
              </a:rPr>
              <a:t>Numerical 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9383038"/>
              </p:ext>
            </p:extLst>
          </p:nvPr>
        </p:nvGraphicFramePr>
        <p:xfrm>
          <a:off x="863599" y="2078183"/>
          <a:ext cx="10229274" cy="3639126"/>
        </p:xfrm>
        <a:graphic>
          <a:graphicData uri="http://schemas.openxmlformats.org/drawingml/2006/table">
            <a:tbl>
              <a:tblPr/>
              <a:tblGrid>
                <a:gridCol w="3434388">
                  <a:extLst>
                    <a:ext uri="{9D8B030D-6E8A-4147-A177-3AD203B41FA5}">
                      <a16:colId xmlns:a16="http://schemas.microsoft.com/office/drawing/2014/main" val="856347301"/>
                    </a:ext>
                  </a:extLst>
                </a:gridCol>
                <a:gridCol w="3434388">
                  <a:extLst>
                    <a:ext uri="{9D8B030D-6E8A-4147-A177-3AD203B41FA5}">
                      <a16:colId xmlns:a16="http://schemas.microsoft.com/office/drawing/2014/main" val="90881282"/>
                    </a:ext>
                  </a:extLst>
                </a:gridCol>
                <a:gridCol w="3360498">
                  <a:extLst>
                    <a:ext uri="{9D8B030D-6E8A-4147-A177-3AD203B41FA5}">
                      <a16:colId xmlns:a16="http://schemas.microsoft.com/office/drawing/2014/main" val="1892241949"/>
                    </a:ext>
                  </a:extLst>
                </a:gridCol>
              </a:tblGrid>
              <a:tr h="782050">
                <a:tc gridSpan="3">
                  <a:txBody>
                    <a:bodyPr/>
                    <a:lstStyle/>
                    <a:p>
                      <a:r>
                        <a:rPr lang="en-US" dirty="0"/>
                        <a:t>Hours of work necessary to produce one unit</a:t>
                      </a:r>
                    </a:p>
                  </a:txBody>
                  <a:tcPr anchor="ctr">
                    <a:solidFill>
                      <a:srgbClr val="F8F9F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59111308"/>
                  </a:ext>
                </a:extLst>
              </a:tr>
              <a:tr h="1333304">
                <a:tc>
                  <a:txBody>
                    <a:bodyPr/>
                    <a:lstStyle/>
                    <a:p>
                      <a:pPr algn="r"/>
                      <a:r>
                        <a:rPr lang="en-IN">
                          <a:effectLst/>
                        </a:rPr>
                        <a:t>Produce</a:t>
                      </a:r>
                    </a:p>
                    <a:p>
                      <a:pPr algn="l"/>
                      <a:r>
                        <a:rPr lang="en-IN">
                          <a:effectLst/>
                        </a:rPr>
                        <a:t>Country</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B w="7620" cap="flat" cmpd="sng" algn="ctr">
                      <a:solidFill>
                        <a:srgbClr val="A2A9B1"/>
                      </a:solidFill>
                      <a:prstDash val="solid"/>
                      <a:round/>
                      <a:headEnd type="none" w="med" len="med"/>
                      <a:tailEnd type="none" w="med" len="med"/>
                    </a:lnB>
                    <a:solidFill>
                      <a:srgbClr val="F8F9FA"/>
                    </a:solidFill>
                  </a:tcPr>
                </a:tc>
                <a:tc>
                  <a:txBody>
                    <a:bodyPr/>
                    <a:lstStyle/>
                    <a:p>
                      <a:pPr algn="ctr"/>
                      <a:r>
                        <a:rPr lang="en-IN" dirty="0" smtClean="0">
                          <a:effectLst/>
                        </a:rPr>
                        <a:t>Cheese</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dirty="0">
                          <a:effectLst/>
                        </a:rPr>
                        <a:t>Wine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484730063"/>
                  </a:ext>
                </a:extLst>
              </a:tr>
              <a:tr h="761886">
                <a:tc>
                  <a:txBody>
                    <a:bodyPr/>
                    <a:lstStyle/>
                    <a:p>
                      <a:pPr algn="ctr"/>
                      <a:r>
                        <a:rPr lang="en-IN" b="1" dirty="0" smtClean="0">
                          <a:effectLst/>
                        </a:rPr>
                        <a:t>Domestic </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baseline="0" dirty="0" err="1" smtClean="0">
                          <a:effectLst/>
                        </a:rPr>
                        <a:t>a</a:t>
                      </a:r>
                      <a:r>
                        <a:rPr lang="en-IN" baseline="-25000" dirty="0" err="1" smtClean="0">
                          <a:effectLst/>
                        </a:rPr>
                        <a:t>LC</a:t>
                      </a:r>
                      <a:r>
                        <a:rPr lang="en-IN" dirty="0" smtClean="0">
                          <a:effectLst/>
                        </a:rPr>
                        <a:t>=</a:t>
                      </a:r>
                      <a:r>
                        <a:rPr lang="en-IN" baseline="0" dirty="0" smtClean="0">
                          <a:effectLst/>
                        </a:rPr>
                        <a:t> 1 hour/kg</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IN" baseline="0" dirty="0" err="1" smtClean="0">
                          <a:effectLst/>
                        </a:rPr>
                        <a:t>a</a:t>
                      </a:r>
                      <a:r>
                        <a:rPr lang="en-IN" baseline="-25000" dirty="0" err="1" smtClean="0">
                          <a:effectLst/>
                        </a:rPr>
                        <a:t>LW</a:t>
                      </a:r>
                      <a:r>
                        <a:rPr lang="en-IN" dirty="0" smtClean="0">
                          <a:effectLst/>
                        </a:rPr>
                        <a:t>=</a:t>
                      </a:r>
                      <a:r>
                        <a:rPr lang="en-IN" baseline="0" dirty="0" smtClean="0">
                          <a:effectLst/>
                        </a:rPr>
                        <a:t> 2 hours/L</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68326139"/>
                  </a:ext>
                </a:extLst>
              </a:tr>
              <a:tr h="761886">
                <a:tc>
                  <a:txBody>
                    <a:bodyPr/>
                    <a:lstStyle/>
                    <a:p>
                      <a:pPr algn="ctr"/>
                      <a:r>
                        <a:rPr lang="en-IN" b="1" dirty="0" smtClean="0">
                          <a:effectLst/>
                        </a:rPr>
                        <a:t>Foreign</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baseline="0" dirty="0" err="1" smtClean="0">
                          <a:effectLst/>
                        </a:rPr>
                        <a:t>a</a:t>
                      </a:r>
                      <a:r>
                        <a:rPr lang="en-IN" baseline="-25000" dirty="0" err="1" smtClean="0">
                          <a:effectLst/>
                        </a:rPr>
                        <a:t>LC</a:t>
                      </a:r>
                      <a:r>
                        <a:rPr lang="en-IN" baseline="-25000" dirty="0" smtClean="0">
                          <a:effectLst/>
                        </a:rPr>
                        <a:t>*</a:t>
                      </a:r>
                      <a:r>
                        <a:rPr lang="en-IN" dirty="0" smtClean="0">
                          <a:effectLst/>
                        </a:rPr>
                        <a:t>=</a:t>
                      </a:r>
                      <a:r>
                        <a:rPr lang="en-IN" baseline="0" dirty="0" smtClean="0">
                          <a:effectLst/>
                        </a:rPr>
                        <a:t> </a:t>
                      </a:r>
                      <a:r>
                        <a:rPr lang="en-IN" baseline="0" dirty="0" smtClean="0">
                          <a:effectLst/>
                        </a:rPr>
                        <a:t>6 </a:t>
                      </a:r>
                      <a:r>
                        <a:rPr lang="en-IN" baseline="0" dirty="0" smtClean="0">
                          <a:effectLst/>
                        </a:rPr>
                        <a:t>hour/kg</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IN" dirty="0" err="1" smtClean="0">
                          <a:effectLst/>
                        </a:rPr>
                        <a:t>a</a:t>
                      </a:r>
                      <a:r>
                        <a:rPr lang="en-IN" baseline="-25000" dirty="0" err="1" smtClean="0">
                          <a:effectLst/>
                        </a:rPr>
                        <a:t>LW</a:t>
                      </a:r>
                      <a:r>
                        <a:rPr lang="en-IN" baseline="-25000" dirty="0" smtClean="0">
                          <a:effectLst/>
                        </a:rPr>
                        <a:t>*</a:t>
                      </a:r>
                      <a:r>
                        <a:rPr lang="en-IN" dirty="0" smtClean="0">
                          <a:effectLst/>
                        </a:rPr>
                        <a:t>=</a:t>
                      </a:r>
                      <a:r>
                        <a:rPr lang="en-IN" baseline="0" dirty="0" smtClean="0">
                          <a:effectLst/>
                        </a:rPr>
                        <a:t> 3 hours/L</a:t>
                      </a:r>
                      <a:endParaRPr lang="en-IN"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89081059"/>
                  </a:ext>
                </a:extLst>
              </a:tr>
            </a:tbl>
          </a:graphicData>
        </a:graphic>
      </p:graphicFrame>
      <p:sp>
        <p:nvSpPr>
          <p:cNvPr id="5" name="Rectangle 1"/>
          <p:cNvSpPr>
            <a:spLocks noChangeArrowheads="1"/>
          </p:cNvSpPr>
          <p:nvPr/>
        </p:nvSpPr>
        <p:spPr bwMode="auto">
          <a:xfrm>
            <a:off x="0" y="-1076161"/>
            <a:ext cx="120072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9085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domestic country is more efficient in both industries, but it has a comparative advantage only in cheese production. </a:t>
            </a:r>
          </a:p>
          <a:p>
            <a:pPr algn="just"/>
            <a:r>
              <a:rPr lang="en-US" dirty="0" smtClean="0"/>
              <a:t>The </a:t>
            </a:r>
            <a:r>
              <a:rPr lang="en-US" dirty="0"/>
              <a:t>foreign country is less efficient in both industries, but it has a comparative advantage in wine production. </a:t>
            </a:r>
          </a:p>
          <a:p>
            <a:pPr algn="just"/>
            <a:r>
              <a:rPr lang="en-US" dirty="0"/>
              <a:t>With trade, the equilibrium relative price of cheese must be between </a:t>
            </a:r>
            <a:r>
              <a:rPr lang="en-US" i="1" dirty="0" err="1"/>
              <a:t>a</a:t>
            </a:r>
            <a:r>
              <a:rPr lang="en-US" i="1" baseline="-25000" dirty="0" err="1"/>
              <a:t>LC</a:t>
            </a:r>
            <a:r>
              <a:rPr lang="en-US" i="1" dirty="0"/>
              <a:t> </a:t>
            </a:r>
            <a:r>
              <a:rPr lang="en-US" dirty="0"/>
              <a:t>/</a:t>
            </a:r>
            <a:r>
              <a:rPr lang="en-US" i="1" dirty="0" err="1"/>
              <a:t>a</a:t>
            </a:r>
            <a:r>
              <a:rPr lang="en-US" i="1" baseline="-25000" dirty="0" err="1"/>
              <a:t>LW</a:t>
            </a:r>
            <a:r>
              <a:rPr lang="en-US" i="1" dirty="0"/>
              <a:t> </a:t>
            </a:r>
            <a:r>
              <a:rPr lang="en-US" dirty="0"/>
              <a:t>= 1/2 and </a:t>
            </a:r>
            <a:r>
              <a:rPr lang="en-US" i="1" dirty="0"/>
              <a:t>a</a:t>
            </a:r>
            <a:r>
              <a:rPr lang="en-US" dirty="0"/>
              <a:t>*</a:t>
            </a:r>
            <a:r>
              <a:rPr lang="en-US" i="1" baseline="-25000" dirty="0"/>
              <a:t>LC</a:t>
            </a:r>
            <a:r>
              <a:rPr lang="en-US" i="1" dirty="0"/>
              <a:t> </a:t>
            </a:r>
            <a:r>
              <a:rPr lang="en-US" dirty="0"/>
              <a:t>/</a:t>
            </a:r>
            <a:r>
              <a:rPr lang="en-US" i="1" dirty="0"/>
              <a:t>a</a:t>
            </a:r>
            <a:r>
              <a:rPr lang="en-US" dirty="0"/>
              <a:t>*</a:t>
            </a:r>
            <a:r>
              <a:rPr lang="en-US" i="1" baseline="-25000" dirty="0"/>
              <a:t>LW</a:t>
            </a:r>
            <a:r>
              <a:rPr lang="en-US" i="1" dirty="0"/>
              <a:t> </a:t>
            </a:r>
            <a:r>
              <a:rPr lang="en-US" dirty="0"/>
              <a:t>= 2 </a:t>
            </a:r>
          </a:p>
          <a:p>
            <a:pPr algn="just"/>
            <a:r>
              <a:rPr lang="en-US" dirty="0" smtClean="0"/>
              <a:t>Suppose </a:t>
            </a:r>
            <a:r>
              <a:rPr lang="en-US" dirty="0"/>
              <a:t>that </a:t>
            </a:r>
            <a:r>
              <a:rPr lang="en-US" i="1" dirty="0"/>
              <a:t>P</a:t>
            </a:r>
            <a:r>
              <a:rPr lang="en-US" i="1" baseline="-25000" dirty="0"/>
              <a:t>C</a:t>
            </a:r>
            <a:r>
              <a:rPr lang="en-US" i="1" dirty="0"/>
              <a:t> /P</a:t>
            </a:r>
            <a:r>
              <a:rPr lang="en-US" i="1" baseline="-25000" dirty="0"/>
              <a:t>W</a:t>
            </a:r>
            <a:r>
              <a:rPr lang="en-US" i="1" dirty="0"/>
              <a:t> </a:t>
            </a:r>
            <a:r>
              <a:rPr lang="en-US" dirty="0"/>
              <a:t>= 1 in equilibrium. </a:t>
            </a:r>
            <a:r>
              <a:rPr lang="en-US" dirty="0" smtClean="0"/>
              <a:t>In </a:t>
            </a:r>
            <a:r>
              <a:rPr lang="en-US" dirty="0"/>
              <a:t>words, one kg of cheese trades for one </a:t>
            </a:r>
            <a:r>
              <a:rPr lang="en-US" dirty="0" err="1" smtClean="0"/>
              <a:t>litre</a:t>
            </a:r>
            <a:r>
              <a:rPr lang="en-US" dirty="0" smtClean="0"/>
              <a:t> </a:t>
            </a:r>
            <a:r>
              <a:rPr lang="en-US" dirty="0"/>
              <a:t>of wine. </a:t>
            </a:r>
          </a:p>
          <a:p>
            <a:endParaRPr lang="en-IN" dirty="0"/>
          </a:p>
        </p:txBody>
      </p:sp>
    </p:spTree>
    <p:extLst>
      <p:ext uri="{BB962C8B-B14F-4D97-AF65-F5344CB8AC3E}">
        <p14:creationId xmlns:p14="http://schemas.microsoft.com/office/powerpoint/2010/main" val="609363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4984"/>
          </a:xfrm>
        </p:spPr>
        <p:txBody>
          <a:bodyPr/>
          <a:lstStyle/>
          <a:p>
            <a:endParaRPr lang="en-IN" dirty="0"/>
          </a:p>
        </p:txBody>
      </p:sp>
      <p:sp>
        <p:nvSpPr>
          <p:cNvPr id="3" name="Content Placeholder 2"/>
          <p:cNvSpPr>
            <a:spLocks noGrp="1"/>
          </p:cNvSpPr>
          <p:nvPr>
            <p:ph idx="1"/>
          </p:nvPr>
        </p:nvSpPr>
        <p:spPr>
          <a:xfrm>
            <a:off x="838200" y="1662545"/>
            <a:ext cx="10515600" cy="4514418"/>
          </a:xfrm>
        </p:spPr>
        <p:txBody>
          <a:bodyPr/>
          <a:lstStyle/>
          <a:p>
            <a:pPr algn="just"/>
            <a:r>
              <a:rPr lang="en-US" dirty="0"/>
              <a:t>If the domestic country does not trade, it can use one hour of labor to produce 1/</a:t>
            </a:r>
            <a:r>
              <a:rPr lang="en-US" i="1" dirty="0" err="1"/>
              <a:t>a</a:t>
            </a:r>
            <a:r>
              <a:rPr lang="en-US" i="1" baseline="-25000" dirty="0" err="1"/>
              <a:t>LW</a:t>
            </a:r>
            <a:r>
              <a:rPr lang="en-US" i="1" dirty="0"/>
              <a:t> </a:t>
            </a:r>
            <a:r>
              <a:rPr lang="en-US" dirty="0"/>
              <a:t>= 1/2 </a:t>
            </a:r>
            <a:r>
              <a:rPr lang="en-US" dirty="0" err="1" smtClean="0"/>
              <a:t>litre</a:t>
            </a:r>
            <a:r>
              <a:rPr lang="en-US" dirty="0" smtClean="0"/>
              <a:t> </a:t>
            </a:r>
            <a:r>
              <a:rPr lang="en-US" dirty="0"/>
              <a:t>of wine. </a:t>
            </a:r>
          </a:p>
          <a:p>
            <a:pPr algn="just"/>
            <a:r>
              <a:rPr lang="en-US" dirty="0" smtClean="0"/>
              <a:t>If </a:t>
            </a:r>
            <a:r>
              <a:rPr lang="en-US" dirty="0"/>
              <a:t>the domestic country does trade, it can use one hour of labor to produce 1/</a:t>
            </a:r>
            <a:r>
              <a:rPr lang="en-US" i="1" dirty="0" err="1"/>
              <a:t>a</a:t>
            </a:r>
            <a:r>
              <a:rPr lang="en-US" i="1" baseline="-25000" dirty="0" err="1"/>
              <a:t>LC</a:t>
            </a:r>
            <a:r>
              <a:rPr lang="en-US" i="1" baseline="-25000" dirty="0"/>
              <a:t> </a:t>
            </a:r>
            <a:r>
              <a:rPr lang="en-US" dirty="0"/>
              <a:t>= 1 kg of cheese, sell this amount to the foreign country at current prices to obtain </a:t>
            </a:r>
            <a:r>
              <a:rPr lang="en-US" b="1" dirty="0"/>
              <a:t>1 </a:t>
            </a:r>
            <a:r>
              <a:rPr lang="en-US" b="1" dirty="0" err="1" smtClean="0"/>
              <a:t>litre</a:t>
            </a:r>
            <a:r>
              <a:rPr lang="en-US" b="1" dirty="0" smtClean="0"/>
              <a:t> </a:t>
            </a:r>
            <a:r>
              <a:rPr lang="en-US" b="1" dirty="0"/>
              <a:t>of wine</a:t>
            </a:r>
            <a:r>
              <a:rPr lang="en-US" dirty="0"/>
              <a:t>. </a:t>
            </a:r>
          </a:p>
          <a:p>
            <a:pPr algn="just"/>
            <a:r>
              <a:rPr lang="en-US" dirty="0" smtClean="0"/>
              <a:t>If </a:t>
            </a:r>
            <a:r>
              <a:rPr lang="en-US" dirty="0"/>
              <a:t>the foreign country does not trade, it can use one hour of labor to produce 1/</a:t>
            </a:r>
            <a:r>
              <a:rPr lang="en-US" i="1" dirty="0"/>
              <a:t>a*</a:t>
            </a:r>
            <a:r>
              <a:rPr lang="en-US" i="1" baseline="-25000" dirty="0"/>
              <a:t>LC</a:t>
            </a:r>
            <a:r>
              <a:rPr lang="en-US" i="1" dirty="0"/>
              <a:t> </a:t>
            </a:r>
            <a:r>
              <a:rPr lang="en-US" dirty="0"/>
              <a:t>= 1/6 kg of cheese. </a:t>
            </a:r>
          </a:p>
          <a:p>
            <a:pPr algn="just"/>
            <a:r>
              <a:rPr lang="en-US" dirty="0" smtClean="0"/>
              <a:t>If </a:t>
            </a:r>
            <a:r>
              <a:rPr lang="en-US" dirty="0"/>
              <a:t>the foreign country does trade, it can use one hour of labor to produce 1/</a:t>
            </a:r>
            <a:r>
              <a:rPr lang="en-US" i="1" dirty="0"/>
              <a:t>a*</a:t>
            </a:r>
            <a:r>
              <a:rPr lang="en-US" i="1" baseline="-25000" dirty="0"/>
              <a:t>LW</a:t>
            </a:r>
            <a:r>
              <a:rPr lang="en-US" i="1" dirty="0"/>
              <a:t> </a:t>
            </a:r>
            <a:r>
              <a:rPr lang="en-US" dirty="0"/>
              <a:t>= 1/3 </a:t>
            </a:r>
            <a:r>
              <a:rPr lang="en-US" dirty="0" err="1" smtClean="0"/>
              <a:t>litre</a:t>
            </a:r>
            <a:r>
              <a:rPr lang="en-US" dirty="0" smtClean="0"/>
              <a:t> </a:t>
            </a:r>
            <a:r>
              <a:rPr lang="en-US" dirty="0"/>
              <a:t>of wine, sell this amount to the domestic country at current prices to obtain </a:t>
            </a:r>
            <a:r>
              <a:rPr lang="en-US" b="1" dirty="0"/>
              <a:t>1/3 kg of </a:t>
            </a:r>
            <a:r>
              <a:rPr lang="en-US" b="1" dirty="0" smtClean="0"/>
              <a:t>cheese.</a:t>
            </a:r>
            <a:endParaRPr lang="en-US" dirty="0"/>
          </a:p>
          <a:p>
            <a:endParaRPr lang="en-IN" dirty="0"/>
          </a:p>
        </p:txBody>
      </p:sp>
    </p:spTree>
    <p:extLst>
      <p:ext uri="{BB962C8B-B14F-4D97-AF65-F5344CB8AC3E}">
        <p14:creationId xmlns:p14="http://schemas.microsoft.com/office/powerpoint/2010/main" val="3368931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3530"/>
          </a:xfrm>
          <a:solidFill>
            <a:schemeClr val="accent6">
              <a:lumMod val="60000"/>
              <a:lumOff val="40000"/>
            </a:schemeClr>
          </a:solidFill>
        </p:spPr>
        <p:txBody>
          <a:bodyPr/>
          <a:lstStyle/>
          <a:p>
            <a:pPr algn="ctr"/>
            <a:r>
              <a:rPr lang="en-US" dirty="0" smtClean="0"/>
              <a:t>Relative Wages</a:t>
            </a:r>
            <a:endParaRPr lang="en-IN" dirty="0"/>
          </a:p>
        </p:txBody>
      </p:sp>
      <p:sp>
        <p:nvSpPr>
          <p:cNvPr id="3" name="Content Placeholder 2"/>
          <p:cNvSpPr>
            <a:spLocks noGrp="1"/>
          </p:cNvSpPr>
          <p:nvPr>
            <p:ph idx="1"/>
          </p:nvPr>
        </p:nvSpPr>
        <p:spPr>
          <a:xfrm>
            <a:off x="838200" y="1825625"/>
            <a:ext cx="10515600" cy="4510520"/>
          </a:xfrm>
        </p:spPr>
        <p:txBody>
          <a:bodyPr/>
          <a:lstStyle/>
          <a:p>
            <a:pPr algn="just"/>
            <a:r>
              <a:rPr lang="en-US" b="1" dirty="0"/>
              <a:t>Relative wages </a:t>
            </a:r>
            <a:r>
              <a:rPr lang="en-US" dirty="0"/>
              <a:t>are the wages of the domestic country relative to the wages in the foreign country. </a:t>
            </a:r>
          </a:p>
          <a:p>
            <a:pPr algn="just"/>
            <a:r>
              <a:rPr lang="en-US" dirty="0" smtClean="0"/>
              <a:t>Although </a:t>
            </a:r>
            <a:r>
              <a:rPr lang="en-US" dirty="0"/>
              <a:t>the Ricardian model predicts that relative prices equalize across countries after trade, it does not predict that relative wages will do the same. </a:t>
            </a:r>
          </a:p>
          <a:p>
            <a:pPr algn="just"/>
            <a:r>
              <a:rPr lang="en-US" dirty="0" smtClean="0"/>
              <a:t>Productivity </a:t>
            </a:r>
            <a:r>
              <a:rPr lang="en-US" dirty="0"/>
              <a:t>(technological) differences determine wage differences in the Ricardian model. </a:t>
            </a:r>
          </a:p>
          <a:p>
            <a:pPr algn="just"/>
            <a:r>
              <a:rPr lang="en-US" dirty="0" smtClean="0"/>
              <a:t>A </a:t>
            </a:r>
            <a:r>
              <a:rPr lang="en-US" dirty="0"/>
              <a:t>country with absolute advantage in producing a good will enjoy a higher wage in that industry after trade. </a:t>
            </a:r>
          </a:p>
          <a:p>
            <a:endParaRPr lang="en-IN" dirty="0"/>
          </a:p>
        </p:txBody>
      </p:sp>
    </p:spTree>
    <p:extLst>
      <p:ext uri="{BB962C8B-B14F-4D97-AF65-F5344CB8AC3E}">
        <p14:creationId xmlns:p14="http://schemas.microsoft.com/office/powerpoint/2010/main" val="2011449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Suppose that </a:t>
            </a:r>
            <a:r>
              <a:rPr lang="en-US" i="1" dirty="0"/>
              <a:t>P</a:t>
            </a:r>
            <a:r>
              <a:rPr lang="en-US" i="1" baseline="-25000" dirty="0"/>
              <a:t>C</a:t>
            </a:r>
            <a:r>
              <a:rPr lang="en-US" i="1" dirty="0"/>
              <a:t> </a:t>
            </a:r>
            <a:r>
              <a:rPr lang="en-US" dirty="0"/>
              <a:t>= </a:t>
            </a:r>
            <a:r>
              <a:rPr lang="en-US" dirty="0" smtClean="0"/>
              <a:t>Rs 12/kg </a:t>
            </a:r>
            <a:r>
              <a:rPr lang="en-US" dirty="0"/>
              <a:t>and </a:t>
            </a:r>
            <a:r>
              <a:rPr lang="en-US" i="1" dirty="0"/>
              <a:t>P</a:t>
            </a:r>
            <a:r>
              <a:rPr lang="en-US" i="1" baseline="-25000" dirty="0"/>
              <a:t>W </a:t>
            </a:r>
            <a:r>
              <a:rPr lang="en-US" dirty="0"/>
              <a:t>= Rs </a:t>
            </a:r>
            <a:r>
              <a:rPr lang="en-US" dirty="0" smtClean="0"/>
              <a:t>12/L </a:t>
            </a:r>
            <a:endParaRPr lang="en-US" dirty="0"/>
          </a:p>
          <a:p>
            <a:pPr algn="just"/>
            <a:r>
              <a:rPr lang="en-US" dirty="0" smtClean="0"/>
              <a:t>Since </a:t>
            </a:r>
            <a:r>
              <a:rPr lang="en-US" dirty="0"/>
              <a:t>domestic workers specialize in cheese production after trade, their hourly wages will be </a:t>
            </a:r>
          </a:p>
          <a:p>
            <a:pPr marL="0" indent="0" algn="ctr">
              <a:buNone/>
            </a:pPr>
            <a:r>
              <a:rPr lang="en-IN" dirty="0"/>
              <a:t>(1/</a:t>
            </a:r>
            <a:r>
              <a:rPr lang="en-IN" i="1" dirty="0" err="1"/>
              <a:t>a</a:t>
            </a:r>
            <a:r>
              <a:rPr lang="en-IN" i="1" baseline="-25000" dirty="0" err="1"/>
              <a:t>LC</a:t>
            </a:r>
            <a:r>
              <a:rPr lang="en-IN" dirty="0"/>
              <a:t>)</a:t>
            </a:r>
            <a:r>
              <a:rPr lang="en-IN" i="1" dirty="0"/>
              <a:t>P</a:t>
            </a:r>
            <a:r>
              <a:rPr lang="en-IN" i="1" baseline="-25000" dirty="0"/>
              <a:t>C</a:t>
            </a:r>
            <a:r>
              <a:rPr lang="en-IN" i="1" dirty="0"/>
              <a:t> </a:t>
            </a:r>
            <a:r>
              <a:rPr lang="en-IN" dirty="0"/>
              <a:t>= (1/1</a:t>
            </a:r>
            <a:r>
              <a:rPr lang="en-IN" dirty="0" smtClean="0"/>
              <a:t>)</a:t>
            </a:r>
            <a:r>
              <a:rPr lang="en-US" dirty="0"/>
              <a:t> Rs </a:t>
            </a:r>
            <a:r>
              <a:rPr lang="en-IN" dirty="0" smtClean="0"/>
              <a:t>12 </a:t>
            </a:r>
            <a:r>
              <a:rPr lang="en-IN" dirty="0"/>
              <a:t>= </a:t>
            </a:r>
            <a:r>
              <a:rPr lang="en-US" dirty="0"/>
              <a:t>Rs </a:t>
            </a:r>
            <a:r>
              <a:rPr lang="en-IN" dirty="0" smtClean="0"/>
              <a:t>12 </a:t>
            </a:r>
            <a:endParaRPr lang="en-IN" dirty="0"/>
          </a:p>
          <a:p>
            <a:pPr algn="just"/>
            <a:r>
              <a:rPr lang="en-US" dirty="0" smtClean="0"/>
              <a:t>Since </a:t>
            </a:r>
            <a:r>
              <a:rPr lang="en-US" dirty="0"/>
              <a:t>foreign workers specialize in wine production after trade, their hourly wages will be </a:t>
            </a:r>
          </a:p>
          <a:p>
            <a:pPr marL="0" indent="0" algn="ctr">
              <a:buNone/>
            </a:pPr>
            <a:r>
              <a:rPr lang="en-IN" dirty="0" smtClean="0"/>
              <a:t>(1/</a:t>
            </a:r>
            <a:r>
              <a:rPr lang="en-IN" i="1" dirty="0" smtClean="0"/>
              <a:t>a*</a:t>
            </a:r>
            <a:r>
              <a:rPr lang="en-IN" i="1" baseline="-25000" dirty="0" smtClean="0"/>
              <a:t>LW</a:t>
            </a:r>
            <a:r>
              <a:rPr lang="en-IN" dirty="0" smtClean="0"/>
              <a:t>)</a:t>
            </a:r>
            <a:r>
              <a:rPr lang="en-IN" i="1" dirty="0" smtClean="0"/>
              <a:t>P</a:t>
            </a:r>
            <a:r>
              <a:rPr lang="en-IN" i="1" baseline="-25000" dirty="0" smtClean="0"/>
              <a:t>W</a:t>
            </a:r>
            <a:r>
              <a:rPr lang="en-IN" i="1" dirty="0" smtClean="0"/>
              <a:t> </a:t>
            </a:r>
            <a:r>
              <a:rPr lang="en-IN" dirty="0"/>
              <a:t>= (1/3</a:t>
            </a:r>
            <a:r>
              <a:rPr lang="en-IN" dirty="0" smtClean="0"/>
              <a:t>)</a:t>
            </a:r>
            <a:r>
              <a:rPr lang="en-US" dirty="0"/>
              <a:t> Rs </a:t>
            </a:r>
            <a:r>
              <a:rPr lang="en-IN" dirty="0" smtClean="0"/>
              <a:t>12 </a:t>
            </a:r>
            <a:r>
              <a:rPr lang="en-IN" dirty="0"/>
              <a:t>= </a:t>
            </a:r>
            <a:r>
              <a:rPr lang="en-US" dirty="0"/>
              <a:t>Rs </a:t>
            </a:r>
            <a:r>
              <a:rPr lang="en-IN" dirty="0" smtClean="0"/>
              <a:t>4 </a:t>
            </a:r>
            <a:endParaRPr lang="en-IN" dirty="0"/>
          </a:p>
          <a:p>
            <a:pPr algn="just"/>
            <a:r>
              <a:rPr lang="en-US" dirty="0" smtClean="0"/>
              <a:t>The </a:t>
            </a:r>
            <a:r>
              <a:rPr lang="en-US" dirty="0"/>
              <a:t>relative wage of domestic workers is therefore </a:t>
            </a:r>
            <a:r>
              <a:rPr lang="en-US" dirty="0" smtClean="0"/>
              <a:t>Rs </a:t>
            </a:r>
            <a:r>
              <a:rPr lang="en-IN" dirty="0" smtClean="0"/>
              <a:t>12/</a:t>
            </a:r>
            <a:r>
              <a:rPr lang="en-US" dirty="0"/>
              <a:t> Rs </a:t>
            </a:r>
            <a:r>
              <a:rPr lang="en-IN" dirty="0" smtClean="0"/>
              <a:t>4 </a:t>
            </a:r>
            <a:r>
              <a:rPr lang="en-IN" dirty="0"/>
              <a:t>= 3 </a:t>
            </a:r>
          </a:p>
        </p:txBody>
      </p:sp>
    </p:spTree>
    <p:extLst>
      <p:ext uri="{BB962C8B-B14F-4D97-AF65-F5344CB8AC3E}">
        <p14:creationId xmlns:p14="http://schemas.microsoft.com/office/powerpoint/2010/main" val="36380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dirty="0"/>
              <a:t>The relative wage lies between the ratio of the productivities in each industry. </a:t>
            </a:r>
          </a:p>
          <a:p>
            <a:pPr algn="just">
              <a:buFont typeface="Wingdings" panose="05000000000000000000" pitchFamily="2" charset="2"/>
              <a:buChar char="Ø"/>
            </a:pPr>
            <a:r>
              <a:rPr lang="en-US" dirty="0" smtClean="0"/>
              <a:t>The </a:t>
            </a:r>
            <a:r>
              <a:rPr lang="en-US" dirty="0"/>
              <a:t>domestic country is 6/1 = 6 times as productive in cheese production, but only 3/2 = 1.5 times as productive in wine production. </a:t>
            </a:r>
          </a:p>
          <a:p>
            <a:pPr algn="just">
              <a:buFont typeface="Wingdings" panose="05000000000000000000" pitchFamily="2" charset="2"/>
              <a:buChar char="Ø"/>
            </a:pPr>
            <a:r>
              <a:rPr lang="en-US" dirty="0" smtClean="0"/>
              <a:t>The </a:t>
            </a:r>
            <a:r>
              <a:rPr lang="en-US" dirty="0"/>
              <a:t>domestic country has a wage rate 3 times as high as that in the foreign country. </a:t>
            </a:r>
          </a:p>
          <a:p>
            <a:pPr algn="just"/>
            <a:r>
              <a:rPr lang="en-US" dirty="0" smtClean="0"/>
              <a:t>These </a:t>
            </a:r>
            <a:r>
              <a:rPr lang="en-US" dirty="0"/>
              <a:t>relationships imply that both countries have a </a:t>
            </a:r>
            <a:r>
              <a:rPr lang="en-US" i="1" dirty="0"/>
              <a:t>cost advantage </a:t>
            </a:r>
            <a:r>
              <a:rPr lang="en-US" dirty="0"/>
              <a:t>in production. </a:t>
            </a:r>
          </a:p>
          <a:p>
            <a:pPr algn="just">
              <a:buFont typeface="Wingdings" panose="05000000000000000000" pitchFamily="2" charset="2"/>
              <a:buChar char="Ø"/>
            </a:pPr>
            <a:r>
              <a:rPr lang="en-US" dirty="0" smtClean="0"/>
              <a:t>The </a:t>
            </a:r>
            <a:r>
              <a:rPr lang="en-US" dirty="0"/>
              <a:t>cost of high wages can be offset by high productivity. </a:t>
            </a:r>
          </a:p>
          <a:p>
            <a:pPr algn="just">
              <a:buFont typeface="Wingdings" panose="05000000000000000000" pitchFamily="2" charset="2"/>
              <a:buChar char="Ø"/>
            </a:pPr>
            <a:r>
              <a:rPr lang="en-US" dirty="0" smtClean="0"/>
              <a:t>The </a:t>
            </a:r>
            <a:r>
              <a:rPr lang="en-US" dirty="0"/>
              <a:t>cost of low productivity can be offset by low wages. </a:t>
            </a:r>
          </a:p>
          <a:p>
            <a:endParaRPr lang="en-IN" dirty="0"/>
          </a:p>
        </p:txBody>
      </p:sp>
    </p:spTree>
    <p:extLst>
      <p:ext uri="{BB962C8B-B14F-4D97-AF65-F5344CB8AC3E}">
        <p14:creationId xmlns:p14="http://schemas.microsoft.com/office/powerpoint/2010/main" val="297747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There are two basic ways in which tariffs may be levied: specific tariffs and </a:t>
            </a:r>
            <a:r>
              <a:rPr lang="en-US" dirty="0" smtClean="0"/>
              <a:t>ad valorem </a:t>
            </a:r>
            <a:r>
              <a:rPr lang="en-US" dirty="0"/>
              <a:t>tariffs. A specific tariff is levied as a fixed charge per unit of </a:t>
            </a:r>
            <a:r>
              <a:rPr lang="en-US" dirty="0" smtClean="0"/>
              <a:t>imports.</a:t>
            </a:r>
          </a:p>
          <a:p>
            <a:pPr algn="just"/>
            <a:r>
              <a:rPr lang="en-US" dirty="0"/>
              <a:t>An ad valorem tariff is levied as a fixed percentage of the value of the </a:t>
            </a:r>
            <a:r>
              <a:rPr lang="en-US" dirty="0" smtClean="0"/>
              <a:t>commodity imported</a:t>
            </a:r>
            <a:r>
              <a:rPr lang="en-US" dirty="0"/>
              <a:t>. “Ad valorem” is Latin for “on value” or “in proportion to the value</a:t>
            </a:r>
            <a:r>
              <a:rPr lang="en-US" dirty="0" smtClean="0"/>
              <a:t>.”</a:t>
            </a:r>
          </a:p>
          <a:p>
            <a:pPr algn="just"/>
            <a:r>
              <a:rPr lang="en-US" dirty="0"/>
              <a:t>D</a:t>
            </a:r>
            <a:r>
              <a:rPr lang="en-US" dirty="0" smtClean="0"/>
              <a:t>ifferent </a:t>
            </a:r>
            <a:r>
              <a:rPr lang="en-US" dirty="0"/>
              <a:t>tariffs are generally applied to </a:t>
            </a:r>
            <a:r>
              <a:rPr lang="en-US" dirty="0" smtClean="0"/>
              <a:t>different commodities</a:t>
            </a:r>
            <a:r>
              <a:rPr lang="en-US" dirty="0"/>
              <a:t>. Governments rarely apply the same tariff to all goods and </a:t>
            </a:r>
            <a:r>
              <a:rPr lang="en-US" dirty="0" smtClean="0"/>
              <a:t>services </a:t>
            </a:r>
            <a:r>
              <a:rPr lang="en-IN" dirty="0" smtClean="0"/>
              <a:t>imported </a:t>
            </a:r>
            <a:r>
              <a:rPr lang="en-IN" dirty="0"/>
              <a:t>into the country.</a:t>
            </a:r>
          </a:p>
        </p:txBody>
      </p:sp>
    </p:spTree>
    <p:extLst>
      <p:ext uri="{BB962C8B-B14F-4D97-AF65-F5344CB8AC3E}">
        <p14:creationId xmlns:p14="http://schemas.microsoft.com/office/powerpoint/2010/main" val="3524972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Because foreign workers have a wage that is only 1/3 the wage of domestic workers, they are able to attain a cost advantage (in wine production), despite low productivity. </a:t>
            </a:r>
          </a:p>
          <a:p>
            <a:pPr algn="just"/>
            <a:r>
              <a:rPr lang="en-US" dirty="0" smtClean="0"/>
              <a:t>Because </a:t>
            </a:r>
            <a:r>
              <a:rPr lang="en-US" dirty="0"/>
              <a:t>domestic workers have a productivity that is 6 times that of foreign workers (in cheese production), they are able to attain a cost advantage, despite high wages. </a:t>
            </a:r>
          </a:p>
          <a:p>
            <a:endParaRPr lang="en-IN" dirty="0"/>
          </a:p>
        </p:txBody>
      </p:sp>
    </p:spTree>
    <p:extLst>
      <p:ext uri="{BB962C8B-B14F-4D97-AF65-F5344CB8AC3E}">
        <p14:creationId xmlns:p14="http://schemas.microsoft.com/office/powerpoint/2010/main" val="206013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a:solidFill>
            <a:schemeClr val="bg2">
              <a:lumMod val="50000"/>
            </a:schemeClr>
          </a:solidFill>
        </p:spPr>
        <p:txBody>
          <a:bodyPr/>
          <a:lstStyle/>
          <a:p>
            <a:pPr algn="ctr"/>
            <a:r>
              <a:rPr lang="en-US" dirty="0" smtClean="0"/>
              <a:t>Do Wages Reflect Productivity?</a:t>
            </a:r>
            <a:endParaRPr lang="en-IN" dirty="0"/>
          </a:p>
        </p:txBody>
      </p:sp>
      <p:sp>
        <p:nvSpPr>
          <p:cNvPr id="3" name="Content Placeholder 2"/>
          <p:cNvSpPr>
            <a:spLocks noGrp="1"/>
          </p:cNvSpPr>
          <p:nvPr>
            <p:ph idx="1"/>
          </p:nvPr>
        </p:nvSpPr>
        <p:spPr>
          <a:xfrm>
            <a:off x="838200" y="2019588"/>
            <a:ext cx="10515600" cy="4351338"/>
          </a:xfrm>
        </p:spPr>
        <p:txBody>
          <a:bodyPr/>
          <a:lstStyle/>
          <a:p>
            <a:pPr algn="just"/>
            <a:r>
              <a:rPr lang="en-US" dirty="0" smtClean="0"/>
              <a:t>In the </a:t>
            </a:r>
            <a:r>
              <a:rPr lang="en-US" dirty="0"/>
              <a:t>Ricardian model, relative wages reflect relative productivities of the two countries. </a:t>
            </a:r>
          </a:p>
          <a:p>
            <a:pPr algn="just"/>
            <a:r>
              <a:rPr lang="en-US" dirty="0" smtClean="0"/>
              <a:t>Is </a:t>
            </a:r>
            <a:r>
              <a:rPr lang="en-US" dirty="0"/>
              <a:t>this an accurate assumption? </a:t>
            </a:r>
          </a:p>
          <a:p>
            <a:pPr algn="just"/>
            <a:r>
              <a:rPr lang="en-US" dirty="0" smtClean="0"/>
              <a:t>Some </a:t>
            </a:r>
            <a:r>
              <a:rPr lang="en-US" dirty="0"/>
              <a:t>argue that low wage countries pay low wages despite growing productivity, putting high wage countries at a cost disadvantage. </a:t>
            </a:r>
          </a:p>
          <a:p>
            <a:pPr algn="just"/>
            <a:r>
              <a:rPr lang="en-US" dirty="0" smtClean="0"/>
              <a:t>But </a:t>
            </a:r>
            <a:r>
              <a:rPr lang="en-US" dirty="0"/>
              <a:t>evidence shows that low wages are associated with low productivity. </a:t>
            </a:r>
          </a:p>
          <a:p>
            <a:endParaRPr lang="en-IN" dirty="0"/>
          </a:p>
        </p:txBody>
      </p:sp>
    </p:spTree>
    <p:extLst>
      <p:ext uri="{BB962C8B-B14F-4D97-AF65-F5344CB8AC3E}">
        <p14:creationId xmlns:p14="http://schemas.microsoft.com/office/powerpoint/2010/main" val="21030407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909162" y="1440873"/>
            <a:ext cx="6308729" cy="4868739"/>
          </a:xfrm>
          <a:prstGeom prst="rect">
            <a:avLst/>
          </a:prstGeom>
        </p:spPr>
      </p:pic>
    </p:spTree>
    <p:extLst>
      <p:ext uri="{BB962C8B-B14F-4D97-AF65-F5344CB8AC3E}">
        <p14:creationId xmlns:p14="http://schemas.microsoft.com/office/powerpoint/2010/main" val="2617869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tx2">
              <a:lumMod val="40000"/>
              <a:lumOff val="60000"/>
            </a:schemeClr>
          </a:solidFill>
        </p:spPr>
        <p:txBody>
          <a:bodyPr>
            <a:normAutofit/>
          </a:bodyPr>
          <a:lstStyle/>
          <a:p>
            <a:pPr algn="ctr"/>
            <a:r>
              <a:rPr lang="en-US" sz="4000" dirty="0" smtClean="0"/>
              <a:t>Misconceptions about Comparative Advantage</a:t>
            </a:r>
            <a:endParaRPr lang="en-IN" sz="4000" dirty="0"/>
          </a:p>
        </p:txBody>
      </p:sp>
      <p:sp>
        <p:nvSpPr>
          <p:cNvPr id="3" name="Content Placeholder 2"/>
          <p:cNvSpPr>
            <a:spLocks noGrp="1"/>
          </p:cNvSpPr>
          <p:nvPr>
            <p:ph idx="1"/>
          </p:nvPr>
        </p:nvSpPr>
        <p:spPr>
          <a:xfrm>
            <a:off x="838200" y="1871806"/>
            <a:ext cx="10515600" cy="4351338"/>
          </a:xfrm>
        </p:spPr>
        <p:txBody>
          <a:bodyPr/>
          <a:lstStyle/>
          <a:p>
            <a:pPr algn="just">
              <a:buFont typeface="Wingdings" panose="05000000000000000000" pitchFamily="2" charset="2"/>
              <a:buChar char="q"/>
            </a:pPr>
            <a:r>
              <a:rPr lang="en-US" dirty="0"/>
              <a:t>Free trade is beneficial only if a country is more productive than foreign countries. </a:t>
            </a:r>
          </a:p>
          <a:p>
            <a:pPr algn="just">
              <a:buFont typeface="Wingdings" panose="05000000000000000000" pitchFamily="2" charset="2"/>
              <a:buChar char="Ø"/>
            </a:pPr>
            <a:r>
              <a:rPr lang="en-US" dirty="0" smtClean="0"/>
              <a:t>But </a:t>
            </a:r>
            <a:r>
              <a:rPr lang="en-US" dirty="0"/>
              <a:t>even an unproductive country benefits from free trade by avoiding the high costs for goods that it would otherwise have to produce domestically. </a:t>
            </a:r>
          </a:p>
          <a:p>
            <a:pPr algn="just">
              <a:buFont typeface="Wingdings" panose="05000000000000000000" pitchFamily="2" charset="2"/>
              <a:buChar char="Ø"/>
            </a:pPr>
            <a:r>
              <a:rPr lang="en-US" dirty="0" smtClean="0"/>
              <a:t>High </a:t>
            </a:r>
            <a:r>
              <a:rPr lang="en-US" dirty="0"/>
              <a:t>costs derive from inefficient use of resources. </a:t>
            </a:r>
          </a:p>
          <a:p>
            <a:pPr algn="just">
              <a:buFont typeface="Wingdings" panose="05000000000000000000" pitchFamily="2" charset="2"/>
              <a:buChar char="Ø"/>
            </a:pPr>
            <a:r>
              <a:rPr lang="en-US" dirty="0" smtClean="0"/>
              <a:t>The </a:t>
            </a:r>
            <a:r>
              <a:rPr lang="en-US" dirty="0"/>
              <a:t>benefits of free trade do not depend on absolute advantage, rather they depend on comparative advantage: specializing in industries that use resources most efficiently. </a:t>
            </a:r>
          </a:p>
        </p:txBody>
      </p:sp>
    </p:spTree>
    <p:extLst>
      <p:ext uri="{BB962C8B-B14F-4D97-AF65-F5344CB8AC3E}">
        <p14:creationId xmlns:p14="http://schemas.microsoft.com/office/powerpoint/2010/main" val="2467818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t>Free trade with countries that pay low wages hurts high wage countries. </a:t>
            </a:r>
          </a:p>
          <a:p>
            <a:pPr algn="just"/>
            <a:r>
              <a:rPr lang="en-US" dirty="0" smtClean="0"/>
              <a:t>While </a:t>
            </a:r>
            <a:r>
              <a:rPr lang="en-US" dirty="0"/>
              <a:t>trade may reduce wages for </a:t>
            </a:r>
            <a:r>
              <a:rPr lang="en-US" i="1" dirty="0"/>
              <a:t>some </a:t>
            </a:r>
            <a:r>
              <a:rPr lang="en-US" dirty="0"/>
              <a:t>workers, thereby affecting the distribution of income within a country, trade benefits consumers and other workers. </a:t>
            </a:r>
          </a:p>
          <a:p>
            <a:pPr algn="just"/>
            <a:r>
              <a:rPr lang="en-US" dirty="0" smtClean="0"/>
              <a:t>Consumers </a:t>
            </a:r>
            <a:r>
              <a:rPr lang="en-US" dirty="0"/>
              <a:t>benefit because they can purchase goods more cheaply (more wine in exchange for cheese). </a:t>
            </a:r>
          </a:p>
          <a:p>
            <a:pPr algn="just"/>
            <a:r>
              <a:rPr lang="en-US" dirty="0" smtClean="0"/>
              <a:t>Producers/workers </a:t>
            </a:r>
            <a:r>
              <a:rPr lang="en-US" dirty="0"/>
              <a:t>benefit by earning a higher income (by using resources more efficiently and through higher prices/wages). </a:t>
            </a:r>
          </a:p>
          <a:p>
            <a:endParaRPr lang="en-IN" dirty="0"/>
          </a:p>
        </p:txBody>
      </p:sp>
    </p:spTree>
    <p:extLst>
      <p:ext uri="{BB962C8B-B14F-4D97-AF65-F5344CB8AC3E}">
        <p14:creationId xmlns:p14="http://schemas.microsoft.com/office/powerpoint/2010/main" val="2738499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dirty="0"/>
              <a:t>Free trade exploits less productive countries. </a:t>
            </a:r>
          </a:p>
          <a:p>
            <a:pPr algn="just"/>
            <a:r>
              <a:rPr lang="en-US" dirty="0" smtClean="0"/>
              <a:t>While labour </a:t>
            </a:r>
            <a:r>
              <a:rPr lang="en-US" dirty="0"/>
              <a:t>standards in some countries are less than exemplary compared to Western standards, they are so with or without trade. </a:t>
            </a:r>
          </a:p>
          <a:p>
            <a:pPr algn="just"/>
            <a:r>
              <a:rPr lang="en-US" dirty="0" smtClean="0"/>
              <a:t>Are </a:t>
            </a:r>
            <a:r>
              <a:rPr lang="en-US" dirty="0"/>
              <a:t>high wages and safe labor practices alternatives to trade? Deeper poverty and exploitation (e.g., involuntary prostitution) may result without export production. </a:t>
            </a:r>
          </a:p>
          <a:p>
            <a:pPr algn="just"/>
            <a:r>
              <a:rPr lang="en-US" dirty="0" smtClean="0"/>
              <a:t>Consumers </a:t>
            </a:r>
            <a:r>
              <a:rPr lang="en-US" dirty="0"/>
              <a:t>benefit from free trade by having access to cheaply (efficiently) produced goods. </a:t>
            </a:r>
          </a:p>
          <a:p>
            <a:pPr algn="just"/>
            <a:r>
              <a:rPr lang="en-US" dirty="0" smtClean="0"/>
              <a:t>Producers/workers </a:t>
            </a:r>
            <a:r>
              <a:rPr lang="en-US" dirty="0"/>
              <a:t>benefit from having higher profits/wages—higher compared to the </a:t>
            </a:r>
            <a:r>
              <a:rPr lang="en-US" dirty="0" smtClean="0"/>
              <a:t>alternative. </a:t>
            </a:r>
            <a:endParaRPr lang="en-US" dirty="0"/>
          </a:p>
          <a:p>
            <a:endParaRPr lang="en-IN" dirty="0"/>
          </a:p>
        </p:txBody>
      </p:sp>
    </p:spTree>
    <p:extLst>
      <p:ext uri="{BB962C8B-B14F-4D97-AF65-F5344CB8AC3E}">
        <p14:creationId xmlns:p14="http://schemas.microsoft.com/office/powerpoint/2010/main" val="22742414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365125"/>
            <a:ext cx="10624127" cy="1205057"/>
          </a:xfrm>
          <a:solidFill>
            <a:schemeClr val="accent4">
              <a:lumMod val="40000"/>
              <a:lumOff val="60000"/>
            </a:schemeClr>
          </a:solidFill>
        </p:spPr>
        <p:txBody>
          <a:bodyPr/>
          <a:lstStyle/>
          <a:p>
            <a:pPr algn="ctr"/>
            <a:r>
              <a:rPr lang="en-US" dirty="0" smtClean="0"/>
              <a:t>Comparative Advantage with many goods</a:t>
            </a:r>
            <a:endParaRPr lang="en-IN" dirty="0"/>
          </a:p>
        </p:txBody>
      </p:sp>
      <p:sp>
        <p:nvSpPr>
          <p:cNvPr id="3" name="Content Placeholder 2"/>
          <p:cNvSpPr>
            <a:spLocks noGrp="1"/>
          </p:cNvSpPr>
          <p:nvPr>
            <p:ph idx="1"/>
          </p:nvPr>
        </p:nvSpPr>
        <p:spPr>
          <a:xfrm>
            <a:off x="838200" y="1825624"/>
            <a:ext cx="10515600" cy="4704485"/>
          </a:xfrm>
        </p:spPr>
        <p:txBody>
          <a:bodyPr>
            <a:normAutofit lnSpcReduction="10000"/>
          </a:bodyPr>
          <a:lstStyle/>
          <a:p>
            <a:pPr algn="just"/>
            <a:r>
              <a:rPr lang="en-US" dirty="0"/>
              <a:t>Suppose now there are </a:t>
            </a:r>
            <a:r>
              <a:rPr lang="en-US" i="1" dirty="0"/>
              <a:t>N </a:t>
            </a:r>
            <a:r>
              <a:rPr lang="en-US" dirty="0"/>
              <a:t>goods produced, indexed by </a:t>
            </a:r>
            <a:r>
              <a:rPr lang="en-US" i="1" dirty="0" err="1"/>
              <a:t>i</a:t>
            </a:r>
            <a:r>
              <a:rPr lang="en-US" i="1" dirty="0"/>
              <a:t> = </a:t>
            </a:r>
            <a:r>
              <a:rPr lang="en-US" dirty="0"/>
              <a:t>1,2</a:t>
            </a:r>
            <a:r>
              <a:rPr lang="en-US" i="1" dirty="0"/>
              <a:t>,…N. </a:t>
            </a:r>
            <a:r>
              <a:rPr lang="en-US" dirty="0"/>
              <a:t> </a:t>
            </a:r>
            <a:r>
              <a:rPr lang="en-US" dirty="0" smtClean="0"/>
              <a:t>The </a:t>
            </a:r>
            <a:r>
              <a:rPr lang="en-US" dirty="0"/>
              <a:t>domestic country’s unit labor requirement for good </a:t>
            </a:r>
            <a:r>
              <a:rPr lang="en-US" i="1" dirty="0" err="1"/>
              <a:t>i</a:t>
            </a:r>
            <a:r>
              <a:rPr lang="en-US" i="1" dirty="0"/>
              <a:t> </a:t>
            </a:r>
            <a:r>
              <a:rPr lang="en-US" dirty="0"/>
              <a:t>is </a:t>
            </a:r>
            <a:r>
              <a:rPr lang="en-US" i="1" dirty="0" err="1" smtClean="0"/>
              <a:t>a</a:t>
            </a:r>
            <a:r>
              <a:rPr lang="en-US" i="1" baseline="-25000" dirty="0" err="1" smtClean="0"/>
              <a:t>Li</a:t>
            </a:r>
            <a:r>
              <a:rPr lang="en-US" i="1" baseline="-25000" dirty="0" smtClean="0"/>
              <a:t> </a:t>
            </a:r>
            <a:r>
              <a:rPr lang="en-US" dirty="0" smtClean="0"/>
              <a:t>, </a:t>
            </a:r>
            <a:r>
              <a:rPr lang="en-US" dirty="0"/>
              <a:t>and that of the foreign country is </a:t>
            </a:r>
            <a:r>
              <a:rPr lang="en-US" i="1" dirty="0" smtClean="0"/>
              <a:t>a*</a:t>
            </a:r>
            <a:r>
              <a:rPr lang="en-US" i="1" baseline="-25000" dirty="0" smtClean="0"/>
              <a:t>Li </a:t>
            </a:r>
          </a:p>
          <a:p>
            <a:pPr algn="just"/>
            <a:r>
              <a:rPr lang="en-US" dirty="0"/>
              <a:t>Goods will be produced wherever it is cheaper to produce them. </a:t>
            </a:r>
            <a:r>
              <a:rPr lang="en-US" dirty="0" smtClean="0"/>
              <a:t>Let </a:t>
            </a:r>
            <a:r>
              <a:rPr lang="en-US" i="1" dirty="0"/>
              <a:t>w </a:t>
            </a:r>
            <a:r>
              <a:rPr lang="en-US" dirty="0"/>
              <a:t>represent the wage rate in the domestic country and </a:t>
            </a:r>
            <a:r>
              <a:rPr lang="en-US" i="1" dirty="0"/>
              <a:t>w* </a:t>
            </a:r>
            <a:r>
              <a:rPr lang="en-US" dirty="0"/>
              <a:t>represent the wage rate in the foreign country. </a:t>
            </a:r>
            <a:r>
              <a:rPr lang="en-US" dirty="0" smtClean="0"/>
              <a:t> If </a:t>
            </a:r>
            <a:r>
              <a:rPr lang="en-US" i="1" dirty="0"/>
              <a:t>wa</a:t>
            </a:r>
            <a:r>
              <a:rPr lang="en-US" i="1" baseline="-25000" dirty="0"/>
              <a:t>L1</a:t>
            </a:r>
            <a:r>
              <a:rPr lang="en-US" i="1" dirty="0"/>
              <a:t> </a:t>
            </a:r>
            <a:r>
              <a:rPr lang="en-US" dirty="0"/>
              <a:t>&lt; </a:t>
            </a:r>
            <a:r>
              <a:rPr lang="en-US" i="1" dirty="0"/>
              <a:t>w*a*</a:t>
            </a:r>
            <a:r>
              <a:rPr lang="en-US" i="1" baseline="-25000" dirty="0"/>
              <a:t>L1</a:t>
            </a:r>
            <a:r>
              <a:rPr lang="en-US" i="1" dirty="0"/>
              <a:t> </a:t>
            </a:r>
            <a:r>
              <a:rPr lang="en-US" dirty="0"/>
              <a:t>then only the domestic country will produce good 1, since total wage payments are less there. </a:t>
            </a:r>
          </a:p>
          <a:p>
            <a:pPr marL="0" indent="0" algn="ctr">
              <a:buNone/>
            </a:pPr>
            <a:r>
              <a:rPr lang="en-US" dirty="0" smtClean="0"/>
              <a:t>Or </a:t>
            </a:r>
            <a:r>
              <a:rPr lang="en-US" dirty="0"/>
              <a:t>equivalently, if </a:t>
            </a:r>
            <a:r>
              <a:rPr lang="en-US" i="1" dirty="0"/>
              <a:t>a*</a:t>
            </a:r>
            <a:r>
              <a:rPr lang="en-US" i="1" baseline="-25000" dirty="0"/>
              <a:t>L1</a:t>
            </a:r>
            <a:r>
              <a:rPr lang="en-US" i="1" dirty="0"/>
              <a:t> /a</a:t>
            </a:r>
            <a:r>
              <a:rPr lang="en-US" i="1" baseline="-25000" dirty="0"/>
              <a:t>L1</a:t>
            </a:r>
            <a:r>
              <a:rPr lang="en-US" i="1" dirty="0"/>
              <a:t> </a:t>
            </a:r>
            <a:r>
              <a:rPr lang="en-US" dirty="0"/>
              <a:t>&gt; </a:t>
            </a:r>
            <a:r>
              <a:rPr lang="en-US" i="1" dirty="0"/>
              <a:t>w/w* </a:t>
            </a:r>
            <a:endParaRPr lang="en-US" dirty="0"/>
          </a:p>
          <a:p>
            <a:pPr algn="just"/>
            <a:r>
              <a:rPr lang="en-US" dirty="0" smtClean="0"/>
              <a:t>If </a:t>
            </a:r>
            <a:r>
              <a:rPr lang="en-US" dirty="0"/>
              <a:t>the relative productivity of a country in producing a good is higher than the relative wage, then the good will be produced in that country. </a:t>
            </a:r>
          </a:p>
          <a:p>
            <a:endParaRPr lang="en-US" baseline="-25000" dirty="0"/>
          </a:p>
          <a:p>
            <a:endParaRPr lang="en-IN" dirty="0"/>
          </a:p>
        </p:txBody>
      </p:sp>
    </p:spTree>
    <p:extLst>
      <p:ext uri="{BB962C8B-B14F-4D97-AF65-F5344CB8AC3E}">
        <p14:creationId xmlns:p14="http://schemas.microsoft.com/office/powerpoint/2010/main" val="2436515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564" y="914400"/>
            <a:ext cx="10550236" cy="5262563"/>
          </a:xfrm>
        </p:spPr>
        <p:txBody>
          <a:bodyPr>
            <a:normAutofit/>
          </a:bodyPr>
          <a:lstStyle/>
          <a:p>
            <a:pPr marL="0" indent="0" algn="ctr">
              <a:buNone/>
            </a:pPr>
            <a:endParaRPr lang="en-US" dirty="0" smtClean="0"/>
          </a:p>
          <a:p>
            <a:pPr marL="0" indent="0" algn="ctr">
              <a:buNone/>
            </a:pPr>
            <a:r>
              <a:rPr lang="en-US" dirty="0" smtClean="0"/>
              <a:t>Suppose </a:t>
            </a:r>
            <a:r>
              <a:rPr lang="en-US" dirty="0"/>
              <a:t>there are 5 goods produced in the world </a:t>
            </a:r>
          </a:p>
          <a:p>
            <a:endParaRPr lang="en-IN" dirty="0"/>
          </a:p>
        </p:txBody>
      </p:sp>
      <p:pic>
        <p:nvPicPr>
          <p:cNvPr id="4" name="Picture 3"/>
          <p:cNvPicPr>
            <a:picLocks noChangeAspect="1"/>
          </p:cNvPicPr>
          <p:nvPr/>
        </p:nvPicPr>
        <p:blipFill>
          <a:blip r:embed="rId2"/>
          <a:stretch>
            <a:fillRect/>
          </a:stretch>
        </p:blipFill>
        <p:spPr>
          <a:xfrm>
            <a:off x="1101796" y="2041236"/>
            <a:ext cx="9862459" cy="3232728"/>
          </a:xfrm>
          <a:prstGeom prst="rect">
            <a:avLst/>
          </a:prstGeom>
        </p:spPr>
      </p:pic>
    </p:spTree>
    <p:extLst>
      <p:ext uri="{BB962C8B-B14F-4D97-AF65-F5344CB8AC3E}">
        <p14:creationId xmlns:p14="http://schemas.microsoft.com/office/powerpoint/2010/main" val="3407746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If </a:t>
            </a:r>
            <a:r>
              <a:rPr lang="en-US" i="1" dirty="0"/>
              <a:t>w/w* </a:t>
            </a:r>
            <a:r>
              <a:rPr lang="en-US" dirty="0"/>
              <a:t>= 3, the domestic country will produce apples, bananas, and caviar, while the foreign country will produce dates and enchiladas. </a:t>
            </a:r>
          </a:p>
          <a:p>
            <a:pPr algn="just">
              <a:buFont typeface="Wingdings" panose="05000000000000000000" pitchFamily="2" charset="2"/>
              <a:buChar char="Ø"/>
            </a:pPr>
            <a:r>
              <a:rPr lang="en-US" dirty="0"/>
              <a:t>The relative productivities of the domestic country in producing apples, bananas and caviar are higher than the relative wage. </a:t>
            </a:r>
          </a:p>
          <a:p>
            <a:pPr algn="just"/>
            <a:r>
              <a:rPr lang="en-US" dirty="0"/>
              <a:t>If each country specializes in goods that use resources productively and trades the products for those that it wants to consume, then each benefits. </a:t>
            </a:r>
          </a:p>
          <a:p>
            <a:pPr algn="just">
              <a:buFont typeface="Wingdings" panose="05000000000000000000" pitchFamily="2" charset="2"/>
              <a:buChar char="Ø"/>
            </a:pPr>
            <a:r>
              <a:rPr lang="en-US" dirty="0"/>
              <a:t>If a country tries to produce all goods for itself, resources are ―wasted. </a:t>
            </a:r>
          </a:p>
          <a:p>
            <a:pPr algn="just"/>
            <a:r>
              <a:rPr lang="en-US" dirty="0"/>
              <a:t>The domestic country has high productivity in apples, bananas, and caviar that give it a cost advantage, despite its high wage. </a:t>
            </a:r>
          </a:p>
          <a:p>
            <a:pPr algn="just"/>
            <a:r>
              <a:rPr lang="en-US" dirty="0"/>
              <a:t>The foreign country has low wages that give it a cost advantage, despite its low productivity in dates. </a:t>
            </a:r>
          </a:p>
          <a:p>
            <a:endParaRPr lang="en-IN" dirty="0"/>
          </a:p>
        </p:txBody>
      </p:sp>
    </p:spTree>
    <p:extLst>
      <p:ext uri="{BB962C8B-B14F-4D97-AF65-F5344CB8AC3E}">
        <p14:creationId xmlns:p14="http://schemas.microsoft.com/office/powerpoint/2010/main" val="1686302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a:solidFill>
            <a:schemeClr val="accent3">
              <a:lumMod val="40000"/>
              <a:lumOff val="60000"/>
            </a:schemeClr>
          </a:solidFill>
        </p:spPr>
        <p:txBody>
          <a:bodyPr/>
          <a:lstStyle/>
          <a:p>
            <a:pPr algn="ctr"/>
            <a:r>
              <a:rPr lang="en-US" dirty="0" smtClean="0"/>
              <a:t>Determination of relative wages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How is the relative wage determined? </a:t>
            </a:r>
          </a:p>
          <a:p>
            <a:pPr algn="just"/>
            <a:r>
              <a:rPr lang="en-US" dirty="0"/>
              <a:t>By the relative supply and relative (derived) demand for labor services. </a:t>
            </a:r>
          </a:p>
          <a:p>
            <a:pPr algn="just"/>
            <a:r>
              <a:rPr lang="en-US" dirty="0"/>
              <a:t>The relative (derived) demand for domestic labor services falls when </a:t>
            </a:r>
            <a:r>
              <a:rPr lang="en-US" i="1" dirty="0"/>
              <a:t>w/w* </a:t>
            </a:r>
            <a:r>
              <a:rPr lang="en-US" dirty="0"/>
              <a:t>rises. As domestic labor becomes more expensive relative to foreign labor, </a:t>
            </a:r>
          </a:p>
          <a:p>
            <a:pPr algn="just">
              <a:buFont typeface="Wingdings" panose="05000000000000000000" pitchFamily="2" charset="2"/>
              <a:buChar char="Ø"/>
            </a:pPr>
            <a:r>
              <a:rPr lang="en-US" dirty="0"/>
              <a:t>goods produced in the domestic country become more expensive, and demand for these goods and the labor to produce them falls. </a:t>
            </a:r>
          </a:p>
          <a:p>
            <a:pPr algn="just">
              <a:buFont typeface="Wingdings" panose="05000000000000000000" pitchFamily="2" charset="2"/>
              <a:buChar char="Ø"/>
            </a:pPr>
            <a:r>
              <a:rPr lang="en-US" dirty="0"/>
              <a:t>fewer goods will be produced in the domestic country, further reducing the demand for domestic labor. </a:t>
            </a:r>
          </a:p>
          <a:p>
            <a:pPr algn="just"/>
            <a:r>
              <a:rPr lang="en-US" dirty="0"/>
              <a:t>Finally, suppose that relative supply of labor is independent of </a:t>
            </a:r>
            <a:r>
              <a:rPr lang="en-US" i="1" dirty="0"/>
              <a:t>w/w* </a:t>
            </a:r>
            <a:r>
              <a:rPr lang="en-US" dirty="0"/>
              <a:t>and is fixed at an amount determined by the populations in the domestic and foreign countries. </a:t>
            </a:r>
          </a:p>
          <a:p>
            <a:endParaRPr lang="en-IN" dirty="0"/>
          </a:p>
        </p:txBody>
      </p:sp>
    </p:spTree>
    <p:extLst>
      <p:ext uri="{BB962C8B-B14F-4D97-AF65-F5344CB8AC3E}">
        <p14:creationId xmlns:p14="http://schemas.microsoft.com/office/powerpoint/2010/main" val="302280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I</a:t>
            </a:r>
            <a:r>
              <a:rPr lang="en-US" dirty="0" smtClean="0"/>
              <a:t>nstead </a:t>
            </a:r>
            <a:r>
              <a:rPr lang="en-US" dirty="0"/>
              <a:t>of one tariff rate, countries have a tariff schedule that specifies </a:t>
            </a:r>
            <a:r>
              <a:rPr lang="en-US" dirty="0" smtClean="0"/>
              <a:t>the tariff </a:t>
            </a:r>
            <a:r>
              <a:rPr lang="en-US" dirty="0"/>
              <a:t>collected on every particular good and service. </a:t>
            </a:r>
            <a:endParaRPr lang="en-US" dirty="0" smtClean="0"/>
          </a:p>
          <a:p>
            <a:pPr algn="just"/>
            <a:r>
              <a:rPr lang="en-US" dirty="0" smtClean="0"/>
              <a:t>Generally </a:t>
            </a:r>
            <a:r>
              <a:rPr lang="en-US" dirty="0"/>
              <a:t>speaking, average tariff rates are less than 20 percent in most </a:t>
            </a:r>
            <a:r>
              <a:rPr lang="en-US" dirty="0" smtClean="0"/>
              <a:t>countries, although </a:t>
            </a:r>
            <a:r>
              <a:rPr lang="en-US" dirty="0"/>
              <a:t>they are often quite a bit higher for agricultural commodities. In the </a:t>
            </a:r>
            <a:r>
              <a:rPr lang="en-US" dirty="0" smtClean="0"/>
              <a:t>most developed </a:t>
            </a:r>
            <a:r>
              <a:rPr lang="en-US" dirty="0"/>
              <a:t>countries, average tariffs are less than 10 percent and often less than </a:t>
            </a:r>
            <a:r>
              <a:rPr lang="en-US" dirty="0" smtClean="0"/>
              <a:t>5 percent</a:t>
            </a:r>
            <a:r>
              <a:rPr lang="en-US" dirty="0"/>
              <a:t>. On average, less-developed countries maintain higher tariff barriers, </a:t>
            </a:r>
            <a:r>
              <a:rPr lang="en-US" dirty="0" smtClean="0"/>
              <a:t>but many </a:t>
            </a:r>
            <a:r>
              <a:rPr lang="en-US" dirty="0"/>
              <a:t>countries that have recently joined the WTO have reduced their </a:t>
            </a:r>
            <a:r>
              <a:rPr lang="en-US" dirty="0" smtClean="0"/>
              <a:t>tariffs </a:t>
            </a:r>
            <a:r>
              <a:rPr lang="en-IN" dirty="0" smtClean="0"/>
              <a:t>substantially </a:t>
            </a:r>
            <a:r>
              <a:rPr lang="en-IN" dirty="0"/>
              <a:t>to gain entry.</a:t>
            </a:r>
          </a:p>
        </p:txBody>
      </p:sp>
    </p:spTree>
    <p:extLst>
      <p:ext uri="{BB962C8B-B14F-4D97-AF65-F5344CB8AC3E}">
        <p14:creationId xmlns:p14="http://schemas.microsoft.com/office/powerpoint/2010/main" val="4054582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564" y="914400"/>
            <a:ext cx="10550236" cy="5262563"/>
          </a:xfrm>
        </p:spPr>
        <p:txBody>
          <a:bodyPr>
            <a:normAutofit/>
          </a:bodyPr>
          <a:lstStyle/>
          <a:p>
            <a:endParaRPr lang="en-IN" dirty="0"/>
          </a:p>
        </p:txBody>
      </p:sp>
      <p:pic>
        <p:nvPicPr>
          <p:cNvPr id="4" name="Picture 3"/>
          <p:cNvPicPr>
            <a:picLocks noChangeAspect="1"/>
          </p:cNvPicPr>
          <p:nvPr/>
        </p:nvPicPr>
        <p:blipFill>
          <a:blip r:embed="rId2"/>
          <a:stretch>
            <a:fillRect/>
          </a:stretch>
        </p:blipFill>
        <p:spPr>
          <a:xfrm>
            <a:off x="1101796" y="2041236"/>
            <a:ext cx="9862459" cy="3232728"/>
          </a:xfrm>
          <a:prstGeom prst="rect">
            <a:avLst/>
          </a:prstGeom>
        </p:spPr>
      </p:pic>
    </p:spTree>
    <p:extLst>
      <p:ext uri="{BB962C8B-B14F-4D97-AF65-F5344CB8AC3E}">
        <p14:creationId xmlns:p14="http://schemas.microsoft.com/office/powerpoint/2010/main" val="3473012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b="2028"/>
          <a:stretch/>
        </p:blipFill>
        <p:spPr>
          <a:xfrm>
            <a:off x="2692451" y="1525755"/>
            <a:ext cx="5758822" cy="4579481"/>
          </a:xfrm>
          <a:prstGeom prst="rect">
            <a:avLst/>
          </a:prstGeom>
        </p:spPr>
      </p:pic>
    </p:spTree>
    <p:extLst>
      <p:ext uri="{BB962C8B-B14F-4D97-AF65-F5344CB8AC3E}">
        <p14:creationId xmlns:p14="http://schemas.microsoft.com/office/powerpoint/2010/main" val="3755253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4492048"/>
          </a:xfrm>
        </p:spPr>
        <p:txBody>
          <a:bodyPr/>
          <a:lstStyle/>
          <a:p>
            <a:pPr algn="just"/>
            <a:r>
              <a:rPr lang="en-US" dirty="0"/>
              <a:t>Suppose </a:t>
            </a:r>
            <a:r>
              <a:rPr lang="en-US" i="1" dirty="0"/>
              <a:t>w/w* </a:t>
            </a:r>
            <a:r>
              <a:rPr lang="en-US" dirty="0"/>
              <a:t>increases from 3 to 3.99: </a:t>
            </a:r>
          </a:p>
          <a:p>
            <a:pPr algn="just">
              <a:buFont typeface="Wingdings" panose="05000000000000000000" pitchFamily="2" charset="2"/>
              <a:buChar char="Ø"/>
            </a:pPr>
            <a:r>
              <a:rPr lang="en-US" dirty="0" smtClean="0"/>
              <a:t>The </a:t>
            </a:r>
            <a:r>
              <a:rPr lang="en-US" dirty="0"/>
              <a:t>domestic country would produce apples, bananas, and caviar, but the demand for these goods and the labor to produce them falls as the relative wage rises. </a:t>
            </a:r>
          </a:p>
          <a:p>
            <a:pPr algn="just"/>
            <a:r>
              <a:rPr lang="en-US" dirty="0" smtClean="0"/>
              <a:t>Suppose </a:t>
            </a:r>
            <a:r>
              <a:rPr lang="en-US" i="1" dirty="0"/>
              <a:t>w/w* </a:t>
            </a:r>
            <a:r>
              <a:rPr lang="en-US" dirty="0"/>
              <a:t>increases from 3.99 to 4.01: </a:t>
            </a:r>
          </a:p>
          <a:p>
            <a:pPr algn="just">
              <a:buFont typeface="Wingdings" panose="05000000000000000000" pitchFamily="2" charset="2"/>
              <a:buChar char="Ø"/>
            </a:pPr>
            <a:r>
              <a:rPr lang="en-US" dirty="0" smtClean="0"/>
              <a:t>Caviar </a:t>
            </a:r>
            <a:r>
              <a:rPr lang="en-US" dirty="0"/>
              <a:t>is now too expensive to produce in the domestic country, so the caviar industry moves to the foreign country, causing a discrete (abrupt) drop in the demand for domestic labor. </a:t>
            </a:r>
          </a:p>
          <a:p>
            <a:endParaRPr lang="en-IN" dirty="0"/>
          </a:p>
        </p:txBody>
      </p:sp>
    </p:spTree>
    <p:extLst>
      <p:ext uri="{BB962C8B-B14F-4D97-AF65-F5344CB8AC3E}">
        <p14:creationId xmlns:p14="http://schemas.microsoft.com/office/powerpoint/2010/main" val="579930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accent4">
              <a:lumMod val="20000"/>
              <a:lumOff val="80000"/>
            </a:schemeClr>
          </a:solidFill>
        </p:spPr>
        <p:txBody>
          <a:bodyPr/>
          <a:lstStyle/>
          <a:p>
            <a:r>
              <a:rPr lang="en-US" dirty="0" smtClean="0"/>
              <a:t>Transportation costs and non-traded goods</a:t>
            </a:r>
            <a:endParaRPr lang="en-IN" dirty="0"/>
          </a:p>
        </p:txBody>
      </p:sp>
      <p:sp>
        <p:nvSpPr>
          <p:cNvPr id="3" name="Content Placeholder 2"/>
          <p:cNvSpPr>
            <a:spLocks noGrp="1"/>
          </p:cNvSpPr>
          <p:nvPr>
            <p:ph idx="1"/>
          </p:nvPr>
        </p:nvSpPr>
        <p:spPr/>
        <p:txBody>
          <a:bodyPr/>
          <a:lstStyle/>
          <a:p>
            <a:pPr algn="just"/>
            <a:r>
              <a:rPr lang="en-US" dirty="0"/>
              <a:t>The Ricardian model predicts that countries should completely specialize in production. </a:t>
            </a:r>
          </a:p>
          <a:p>
            <a:pPr algn="just"/>
            <a:r>
              <a:rPr lang="en-US" dirty="0" smtClean="0"/>
              <a:t>But </a:t>
            </a:r>
            <a:r>
              <a:rPr lang="en-US" dirty="0"/>
              <a:t>this rarely happens for primarily 3 reasons: </a:t>
            </a:r>
          </a:p>
          <a:p>
            <a:pPr algn="just">
              <a:buFont typeface="Wingdings" panose="05000000000000000000" pitchFamily="2" charset="2"/>
              <a:buChar char="q"/>
            </a:pPr>
            <a:r>
              <a:rPr lang="en-US" dirty="0" smtClean="0"/>
              <a:t>More </a:t>
            </a:r>
            <a:r>
              <a:rPr lang="en-US" dirty="0"/>
              <a:t>than one factor of production reduces the tendency of specialization </a:t>
            </a:r>
          </a:p>
          <a:p>
            <a:pPr algn="just">
              <a:buFont typeface="Wingdings" panose="05000000000000000000" pitchFamily="2" charset="2"/>
              <a:buChar char="q"/>
            </a:pPr>
            <a:r>
              <a:rPr lang="en-IN" dirty="0" smtClean="0"/>
              <a:t>Protectionism </a:t>
            </a:r>
            <a:endParaRPr lang="en-IN" dirty="0"/>
          </a:p>
          <a:p>
            <a:pPr algn="just">
              <a:buFont typeface="Wingdings" panose="05000000000000000000" pitchFamily="2" charset="2"/>
              <a:buChar char="q"/>
            </a:pPr>
            <a:r>
              <a:rPr lang="en-US" dirty="0" smtClean="0"/>
              <a:t>Transportation </a:t>
            </a:r>
            <a:r>
              <a:rPr lang="en-US" dirty="0"/>
              <a:t>costs reduce or prevent trade, which may cause each country to produce the same good or service </a:t>
            </a:r>
          </a:p>
          <a:p>
            <a:endParaRPr lang="en-IN" dirty="0"/>
          </a:p>
        </p:txBody>
      </p:sp>
    </p:spTree>
    <p:extLst>
      <p:ext uri="{BB962C8B-B14F-4D97-AF65-F5344CB8AC3E}">
        <p14:creationId xmlns:p14="http://schemas.microsoft.com/office/powerpoint/2010/main" val="217924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Non-traded goods and services (e.g., haircuts and auto repairs) exist due to high transportation costs. </a:t>
            </a:r>
          </a:p>
          <a:p>
            <a:pPr algn="just">
              <a:buFont typeface="Wingdings" panose="05000000000000000000" pitchFamily="2" charset="2"/>
              <a:buChar char="Ø"/>
            </a:pPr>
            <a:r>
              <a:rPr lang="en-US" dirty="0" smtClean="0"/>
              <a:t>Countries </a:t>
            </a:r>
            <a:r>
              <a:rPr lang="en-US" dirty="0"/>
              <a:t>tend to spend a large fraction of national income on non-traded goods and services. </a:t>
            </a:r>
          </a:p>
          <a:p>
            <a:pPr algn="just">
              <a:buFont typeface="Wingdings" panose="05000000000000000000" pitchFamily="2" charset="2"/>
              <a:buChar char="Ø"/>
            </a:pPr>
            <a:r>
              <a:rPr lang="en-US" dirty="0" smtClean="0"/>
              <a:t>This </a:t>
            </a:r>
            <a:r>
              <a:rPr lang="en-US" dirty="0"/>
              <a:t>fact has implications for the gravity model and for models that consider how income transfers across countries affect trade. </a:t>
            </a:r>
          </a:p>
          <a:p>
            <a:endParaRPr lang="en-IN" dirty="0"/>
          </a:p>
        </p:txBody>
      </p:sp>
    </p:spTree>
    <p:extLst>
      <p:ext uri="{BB962C8B-B14F-4D97-AF65-F5344CB8AC3E}">
        <p14:creationId xmlns:p14="http://schemas.microsoft.com/office/powerpoint/2010/main" val="56168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3530"/>
          </a:xfrm>
          <a:solidFill>
            <a:schemeClr val="accent1">
              <a:lumMod val="20000"/>
              <a:lumOff val="80000"/>
            </a:schemeClr>
          </a:solidFill>
        </p:spPr>
        <p:txBody>
          <a:bodyPr/>
          <a:lstStyle/>
          <a:p>
            <a:pPr algn="ctr"/>
            <a:r>
              <a:rPr lang="en-US" dirty="0" smtClean="0"/>
              <a:t>Reasons for trade</a:t>
            </a:r>
            <a:endParaRPr lang="en-IN" dirty="0"/>
          </a:p>
        </p:txBody>
      </p:sp>
      <p:sp>
        <p:nvSpPr>
          <p:cNvPr id="3" name="Content Placeholder 2"/>
          <p:cNvSpPr>
            <a:spLocks noGrp="1"/>
          </p:cNvSpPr>
          <p:nvPr>
            <p:ph idx="1"/>
          </p:nvPr>
        </p:nvSpPr>
        <p:spPr/>
        <p:txBody>
          <a:bodyPr>
            <a:normAutofit/>
          </a:bodyPr>
          <a:lstStyle/>
          <a:p>
            <a:pPr algn="just"/>
            <a:r>
              <a:rPr lang="en-IN" dirty="0"/>
              <a:t>The </a:t>
            </a:r>
            <a:r>
              <a:rPr lang="en-IN" b="1" dirty="0"/>
              <a:t>five </a:t>
            </a:r>
            <a:r>
              <a:rPr lang="en-IN" b="1" dirty="0" smtClean="0"/>
              <a:t>basic </a:t>
            </a:r>
            <a:r>
              <a:rPr lang="en-US" b="1" dirty="0" smtClean="0"/>
              <a:t>reasons </a:t>
            </a:r>
            <a:r>
              <a:rPr lang="en-US" b="1" dirty="0"/>
              <a:t>why trade may take place </a:t>
            </a:r>
            <a:r>
              <a:rPr lang="en-US" dirty="0"/>
              <a:t>are summarized below. The purpose of </a:t>
            </a:r>
            <a:r>
              <a:rPr lang="en-US" dirty="0" smtClean="0"/>
              <a:t>each model </a:t>
            </a:r>
            <a:r>
              <a:rPr lang="en-US" dirty="0"/>
              <a:t>is to establish a basis for trade and then to use that model to identify </a:t>
            </a:r>
            <a:r>
              <a:rPr lang="en-US" dirty="0" smtClean="0"/>
              <a:t>the expected </a:t>
            </a:r>
            <a:r>
              <a:rPr lang="en-US" dirty="0"/>
              <a:t>effects of trade on prices, profits, </a:t>
            </a:r>
            <a:r>
              <a:rPr lang="en-US" dirty="0" smtClean="0"/>
              <a:t>incomes</a:t>
            </a:r>
            <a:r>
              <a:rPr lang="en-US" dirty="0"/>
              <a:t>, and individual welfare</a:t>
            </a:r>
            <a:r>
              <a:rPr lang="en-US" dirty="0" smtClean="0"/>
              <a:t>.</a:t>
            </a:r>
            <a:endParaRPr lang="en-US" dirty="0"/>
          </a:p>
          <a:p>
            <a:pPr algn="just"/>
            <a:r>
              <a:rPr lang="en-US" dirty="0"/>
              <a:t>Advantageous trade can occur between countries if the countries </a:t>
            </a:r>
            <a:r>
              <a:rPr lang="en-US" b="1" dirty="0"/>
              <a:t>differ in </a:t>
            </a:r>
            <a:r>
              <a:rPr lang="en-US" b="1" dirty="0" smtClean="0"/>
              <a:t>their technological </a:t>
            </a:r>
            <a:r>
              <a:rPr lang="en-US" b="1" dirty="0"/>
              <a:t>abilities </a:t>
            </a:r>
            <a:r>
              <a:rPr lang="en-US" dirty="0"/>
              <a:t>to produce goods and services. Technology refers to </a:t>
            </a:r>
            <a:r>
              <a:rPr lang="en-US" dirty="0" smtClean="0"/>
              <a:t>the techniques </a:t>
            </a:r>
            <a:r>
              <a:rPr lang="en-US" dirty="0"/>
              <a:t>used to turn resources (labor, capital, land) into outputs (goods </a:t>
            </a:r>
            <a:r>
              <a:rPr lang="en-US" dirty="0" smtClean="0"/>
              <a:t>and services</a:t>
            </a:r>
            <a:r>
              <a:rPr lang="en-US" dirty="0"/>
              <a:t>). The basis for trade in the </a:t>
            </a:r>
            <a:r>
              <a:rPr lang="en-US" i="1" dirty="0"/>
              <a:t>Ricardian model of comparative advantage </a:t>
            </a:r>
            <a:r>
              <a:rPr lang="en-US" dirty="0" smtClean="0"/>
              <a:t>is difference in technology.</a:t>
            </a:r>
          </a:p>
          <a:p>
            <a:pPr algn="just"/>
            <a:endParaRPr lang="en-IN" dirty="0"/>
          </a:p>
        </p:txBody>
      </p:sp>
    </p:spTree>
    <p:extLst>
      <p:ext uri="{BB962C8B-B14F-4D97-AF65-F5344CB8AC3E}">
        <p14:creationId xmlns:p14="http://schemas.microsoft.com/office/powerpoint/2010/main" val="165121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Advantageous trade can occur between countries </a:t>
            </a:r>
            <a:r>
              <a:rPr lang="en-US" b="1" dirty="0"/>
              <a:t>if the countries differ in </a:t>
            </a:r>
            <a:r>
              <a:rPr lang="en-US" b="1" dirty="0" smtClean="0"/>
              <a:t>their endowments </a:t>
            </a:r>
            <a:r>
              <a:rPr lang="en-US" b="1" dirty="0"/>
              <a:t>of resources</a:t>
            </a:r>
            <a:r>
              <a:rPr lang="en-US" dirty="0"/>
              <a:t>. Resource endowments refer to the skills and abilities of </a:t>
            </a:r>
            <a:r>
              <a:rPr lang="en-US" dirty="0" smtClean="0"/>
              <a:t>a country’s </a:t>
            </a:r>
            <a:r>
              <a:rPr lang="en-US" dirty="0"/>
              <a:t>workforce, the natural resources available within its borders (</a:t>
            </a:r>
            <a:r>
              <a:rPr lang="en-US" dirty="0" smtClean="0"/>
              <a:t>minerals, farmland</a:t>
            </a:r>
            <a:r>
              <a:rPr lang="en-US" dirty="0"/>
              <a:t>, etc.), and the sophistication of its capital stock (</a:t>
            </a:r>
            <a:r>
              <a:rPr lang="en-US" dirty="0" smtClean="0"/>
              <a:t>machinery, infrastructure</a:t>
            </a:r>
            <a:r>
              <a:rPr lang="en-US" dirty="0"/>
              <a:t>, communications systems). The basis for trade in both the </a:t>
            </a:r>
            <a:r>
              <a:rPr lang="en-US" b="1" dirty="0" smtClean="0"/>
              <a:t>pure </a:t>
            </a:r>
            <a:r>
              <a:rPr lang="en-IN" b="1" dirty="0" smtClean="0"/>
              <a:t>exchange model </a:t>
            </a:r>
            <a:r>
              <a:rPr lang="en-IN" b="1" dirty="0"/>
              <a:t>and </a:t>
            </a:r>
            <a:r>
              <a:rPr lang="en-IN" b="1" dirty="0" smtClean="0"/>
              <a:t>the Heckscher-Ohlin model</a:t>
            </a:r>
            <a:r>
              <a:rPr lang="en-IN" dirty="0" smtClean="0"/>
              <a:t> </a:t>
            </a:r>
            <a:r>
              <a:rPr lang="en-US" dirty="0"/>
              <a:t>is differences in resource endowments</a:t>
            </a:r>
            <a:r>
              <a:rPr lang="en-US" dirty="0" smtClean="0"/>
              <a:t>.</a:t>
            </a:r>
          </a:p>
          <a:p>
            <a:pPr algn="just"/>
            <a:r>
              <a:rPr lang="en-US" dirty="0"/>
              <a:t>Advantageous trade can occur between countries if </a:t>
            </a:r>
            <a:r>
              <a:rPr lang="en-US" b="1" dirty="0"/>
              <a:t>demands or preferences differ between countries</a:t>
            </a:r>
            <a:r>
              <a:rPr lang="en-US" dirty="0"/>
              <a:t>. Individuals in different countries may have different preferences or demands for various products. For example, the Chinese are likely to demand more rice than Americans, even if consumers face the same </a:t>
            </a:r>
            <a:r>
              <a:rPr lang="en-US" dirty="0" smtClean="0"/>
              <a:t>price.</a:t>
            </a:r>
            <a:endParaRPr lang="en-IN" b="1" dirty="0"/>
          </a:p>
        </p:txBody>
      </p:sp>
    </p:spTree>
    <p:extLst>
      <p:ext uri="{BB962C8B-B14F-4D97-AF65-F5344CB8AC3E}">
        <p14:creationId xmlns:p14="http://schemas.microsoft.com/office/powerpoint/2010/main" val="115684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091" y="1006763"/>
            <a:ext cx="10640291" cy="5227781"/>
          </a:xfrm>
        </p:spPr>
        <p:txBody>
          <a:bodyPr>
            <a:normAutofit/>
          </a:bodyPr>
          <a:lstStyle/>
          <a:p>
            <a:pPr marL="0" indent="0" algn="just">
              <a:buNone/>
            </a:pPr>
            <a:endParaRPr lang="en-US" dirty="0" smtClean="0"/>
          </a:p>
          <a:p>
            <a:pPr algn="just"/>
            <a:r>
              <a:rPr lang="en-US" dirty="0"/>
              <a:t>The existence of </a:t>
            </a:r>
            <a:r>
              <a:rPr lang="en-US" b="1" dirty="0"/>
              <a:t>economies of scale in production </a:t>
            </a:r>
            <a:r>
              <a:rPr lang="en-US" dirty="0"/>
              <a:t>is sufficient to </a:t>
            </a:r>
            <a:r>
              <a:rPr lang="en-US" dirty="0" smtClean="0"/>
              <a:t>generate advantageous </a:t>
            </a:r>
            <a:r>
              <a:rPr lang="en-US" dirty="0"/>
              <a:t>trade between two countries. Economies of scale refer to </a:t>
            </a:r>
            <a:r>
              <a:rPr lang="en-US" dirty="0" smtClean="0"/>
              <a:t>a production </a:t>
            </a:r>
            <a:r>
              <a:rPr lang="en-US" dirty="0"/>
              <a:t>process in which production costs fall as the scale of production </a:t>
            </a:r>
            <a:r>
              <a:rPr lang="en-US" dirty="0" smtClean="0"/>
              <a:t>rises. This </a:t>
            </a:r>
            <a:r>
              <a:rPr lang="en-US" dirty="0"/>
              <a:t>feature of production is also known as “increasing returns to scale</a:t>
            </a:r>
            <a:r>
              <a:rPr lang="en-US" dirty="0" smtClean="0"/>
              <a:t>.”</a:t>
            </a:r>
          </a:p>
          <a:p>
            <a:pPr algn="just"/>
            <a:r>
              <a:rPr lang="en-US" b="1" dirty="0"/>
              <a:t>Government tax and subsidy programs </a:t>
            </a:r>
            <a:r>
              <a:rPr lang="en-US" dirty="0"/>
              <a:t>alter the prices charged for goods </a:t>
            </a:r>
            <a:r>
              <a:rPr lang="en-US" dirty="0" smtClean="0"/>
              <a:t>and services</a:t>
            </a:r>
            <a:r>
              <a:rPr lang="en-US" dirty="0"/>
              <a:t>. These changes can be sufficient to generate advantages in production </a:t>
            </a:r>
            <a:r>
              <a:rPr lang="en-US" dirty="0" smtClean="0"/>
              <a:t>of certain </a:t>
            </a:r>
            <a:r>
              <a:rPr lang="en-US" dirty="0"/>
              <a:t>products. In these circumstances, advantageous trade may arise solely </a:t>
            </a:r>
            <a:r>
              <a:rPr lang="en-US" dirty="0" smtClean="0"/>
              <a:t>due to </a:t>
            </a:r>
            <a:r>
              <a:rPr lang="en-US" dirty="0"/>
              <a:t>differences in government policies across </a:t>
            </a:r>
            <a:r>
              <a:rPr lang="en-US" dirty="0" smtClean="0"/>
              <a:t>countries.</a:t>
            </a:r>
            <a:endParaRPr lang="en-IN" dirty="0"/>
          </a:p>
        </p:txBody>
      </p:sp>
    </p:spTree>
    <p:extLst>
      <p:ext uri="{BB962C8B-B14F-4D97-AF65-F5344CB8AC3E}">
        <p14:creationId xmlns:p14="http://schemas.microsoft.com/office/powerpoint/2010/main" val="311810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a:solidFill>
            <a:schemeClr val="accent6">
              <a:lumMod val="40000"/>
              <a:lumOff val="60000"/>
            </a:schemeClr>
          </a:solidFill>
        </p:spPr>
        <p:txBody>
          <a:bodyPr/>
          <a:lstStyle/>
          <a:p>
            <a:pPr algn="ctr"/>
            <a:r>
              <a:rPr lang="en-US" dirty="0" smtClean="0"/>
              <a:t>Absolute Advantage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The concept of absolute advantage is generally attributed to the Scottish economist </a:t>
            </a:r>
            <a:r>
              <a:rPr lang="en-US" b="1" dirty="0"/>
              <a:t>Adam Smith </a:t>
            </a:r>
            <a:r>
              <a:rPr lang="en-US" b="1" dirty="0" smtClean="0"/>
              <a:t>in his 1776 publication </a:t>
            </a:r>
            <a:r>
              <a:rPr lang="en-US" b="1" i="1" dirty="0" smtClean="0"/>
              <a:t>The Wealth of Nations</a:t>
            </a:r>
            <a:r>
              <a:rPr lang="en-US" i="1" dirty="0" smtClean="0"/>
              <a:t>,</a:t>
            </a:r>
            <a:r>
              <a:rPr lang="en-US" dirty="0" smtClean="0"/>
              <a:t> in which he countered</a:t>
            </a:r>
            <a:r>
              <a:rPr lang="en-US" dirty="0"/>
              <a:t> mercantilist ideas</a:t>
            </a:r>
            <a:r>
              <a:rPr lang="en-US" dirty="0" smtClean="0"/>
              <a:t>.</a:t>
            </a:r>
            <a:r>
              <a:rPr lang="en-US" dirty="0"/>
              <a:t> “If a foreign country can supply us with a commodity cheaper than </a:t>
            </a:r>
            <a:r>
              <a:rPr lang="en-US" dirty="0" smtClean="0"/>
              <a:t>we ourselves </a:t>
            </a:r>
            <a:r>
              <a:rPr lang="en-US" dirty="0"/>
              <a:t>can make it, better buy it of them with some part of the produce of </a:t>
            </a:r>
            <a:r>
              <a:rPr lang="en-US" dirty="0" smtClean="0"/>
              <a:t>our own </a:t>
            </a:r>
            <a:r>
              <a:rPr lang="en-US" dirty="0"/>
              <a:t>industry, employed in a way in which we have some advantage</a:t>
            </a:r>
            <a:r>
              <a:rPr lang="en-US" dirty="0" smtClean="0"/>
              <a:t>”.</a:t>
            </a:r>
          </a:p>
          <a:p>
            <a:pPr algn="just"/>
            <a:r>
              <a:rPr lang="en-US" dirty="0" smtClean="0"/>
              <a:t>Smith </a:t>
            </a:r>
            <a:r>
              <a:rPr lang="en-US" dirty="0"/>
              <a:t>argued that it was impossible for all nations to become rich simultaneously by following mercantilism because the export of one nation is another nation’s import and instead stated that </a:t>
            </a:r>
            <a:r>
              <a:rPr lang="en-US" b="1" dirty="0"/>
              <a:t>all nations would gain simultaneously if they practiced free trade and specialized in accordance with their absolute </a:t>
            </a:r>
            <a:r>
              <a:rPr lang="en-US" b="1" dirty="0" smtClean="0"/>
              <a:t>advantage</a:t>
            </a:r>
            <a:r>
              <a:rPr lang="en-US" dirty="0" smtClean="0"/>
              <a:t>. Smith </a:t>
            </a:r>
            <a:r>
              <a:rPr lang="en-US" dirty="0"/>
              <a:t>also stated that the wealth of nations depends upon the goods and services available to their citizens, rather than their gold reserves</a:t>
            </a:r>
            <a:r>
              <a:rPr lang="en-US" dirty="0" smtClean="0"/>
              <a:t>.</a:t>
            </a:r>
            <a:endParaRPr lang="en-US" dirty="0"/>
          </a:p>
          <a:p>
            <a:endParaRPr lang="en-IN" dirty="0"/>
          </a:p>
        </p:txBody>
      </p:sp>
    </p:spTree>
    <p:extLst>
      <p:ext uri="{BB962C8B-B14F-4D97-AF65-F5344CB8AC3E}">
        <p14:creationId xmlns:p14="http://schemas.microsoft.com/office/powerpoint/2010/main" val="1668591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TotalTime>
  <Words>4002</Words>
  <Application>Microsoft Office PowerPoint</Application>
  <PresentationFormat>Widescreen</PresentationFormat>
  <Paragraphs>211</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Wingdings</vt:lpstr>
      <vt:lpstr>Office Theme</vt:lpstr>
      <vt:lpstr>Labour Productivity and Comparative Advantage</vt:lpstr>
      <vt:lpstr>Mercantilism</vt:lpstr>
      <vt:lpstr>Tariffs</vt:lpstr>
      <vt:lpstr>PowerPoint Presentation</vt:lpstr>
      <vt:lpstr>PowerPoint Presentation</vt:lpstr>
      <vt:lpstr>Reasons for trade</vt:lpstr>
      <vt:lpstr>PowerPoint Presentation</vt:lpstr>
      <vt:lpstr>PowerPoint Presentation</vt:lpstr>
      <vt:lpstr>Absolute Advantage</vt:lpstr>
      <vt:lpstr>Ricardian Model</vt:lpstr>
      <vt:lpstr>PowerPoint Presentation</vt:lpstr>
      <vt:lpstr>PowerPoint Presentation</vt:lpstr>
      <vt:lpstr>PowerPoint Presentation</vt:lpstr>
      <vt:lpstr>One factor Ricardian Model- Assumptions</vt:lpstr>
      <vt:lpstr>PowerPoint Presentation</vt:lpstr>
      <vt:lpstr>Production Possibilities</vt:lpstr>
      <vt:lpstr>PowerPoint Presentation</vt:lpstr>
      <vt:lpstr>PowerPoint Presentation</vt:lpstr>
      <vt:lpstr>Production, Prices and Wages</vt:lpstr>
      <vt:lpstr>PowerPoint Presentation</vt:lpstr>
      <vt:lpstr>PowerPoint Presentation</vt:lpstr>
      <vt:lpstr>Trade in the Ricardian Model</vt:lpstr>
      <vt:lpstr>PowerPoint Presentation</vt:lpstr>
      <vt:lpstr>PowerPoint Presentation</vt:lpstr>
      <vt:lpstr>Relative Supply and Relative Demand</vt:lpstr>
      <vt:lpstr>PowerPoint Presentation</vt:lpstr>
      <vt:lpstr>PowerPoint Presentation</vt:lpstr>
      <vt:lpstr>Relative Demand</vt:lpstr>
      <vt:lpstr>PowerPoint Presentation</vt:lpstr>
      <vt:lpstr>PowerPoint Presentation</vt:lpstr>
      <vt:lpstr>Gains from Trade</vt:lpstr>
      <vt:lpstr>PowerPoint Presentation</vt:lpstr>
      <vt:lpstr>Trade expands consumption possibilities</vt:lpstr>
      <vt:lpstr>Numerical Example</vt:lpstr>
      <vt:lpstr>PowerPoint Presentation</vt:lpstr>
      <vt:lpstr>PowerPoint Presentation</vt:lpstr>
      <vt:lpstr>Relative Wages</vt:lpstr>
      <vt:lpstr>PowerPoint Presentation</vt:lpstr>
      <vt:lpstr>PowerPoint Presentation</vt:lpstr>
      <vt:lpstr>PowerPoint Presentation</vt:lpstr>
      <vt:lpstr>Do Wages Reflect Productivity?</vt:lpstr>
      <vt:lpstr>PowerPoint Presentation</vt:lpstr>
      <vt:lpstr>Misconceptions about Comparative Advantage</vt:lpstr>
      <vt:lpstr>PowerPoint Presentation</vt:lpstr>
      <vt:lpstr>PowerPoint Presentation</vt:lpstr>
      <vt:lpstr>Comparative Advantage with many goods</vt:lpstr>
      <vt:lpstr>PowerPoint Presentation</vt:lpstr>
      <vt:lpstr>PowerPoint Presentation</vt:lpstr>
      <vt:lpstr>Determination of relative wages</vt:lpstr>
      <vt:lpstr>PowerPoint Presentation</vt:lpstr>
      <vt:lpstr>PowerPoint Presentation</vt:lpstr>
      <vt:lpstr>PowerPoint Presentation</vt:lpstr>
      <vt:lpstr>Transportation costs and non-traded goods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61</cp:revision>
  <dcterms:created xsi:type="dcterms:W3CDTF">2022-12-12T13:44:27Z</dcterms:created>
  <dcterms:modified xsi:type="dcterms:W3CDTF">2023-01-18T05:52:07Z</dcterms:modified>
</cp:coreProperties>
</file>