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66" r:id="rId15"/>
    <p:sldId id="270"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83" d="100"/>
          <a:sy n="83"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9C1123-C678-47C6-8F29-7CDAB9EE7AD0}"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121723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C1123-C678-47C6-8F29-7CDAB9EE7AD0}"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191783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C1123-C678-47C6-8F29-7CDAB9EE7AD0}"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374621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9C1123-C678-47C6-8F29-7CDAB9EE7AD0}"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7145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9C1123-C678-47C6-8F29-7CDAB9EE7AD0}" type="datetimeFigureOut">
              <a:rPr lang="en-IN" smtClean="0"/>
              <a:t>26-01-2023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324238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9C1123-C678-47C6-8F29-7CDAB9EE7AD0}"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6516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9C1123-C678-47C6-8F29-7CDAB9EE7AD0}" type="datetimeFigureOut">
              <a:rPr lang="en-IN" smtClean="0"/>
              <a:t>26-01-2023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68701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9C1123-C678-47C6-8F29-7CDAB9EE7AD0}" type="datetimeFigureOut">
              <a:rPr lang="en-IN" smtClean="0"/>
              <a:t>26-01-2023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379123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C1123-C678-47C6-8F29-7CDAB9EE7AD0}" type="datetimeFigureOut">
              <a:rPr lang="en-IN" smtClean="0"/>
              <a:t>26-01-2023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397333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9C1123-C678-47C6-8F29-7CDAB9EE7AD0}"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316269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9C1123-C678-47C6-8F29-7CDAB9EE7AD0}" type="datetimeFigureOut">
              <a:rPr lang="en-IN" smtClean="0"/>
              <a:t>26-01-2023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C5AC5-4090-4A8F-8AAB-EDCFAC93A06C}" type="slidenum">
              <a:rPr lang="en-IN" smtClean="0"/>
              <a:t>‹#›</a:t>
            </a:fld>
            <a:endParaRPr lang="en-IN"/>
          </a:p>
        </p:txBody>
      </p:sp>
    </p:spTree>
    <p:extLst>
      <p:ext uri="{BB962C8B-B14F-4D97-AF65-F5344CB8AC3E}">
        <p14:creationId xmlns:p14="http://schemas.microsoft.com/office/powerpoint/2010/main" val="257838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1123-C678-47C6-8F29-7CDAB9EE7AD0}" type="datetimeFigureOut">
              <a:rPr lang="en-IN" smtClean="0"/>
              <a:t>26-01-2023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C5AC5-4090-4A8F-8AAB-EDCFAC93A06C}" type="slidenum">
              <a:rPr lang="en-IN" smtClean="0"/>
              <a:t>‹#›</a:t>
            </a:fld>
            <a:endParaRPr lang="en-IN"/>
          </a:p>
        </p:txBody>
      </p:sp>
    </p:spTree>
    <p:extLst>
      <p:ext uri="{BB962C8B-B14F-4D97-AF65-F5344CB8AC3E}">
        <p14:creationId xmlns:p14="http://schemas.microsoft.com/office/powerpoint/2010/main" val="42257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4399"/>
            <a:ext cx="9144000" cy="2387600"/>
          </a:xfrm>
        </p:spPr>
        <p:txBody>
          <a:bodyPr>
            <a:normAutofit fontScale="90000"/>
          </a:bodyPr>
          <a:lstStyle/>
          <a:p>
            <a:r>
              <a:rPr lang="en-US" dirty="0" smtClean="0"/>
              <a:t>Resources, Comparative Advantage and Income Distribution</a:t>
            </a:r>
            <a:endParaRPr lang="en-IN" dirty="0"/>
          </a:p>
        </p:txBody>
      </p:sp>
    </p:spTree>
    <p:extLst>
      <p:ext uri="{BB962C8B-B14F-4D97-AF65-F5344CB8AC3E}">
        <p14:creationId xmlns:p14="http://schemas.microsoft.com/office/powerpoint/2010/main" val="3329807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218" y="775855"/>
            <a:ext cx="10889673" cy="5698836"/>
          </a:xfrm>
        </p:spPr>
        <p:txBody>
          <a:bodyPr/>
          <a:lstStyle/>
          <a:p>
            <a:pPr algn="just"/>
            <a:r>
              <a:rPr lang="en-US" dirty="0"/>
              <a:t>Now let’s make the model more realistic and allow the possibility of substituting </a:t>
            </a:r>
            <a:r>
              <a:rPr lang="en-US" dirty="0" smtClean="0"/>
              <a:t>capital for labour </a:t>
            </a:r>
            <a:r>
              <a:rPr lang="en-US" dirty="0"/>
              <a:t>and vice versa in production. This substitution removes the kink in </a:t>
            </a:r>
            <a:r>
              <a:rPr lang="en-US" dirty="0" smtClean="0"/>
              <a:t>the production </a:t>
            </a:r>
            <a:r>
              <a:rPr lang="en-US" dirty="0"/>
              <a:t>possibility frontier; instead, the frontier </a:t>
            </a:r>
            <a:r>
              <a:rPr lang="en-US" i="1" dirty="0"/>
              <a:t>PP </a:t>
            </a:r>
            <a:r>
              <a:rPr lang="en-US" dirty="0"/>
              <a:t>has the bowed </a:t>
            </a:r>
            <a:r>
              <a:rPr lang="en-US" dirty="0" smtClean="0"/>
              <a:t>shape.</a:t>
            </a:r>
          </a:p>
          <a:p>
            <a:pPr algn="just"/>
            <a:endParaRPr lang="en-IN" dirty="0"/>
          </a:p>
        </p:txBody>
      </p:sp>
      <p:pic>
        <p:nvPicPr>
          <p:cNvPr id="4" name="Content Placeholder 3"/>
          <p:cNvPicPr>
            <a:picLocks noChangeAspect="1"/>
          </p:cNvPicPr>
          <p:nvPr/>
        </p:nvPicPr>
        <p:blipFill>
          <a:blip r:embed="rId2"/>
          <a:stretch>
            <a:fillRect/>
          </a:stretch>
        </p:blipFill>
        <p:spPr>
          <a:xfrm>
            <a:off x="2987771" y="2650836"/>
            <a:ext cx="6650565" cy="3722255"/>
          </a:xfrm>
          <a:prstGeom prst="rect">
            <a:avLst/>
          </a:prstGeom>
        </p:spPr>
      </p:pic>
    </p:spTree>
    <p:extLst>
      <p:ext uri="{BB962C8B-B14F-4D97-AF65-F5344CB8AC3E}">
        <p14:creationId xmlns:p14="http://schemas.microsoft.com/office/powerpoint/2010/main" val="428842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4">
              <a:lumMod val="40000"/>
              <a:lumOff val="60000"/>
            </a:schemeClr>
          </a:solidFill>
        </p:spPr>
        <p:txBody>
          <a:bodyPr/>
          <a:lstStyle/>
          <a:p>
            <a:pPr algn="ctr"/>
            <a:r>
              <a:rPr lang="en-US" dirty="0" smtClean="0"/>
              <a:t>Production and Prices</a:t>
            </a:r>
            <a:endParaRPr lang="en-IN" dirty="0"/>
          </a:p>
        </p:txBody>
      </p:sp>
      <p:sp>
        <p:nvSpPr>
          <p:cNvPr id="3" name="Content Placeholder 2"/>
          <p:cNvSpPr>
            <a:spLocks noGrp="1"/>
          </p:cNvSpPr>
          <p:nvPr>
            <p:ph idx="1"/>
          </p:nvPr>
        </p:nvSpPr>
        <p:spPr/>
        <p:txBody>
          <a:bodyPr/>
          <a:lstStyle/>
          <a:p>
            <a:pPr algn="just"/>
            <a:r>
              <a:rPr lang="en-US" dirty="0" smtClean="0"/>
              <a:t>The production possibility frontier describes what an economy can produce, but to determine what the economy does produce, we must determine the prices of goods. </a:t>
            </a:r>
          </a:p>
          <a:p>
            <a:pPr algn="just"/>
            <a:r>
              <a:rPr lang="en-US" dirty="0" smtClean="0"/>
              <a:t>In </a:t>
            </a:r>
            <a:r>
              <a:rPr lang="en-US" dirty="0"/>
              <a:t>general, the economy should produce at the point that maximizes the value of production, </a:t>
            </a:r>
            <a:r>
              <a:rPr lang="en-US" i="1" dirty="0"/>
              <a:t>V: </a:t>
            </a:r>
            <a:endParaRPr lang="en-US" dirty="0"/>
          </a:p>
          <a:p>
            <a:pPr marL="0" indent="0" algn="ctr">
              <a:buNone/>
            </a:pPr>
            <a:r>
              <a:rPr lang="en-IN" i="1" dirty="0"/>
              <a:t>V = P</a:t>
            </a:r>
            <a:r>
              <a:rPr lang="en-IN" i="1" baseline="-25000" dirty="0"/>
              <a:t>C</a:t>
            </a:r>
            <a:r>
              <a:rPr lang="en-IN" i="1" dirty="0"/>
              <a:t>Q</a:t>
            </a:r>
            <a:r>
              <a:rPr lang="en-IN" i="1" baseline="-25000" dirty="0"/>
              <a:t>C </a:t>
            </a:r>
            <a:r>
              <a:rPr lang="en-IN" dirty="0"/>
              <a:t>+ </a:t>
            </a:r>
            <a:r>
              <a:rPr lang="en-IN" i="1" dirty="0"/>
              <a:t>P</a:t>
            </a:r>
            <a:r>
              <a:rPr lang="en-IN" i="1" baseline="-25000" dirty="0"/>
              <a:t>F</a:t>
            </a:r>
            <a:r>
              <a:rPr lang="en-IN" i="1" dirty="0"/>
              <a:t>Q</a:t>
            </a:r>
            <a:r>
              <a:rPr lang="en-IN" i="1" baseline="-25000" dirty="0"/>
              <a:t>F</a:t>
            </a:r>
            <a:r>
              <a:rPr lang="en-IN" i="1" dirty="0"/>
              <a:t> </a:t>
            </a:r>
            <a:endParaRPr lang="en-IN" dirty="0"/>
          </a:p>
          <a:p>
            <a:pPr marL="0" indent="0" algn="just">
              <a:buNone/>
            </a:pPr>
            <a:r>
              <a:rPr lang="en-US" dirty="0" smtClean="0"/>
              <a:t>  where </a:t>
            </a:r>
            <a:r>
              <a:rPr lang="en-US" i="1" dirty="0"/>
              <a:t>P</a:t>
            </a:r>
            <a:r>
              <a:rPr lang="en-US" i="1" baseline="-25000" dirty="0"/>
              <a:t>C </a:t>
            </a:r>
            <a:r>
              <a:rPr lang="en-US" dirty="0"/>
              <a:t>is the price of cloth and </a:t>
            </a:r>
            <a:r>
              <a:rPr lang="en-US" i="1" dirty="0"/>
              <a:t>P</a:t>
            </a:r>
            <a:r>
              <a:rPr lang="en-US" i="1" baseline="-25000" dirty="0"/>
              <a:t>F</a:t>
            </a:r>
            <a:r>
              <a:rPr lang="en-US" i="1" dirty="0"/>
              <a:t> </a:t>
            </a:r>
            <a:r>
              <a:rPr lang="en-US" dirty="0"/>
              <a:t>is the price of food. </a:t>
            </a:r>
          </a:p>
          <a:p>
            <a:endParaRPr lang="en-IN" dirty="0" smtClean="0"/>
          </a:p>
          <a:p>
            <a:endParaRPr lang="en-US" dirty="0" smtClean="0"/>
          </a:p>
          <a:p>
            <a:endParaRPr lang="en-IN" dirty="0"/>
          </a:p>
        </p:txBody>
      </p:sp>
    </p:spTree>
    <p:extLst>
      <p:ext uri="{BB962C8B-B14F-4D97-AF65-F5344CB8AC3E}">
        <p14:creationId xmlns:p14="http://schemas.microsoft.com/office/powerpoint/2010/main" val="26434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smtClean="0"/>
                  <a:t>Define an </a:t>
                </a:r>
                <a:r>
                  <a:rPr lang="en-US" b="1" dirty="0" smtClean="0"/>
                  <a:t>isovalue </a:t>
                </a:r>
                <a:r>
                  <a:rPr lang="en-US" dirty="0" smtClean="0"/>
                  <a:t>line as a line representing a constant value of production. </a:t>
                </a:r>
                <a14:m>
                  <m:oMath xmlns:m="http://schemas.openxmlformats.org/officeDocument/2006/math">
                    <m:bar>
                      <m:barPr>
                        <m:pos m:val="top"/>
                        <m:ctrlPr>
                          <a:rPr lang="en-IN" i="1" dirty="0" smtClean="0">
                            <a:latin typeface="Cambria Math" panose="02040503050406030204" pitchFamily="18" charset="0"/>
                          </a:rPr>
                        </m:ctrlPr>
                      </m:barPr>
                      <m:e>
                        <m:r>
                          <a:rPr lang="en-US" b="0" i="1" dirty="0" smtClean="0">
                            <a:latin typeface="Cambria Math" panose="02040503050406030204" pitchFamily="18" charset="0"/>
                          </a:rPr>
                          <m:t>𝑉</m:t>
                        </m:r>
                      </m:e>
                    </m:bar>
                  </m:oMath>
                </a14:m>
                <a:r>
                  <a:rPr lang="en-IN" i="1" dirty="0" smtClean="0"/>
                  <a:t> = P</a:t>
                </a:r>
                <a:r>
                  <a:rPr lang="en-IN" i="1" baseline="-25000" dirty="0" smtClean="0"/>
                  <a:t>C</a:t>
                </a:r>
                <a:r>
                  <a:rPr lang="en-IN" i="1" dirty="0" smtClean="0"/>
                  <a:t>Q</a:t>
                </a:r>
                <a:r>
                  <a:rPr lang="en-IN" i="1" baseline="-25000" dirty="0" smtClean="0"/>
                  <a:t>C </a:t>
                </a:r>
                <a:r>
                  <a:rPr lang="en-IN" dirty="0" smtClean="0"/>
                  <a:t>+ </a:t>
                </a:r>
                <a:r>
                  <a:rPr lang="en-IN" i="1" dirty="0" smtClean="0"/>
                  <a:t>P</a:t>
                </a:r>
                <a:r>
                  <a:rPr lang="en-IN" i="1" baseline="-25000" dirty="0" smtClean="0"/>
                  <a:t>F</a:t>
                </a:r>
                <a:r>
                  <a:rPr lang="en-IN" i="1" dirty="0" smtClean="0"/>
                  <a:t>Q</a:t>
                </a:r>
                <a:r>
                  <a:rPr lang="en-IN" i="1" baseline="-25000" dirty="0" smtClean="0"/>
                  <a:t>F</a:t>
                </a:r>
                <a:r>
                  <a:rPr lang="en-IN" i="1" dirty="0" smtClean="0"/>
                  <a:t> </a:t>
                </a:r>
              </a:p>
              <a:p>
                <a:pPr marL="0" indent="0" algn="ctr">
                  <a:buNone/>
                </a:pPr>
                <a:r>
                  <a:rPr lang="en-IN" i="1" dirty="0" smtClean="0"/>
                  <a:t>P</a:t>
                </a:r>
                <a:r>
                  <a:rPr lang="en-IN" i="1" baseline="-25000" dirty="0" smtClean="0"/>
                  <a:t>F </a:t>
                </a:r>
                <a:r>
                  <a:rPr lang="en-IN" i="1" dirty="0" smtClean="0"/>
                  <a:t>Q</a:t>
                </a:r>
                <a:r>
                  <a:rPr lang="en-IN" i="1" baseline="-25000" dirty="0" smtClean="0"/>
                  <a:t>F </a:t>
                </a:r>
                <a14:m>
                  <m:oMath xmlns:m="http://schemas.openxmlformats.org/officeDocument/2006/math">
                    <m:r>
                      <a:rPr lang="en-US" b="0" i="1" dirty="0" smtClean="0">
                        <a:latin typeface="Cambria Math" panose="02040503050406030204" pitchFamily="18" charset="0"/>
                      </a:rPr>
                      <m:t>= </m:t>
                    </m:r>
                    <m:bar>
                      <m:barPr>
                        <m:pos m:val="top"/>
                        <m:ctrlPr>
                          <a:rPr lang="en-IN" i="1" dirty="0" smtClean="0">
                            <a:latin typeface="Cambria Math" panose="02040503050406030204" pitchFamily="18" charset="0"/>
                          </a:rPr>
                        </m:ctrlPr>
                      </m:barPr>
                      <m:e>
                        <m:r>
                          <a:rPr lang="en-US" b="0" i="1" dirty="0" smtClean="0">
                            <a:latin typeface="Cambria Math" panose="02040503050406030204" pitchFamily="18" charset="0"/>
                          </a:rPr>
                          <m:t>𝑉</m:t>
                        </m:r>
                      </m:e>
                    </m:bar>
                    <m:r>
                      <a:rPr lang="en-US" b="0" i="0" dirty="0" smtClean="0">
                        <a:latin typeface="Cambria Math" panose="02040503050406030204" pitchFamily="18" charset="0"/>
                      </a:rPr>
                      <m:t>−</m:t>
                    </m:r>
                    <m:r>
                      <m:rPr>
                        <m:nor/>
                      </m:rPr>
                      <a:rPr lang="en-IN" i="1" dirty="0" smtClean="0"/>
                      <m:t>P</m:t>
                    </m:r>
                    <m:r>
                      <m:rPr>
                        <m:nor/>
                      </m:rPr>
                      <a:rPr lang="en-IN" i="1" baseline="-25000" dirty="0" smtClean="0"/>
                      <m:t>C</m:t>
                    </m:r>
                    <m:r>
                      <m:rPr>
                        <m:nor/>
                      </m:rPr>
                      <a:rPr lang="en-US" b="0" i="1" baseline="-25000" dirty="0" smtClean="0"/>
                      <m:t> </m:t>
                    </m:r>
                    <m:r>
                      <m:rPr>
                        <m:nor/>
                      </m:rPr>
                      <a:rPr lang="en-IN" i="1" dirty="0" smtClean="0"/>
                      <m:t>Q</m:t>
                    </m:r>
                    <m:r>
                      <m:rPr>
                        <m:nor/>
                      </m:rPr>
                      <a:rPr lang="en-IN" i="1" baseline="-25000" dirty="0" smtClean="0"/>
                      <m:t>C</m:t>
                    </m:r>
                  </m:oMath>
                </a14:m>
                <a:endParaRPr lang="en-IN" dirty="0" smtClean="0"/>
              </a:p>
              <a:p>
                <a:pPr algn="just"/>
                <a:r>
                  <a:rPr lang="en-US" dirty="0" smtClean="0"/>
                  <a:t>After rearranging we get that the slope of an isovalue line is –P</a:t>
                </a:r>
                <a:r>
                  <a:rPr lang="en-US" baseline="-25000" dirty="0" smtClean="0"/>
                  <a:t>C</a:t>
                </a:r>
                <a:r>
                  <a:rPr lang="en-US" dirty="0" smtClean="0"/>
                  <a:t>/P</a:t>
                </a:r>
                <a:r>
                  <a:rPr lang="en-US" baseline="-25000" dirty="0" smtClean="0"/>
                  <a:t>F</a:t>
                </a:r>
              </a:p>
              <a:p>
                <a:pPr algn="just"/>
                <a:r>
                  <a:rPr lang="en-US" dirty="0"/>
                  <a:t>Given prices of output, one isovalue line represents the maximum value of production, say at a point </a:t>
                </a:r>
                <a:r>
                  <a:rPr lang="en-US" i="1" dirty="0"/>
                  <a:t>Q</a:t>
                </a:r>
                <a:r>
                  <a:rPr lang="en-US" dirty="0"/>
                  <a:t>. </a:t>
                </a:r>
              </a:p>
              <a:p>
                <a:pPr algn="just"/>
                <a:r>
                  <a:rPr lang="en-US" dirty="0" smtClean="0"/>
                  <a:t>At that point, the slope of the PPF equals </a:t>
                </a:r>
                <a:r>
                  <a:rPr lang="en-US" i="1" dirty="0" smtClean="0"/>
                  <a:t>– </a:t>
                </a:r>
                <a:r>
                  <a:rPr lang="en-US" dirty="0" smtClean="0"/>
                  <a:t>(P</a:t>
                </a:r>
                <a:r>
                  <a:rPr lang="en-US" baseline="-25000" dirty="0" smtClean="0"/>
                  <a:t>C</a:t>
                </a:r>
                <a:r>
                  <a:rPr lang="en-US" dirty="0" smtClean="0"/>
                  <a:t>/P</a:t>
                </a:r>
                <a:r>
                  <a:rPr lang="en-US" baseline="-25000" dirty="0" smtClean="0"/>
                  <a:t>F</a:t>
                </a:r>
                <a:r>
                  <a:rPr lang="en-US" dirty="0" smtClean="0"/>
                  <a:t>), so </a:t>
                </a:r>
                <a:r>
                  <a:rPr lang="en-US" i="1" dirty="0" smtClean="0"/>
                  <a:t>the opportunity cost of cloth equals the relative price of cloth. </a:t>
                </a:r>
                <a:endParaRPr lang="en-US" dirty="0" smtClean="0"/>
              </a:p>
              <a:p>
                <a:pPr marL="0" indent="0" algn="just">
                  <a:buNone/>
                </a:pPr>
                <a:endParaRPr lang="en-IN"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167920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251200" y="1930401"/>
            <a:ext cx="6387531" cy="4208942"/>
          </a:xfrm>
          <a:prstGeom prst="rect">
            <a:avLst/>
          </a:prstGeom>
        </p:spPr>
      </p:pic>
    </p:spTree>
    <p:extLst>
      <p:ext uri="{BB962C8B-B14F-4D97-AF65-F5344CB8AC3E}">
        <p14:creationId xmlns:p14="http://schemas.microsoft.com/office/powerpoint/2010/main" val="341388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2766"/>
          </a:xfrm>
          <a:solidFill>
            <a:schemeClr val="accent4">
              <a:lumMod val="75000"/>
            </a:schemeClr>
          </a:solidFill>
        </p:spPr>
        <p:txBody>
          <a:bodyPr/>
          <a:lstStyle/>
          <a:p>
            <a:pPr algn="ctr"/>
            <a:r>
              <a:rPr lang="en-US" dirty="0" smtClean="0"/>
              <a:t>Choosing the mix of inputs</a:t>
            </a:r>
            <a:endParaRPr lang="en-IN" dirty="0"/>
          </a:p>
        </p:txBody>
      </p:sp>
      <p:sp>
        <p:nvSpPr>
          <p:cNvPr id="5" name="Content Placeholder 4"/>
          <p:cNvSpPr>
            <a:spLocks noGrp="1"/>
          </p:cNvSpPr>
          <p:nvPr>
            <p:ph idx="1"/>
          </p:nvPr>
        </p:nvSpPr>
        <p:spPr/>
        <p:txBody>
          <a:bodyPr>
            <a:normAutofit/>
          </a:bodyPr>
          <a:lstStyle/>
          <a:p>
            <a:pPr algn="just"/>
            <a:r>
              <a:rPr lang="en-US" dirty="0" smtClean="0"/>
              <a:t>In </a:t>
            </a:r>
            <a:r>
              <a:rPr lang="en-US" dirty="0"/>
              <a:t>a two-factor model producers may have room for choice in the use </a:t>
            </a:r>
            <a:r>
              <a:rPr lang="en-US" dirty="0" smtClean="0"/>
              <a:t>of inputs</a:t>
            </a:r>
            <a:r>
              <a:rPr lang="en-US" dirty="0"/>
              <a:t>. A farmer, for example, can choose between using relatively more </a:t>
            </a:r>
            <a:r>
              <a:rPr lang="en-US" dirty="0" smtClean="0"/>
              <a:t>mechanized equipment </a:t>
            </a:r>
            <a:r>
              <a:rPr lang="en-US" dirty="0"/>
              <a:t>(capital) and fewer workers, or vice versa</a:t>
            </a:r>
            <a:r>
              <a:rPr lang="en-US" dirty="0" smtClean="0"/>
              <a:t>.</a:t>
            </a:r>
          </a:p>
          <a:p>
            <a:pPr algn="just"/>
            <a:r>
              <a:rPr lang="en-US" dirty="0"/>
              <a:t>What input choice will producers actually make? It depends on the relative costs </a:t>
            </a:r>
            <a:r>
              <a:rPr lang="en-US" dirty="0" smtClean="0"/>
              <a:t>of capital </a:t>
            </a:r>
            <a:r>
              <a:rPr lang="en-US" dirty="0"/>
              <a:t>and </a:t>
            </a:r>
            <a:r>
              <a:rPr lang="en-US" dirty="0" smtClean="0"/>
              <a:t>labour</a:t>
            </a:r>
            <a:r>
              <a:rPr lang="en-US" dirty="0"/>
              <a:t>. If capital rental rates are high and wages low, farmers will choose to </a:t>
            </a:r>
            <a:r>
              <a:rPr lang="en-US" dirty="0" smtClean="0"/>
              <a:t>produce using </a:t>
            </a:r>
            <a:r>
              <a:rPr lang="en-US" dirty="0"/>
              <a:t>relatively little capital and a lot of </a:t>
            </a:r>
            <a:r>
              <a:rPr lang="en-US" dirty="0" smtClean="0"/>
              <a:t>labour</a:t>
            </a:r>
            <a:r>
              <a:rPr lang="en-US" dirty="0"/>
              <a:t>; on the other hand, if the rental </a:t>
            </a:r>
            <a:r>
              <a:rPr lang="en-US" dirty="0" smtClean="0"/>
              <a:t>rates are </a:t>
            </a:r>
            <a:r>
              <a:rPr lang="en-US" dirty="0"/>
              <a:t>low and wages high, they will save on </a:t>
            </a:r>
            <a:r>
              <a:rPr lang="en-US" dirty="0" smtClean="0"/>
              <a:t>labour </a:t>
            </a:r>
            <a:r>
              <a:rPr lang="en-US" dirty="0"/>
              <a:t>and use a lot more </a:t>
            </a:r>
            <a:r>
              <a:rPr lang="en-US" dirty="0" smtClean="0"/>
              <a:t>capital.</a:t>
            </a:r>
            <a:endParaRPr lang="en-IN" dirty="0"/>
          </a:p>
        </p:txBody>
      </p:sp>
    </p:spTree>
    <p:extLst>
      <p:ext uri="{BB962C8B-B14F-4D97-AF65-F5344CB8AC3E}">
        <p14:creationId xmlns:p14="http://schemas.microsoft.com/office/powerpoint/2010/main" val="319296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tx2">
              <a:lumMod val="60000"/>
              <a:lumOff val="40000"/>
            </a:schemeClr>
          </a:solidFill>
        </p:spPr>
        <p:txBody>
          <a:bodyPr/>
          <a:lstStyle/>
          <a:p>
            <a:pPr algn="ctr"/>
            <a:r>
              <a:rPr lang="en-US" dirty="0" smtClean="0"/>
              <a:t>Isoquants</a:t>
            </a:r>
            <a:endParaRPr lang="en-IN" dirty="0"/>
          </a:p>
        </p:txBody>
      </p:sp>
      <p:pic>
        <p:nvPicPr>
          <p:cNvPr id="4" name="Content Placeholder 3"/>
          <p:cNvPicPr>
            <a:picLocks noGrp="1" noChangeAspect="1"/>
          </p:cNvPicPr>
          <p:nvPr>
            <p:ph idx="1"/>
          </p:nvPr>
        </p:nvPicPr>
        <p:blipFill>
          <a:blip r:embed="rId2"/>
          <a:stretch>
            <a:fillRect/>
          </a:stretch>
        </p:blipFill>
        <p:spPr>
          <a:xfrm>
            <a:off x="3371273" y="2122481"/>
            <a:ext cx="5768393" cy="4065883"/>
          </a:xfrm>
          <a:prstGeom prst="rect">
            <a:avLst/>
          </a:prstGeom>
        </p:spPr>
      </p:pic>
    </p:spTree>
    <p:extLst>
      <p:ext uri="{BB962C8B-B14F-4D97-AF65-F5344CB8AC3E}">
        <p14:creationId xmlns:p14="http://schemas.microsoft.com/office/powerpoint/2010/main" val="409150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0436" y="365125"/>
            <a:ext cx="10633364" cy="1168111"/>
          </a:xfrm>
          <a:solidFill>
            <a:schemeClr val="tx2">
              <a:lumMod val="20000"/>
              <a:lumOff val="80000"/>
            </a:schemeClr>
          </a:solidFill>
        </p:spPr>
        <p:txBody>
          <a:bodyPr/>
          <a:lstStyle/>
          <a:p>
            <a:pPr algn="ctr"/>
            <a:r>
              <a:rPr lang="en-US" dirty="0" smtClean="0"/>
              <a:t>Factor prices and input choices</a:t>
            </a:r>
            <a:endParaRPr lang="en-IN" dirty="0"/>
          </a:p>
        </p:txBody>
      </p:sp>
      <p:pic>
        <p:nvPicPr>
          <p:cNvPr id="7" name="Content Placeholder 6"/>
          <p:cNvPicPr>
            <a:picLocks noGrp="1" noChangeAspect="1"/>
          </p:cNvPicPr>
          <p:nvPr>
            <p:ph sz="half" idx="1"/>
          </p:nvPr>
        </p:nvPicPr>
        <p:blipFill>
          <a:blip r:embed="rId2"/>
          <a:stretch>
            <a:fillRect/>
          </a:stretch>
        </p:blipFill>
        <p:spPr>
          <a:xfrm>
            <a:off x="886690" y="1825625"/>
            <a:ext cx="4793673" cy="4187247"/>
          </a:xfrm>
          <a:prstGeom prst="rect">
            <a:avLst/>
          </a:prstGeom>
        </p:spPr>
      </p:pic>
      <p:sp>
        <p:nvSpPr>
          <p:cNvPr id="6" name="Content Placeholder 5"/>
          <p:cNvSpPr>
            <a:spLocks noGrp="1"/>
          </p:cNvSpPr>
          <p:nvPr>
            <p:ph sz="half" idx="2"/>
          </p:nvPr>
        </p:nvSpPr>
        <p:spPr/>
        <p:txBody>
          <a:bodyPr>
            <a:normAutofit fontScale="92500" lnSpcReduction="20000"/>
          </a:bodyPr>
          <a:lstStyle/>
          <a:p>
            <a:pPr marL="0" indent="0" algn="just">
              <a:buNone/>
            </a:pPr>
            <a:r>
              <a:rPr lang="en-US" dirty="0"/>
              <a:t>In each sector, the ratio of </a:t>
            </a:r>
            <a:r>
              <a:rPr lang="en-US" dirty="0" smtClean="0"/>
              <a:t>labour to capital </a:t>
            </a:r>
            <a:r>
              <a:rPr lang="en-US" dirty="0"/>
              <a:t>used in production </a:t>
            </a:r>
            <a:r>
              <a:rPr lang="en-US" dirty="0" smtClean="0"/>
              <a:t>depends on </a:t>
            </a:r>
            <a:r>
              <a:rPr lang="en-US" dirty="0"/>
              <a:t>the cost of </a:t>
            </a:r>
            <a:r>
              <a:rPr lang="en-US" dirty="0" smtClean="0"/>
              <a:t>labour </a:t>
            </a:r>
            <a:r>
              <a:rPr lang="en-US" dirty="0"/>
              <a:t>relative to </a:t>
            </a:r>
            <a:r>
              <a:rPr lang="en-US" dirty="0" smtClean="0"/>
              <a:t>the cost </a:t>
            </a:r>
            <a:r>
              <a:rPr lang="en-US" dirty="0"/>
              <a:t>of capital</a:t>
            </a:r>
            <a:r>
              <a:rPr lang="en-US" dirty="0" smtClean="0"/>
              <a:t>, w/r </a:t>
            </a:r>
            <a:r>
              <a:rPr lang="en-US" dirty="0"/>
              <a:t>. The curve </a:t>
            </a:r>
            <a:r>
              <a:rPr lang="en-US" i="1" dirty="0" smtClean="0"/>
              <a:t>FF </a:t>
            </a:r>
            <a:r>
              <a:rPr lang="en-IN" dirty="0" smtClean="0"/>
              <a:t>shows </a:t>
            </a:r>
            <a:r>
              <a:rPr lang="en-IN" dirty="0"/>
              <a:t>the </a:t>
            </a:r>
            <a:r>
              <a:rPr lang="en-IN" dirty="0" smtClean="0"/>
              <a:t>labour-capital ratio </a:t>
            </a:r>
            <a:r>
              <a:rPr lang="en-US" dirty="0" smtClean="0"/>
              <a:t>choices </a:t>
            </a:r>
            <a:r>
              <a:rPr lang="en-US" dirty="0"/>
              <a:t>in food production, </a:t>
            </a:r>
            <a:r>
              <a:rPr lang="en-US" dirty="0" smtClean="0"/>
              <a:t>while the </a:t>
            </a:r>
            <a:r>
              <a:rPr lang="en-US" dirty="0"/>
              <a:t>curve </a:t>
            </a:r>
            <a:r>
              <a:rPr lang="en-US" i="1" dirty="0"/>
              <a:t>CC </a:t>
            </a:r>
            <a:r>
              <a:rPr lang="en-US" dirty="0"/>
              <a:t>shows the </a:t>
            </a:r>
            <a:r>
              <a:rPr lang="en-US" dirty="0" smtClean="0"/>
              <a:t>corresponding </a:t>
            </a:r>
            <a:r>
              <a:rPr lang="en-IN" dirty="0" smtClean="0"/>
              <a:t>choices </a:t>
            </a:r>
            <a:r>
              <a:rPr lang="en-IN" dirty="0"/>
              <a:t>in cloth production.</a:t>
            </a:r>
          </a:p>
          <a:p>
            <a:pPr marL="0" indent="0" algn="just">
              <a:buNone/>
            </a:pPr>
            <a:r>
              <a:rPr lang="en-US" b="1" dirty="0"/>
              <a:t>At any given wage-rental </a:t>
            </a:r>
            <a:r>
              <a:rPr lang="en-US" b="1" dirty="0" smtClean="0"/>
              <a:t>ratio, cloth </a:t>
            </a:r>
            <a:r>
              <a:rPr lang="en-US" b="1" dirty="0"/>
              <a:t>production uses a </a:t>
            </a:r>
            <a:r>
              <a:rPr lang="en-US" b="1" dirty="0" smtClean="0"/>
              <a:t>higher labour-capital </a:t>
            </a:r>
            <a:r>
              <a:rPr lang="en-US" b="1" dirty="0"/>
              <a:t>ratio</a:t>
            </a:r>
            <a:r>
              <a:rPr lang="en-US" dirty="0"/>
              <a:t>; when this is </a:t>
            </a:r>
            <a:r>
              <a:rPr lang="en-US" dirty="0" smtClean="0"/>
              <a:t>the case</a:t>
            </a:r>
            <a:r>
              <a:rPr lang="en-US" dirty="0"/>
              <a:t>, we say that cloth </a:t>
            </a:r>
            <a:r>
              <a:rPr lang="en-US" dirty="0" smtClean="0"/>
              <a:t>production is </a:t>
            </a:r>
            <a:r>
              <a:rPr lang="en-US" i="1" dirty="0" smtClean="0"/>
              <a:t>labour-intensive </a:t>
            </a:r>
            <a:r>
              <a:rPr lang="en-US" dirty="0"/>
              <a:t>and that food </a:t>
            </a:r>
            <a:r>
              <a:rPr lang="en-US" dirty="0" smtClean="0"/>
              <a:t>production </a:t>
            </a:r>
            <a:r>
              <a:rPr lang="en-IN" dirty="0" smtClean="0"/>
              <a:t>is </a:t>
            </a:r>
            <a:r>
              <a:rPr lang="en-IN" i="1" dirty="0"/>
              <a:t>capital-intensive.</a:t>
            </a:r>
            <a:endParaRPr lang="en-IN" dirty="0"/>
          </a:p>
        </p:txBody>
      </p:sp>
    </p:spTree>
    <p:extLst>
      <p:ext uri="{BB962C8B-B14F-4D97-AF65-F5344CB8AC3E}">
        <p14:creationId xmlns:p14="http://schemas.microsoft.com/office/powerpoint/2010/main" val="213381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103457"/>
          </a:xfrm>
        </p:spPr>
        <p:txBody>
          <a:bodyPr/>
          <a:lstStyle/>
          <a:p>
            <a:endParaRPr lang="en-IN" dirty="0"/>
          </a:p>
        </p:txBody>
      </p:sp>
      <p:sp>
        <p:nvSpPr>
          <p:cNvPr id="6" name="Content Placeholder 5"/>
          <p:cNvSpPr>
            <a:spLocks noGrp="1"/>
          </p:cNvSpPr>
          <p:nvPr>
            <p:ph idx="1"/>
          </p:nvPr>
        </p:nvSpPr>
        <p:spPr>
          <a:xfrm>
            <a:off x="838200" y="1825625"/>
            <a:ext cx="10587182" cy="4602884"/>
          </a:xfrm>
        </p:spPr>
        <p:txBody>
          <a:bodyPr>
            <a:normAutofit/>
          </a:bodyPr>
          <a:lstStyle/>
          <a:p>
            <a:pPr algn="just"/>
            <a:r>
              <a:rPr lang="en-US" dirty="0"/>
              <a:t>The </a:t>
            </a:r>
            <a:r>
              <a:rPr lang="en-US" i="1" dirty="0"/>
              <a:t>CC </a:t>
            </a:r>
            <a:r>
              <a:rPr lang="en-US" dirty="0"/>
              <a:t>and </a:t>
            </a:r>
            <a:r>
              <a:rPr lang="en-US" i="1" dirty="0"/>
              <a:t>FF </a:t>
            </a:r>
            <a:r>
              <a:rPr lang="en-US" dirty="0"/>
              <a:t>curves </a:t>
            </a:r>
            <a:r>
              <a:rPr lang="en-US" dirty="0" smtClean="0"/>
              <a:t>are </a:t>
            </a:r>
            <a:r>
              <a:rPr lang="en-US" dirty="0"/>
              <a:t>called </a:t>
            </a:r>
            <a:r>
              <a:rPr lang="en-US" b="1" dirty="0"/>
              <a:t>relative factor demand curves</a:t>
            </a:r>
            <a:r>
              <a:rPr lang="en-US" dirty="0"/>
              <a:t>; they </a:t>
            </a:r>
            <a:r>
              <a:rPr lang="en-US" dirty="0" smtClean="0"/>
              <a:t>are very </a:t>
            </a:r>
            <a:r>
              <a:rPr lang="en-US" dirty="0"/>
              <a:t>similar to the relative demand curve for goods. Their downward slope </a:t>
            </a:r>
            <a:r>
              <a:rPr lang="en-US" dirty="0" smtClean="0"/>
              <a:t>characterizes the </a:t>
            </a:r>
            <a:r>
              <a:rPr lang="en-US" dirty="0"/>
              <a:t>substitution effect in the producers’ factor demand. As the wage </a:t>
            </a:r>
            <a:r>
              <a:rPr lang="en-US" i="1" dirty="0"/>
              <a:t>w </a:t>
            </a:r>
            <a:r>
              <a:rPr lang="en-US" dirty="0"/>
              <a:t>rises relative to </a:t>
            </a:r>
            <a:r>
              <a:rPr lang="en-US" dirty="0" smtClean="0"/>
              <a:t>the rental </a:t>
            </a:r>
            <a:r>
              <a:rPr lang="en-US" dirty="0"/>
              <a:t>rate </a:t>
            </a:r>
            <a:r>
              <a:rPr lang="en-US" i="1" dirty="0"/>
              <a:t>r</a:t>
            </a:r>
            <a:r>
              <a:rPr lang="en-US" dirty="0"/>
              <a:t>, producers substitute capital for </a:t>
            </a:r>
            <a:r>
              <a:rPr lang="en-US" dirty="0" smtClean="0"/>
              <a:t>labour </a:t>
            </a:r>
            <a:r>
              <a:rPr lang="en-US" dirty="0"/>
              <a:t>in their production decisions. </a:t>
            </a:r>
            <a:endParaRPr lang="en-US" dirty="0" smtClean="0"/>
          </a:p>
          <a:p>
            <a:pPr algn="just"/>
            <a:r>
              <a:rPr lang="en-US" dirty="0" smtClean="0"/>
              <a:t>The previous case </a:t>
            </a:r>
            <a:r>
              <a:rPr lang="en-US" dirty="0"/>
              <a:t>we considered with no factor substitution is a limiting case, where the </a:t>
            </a:r>
            <a:r>
              <a:rPr lang="en-US" dirty="0" smtClean="0"/>
              <a:t>relative demand </a:t>
            </a:r>
            <a:r>
              <a:rPr lang="en-US" dirty="0"/>
              <a:t>curve is a vertical line: The ratio of </a:t>
            </a:r>
            <a:r>
              <a:rPr lang="en-US" dirty="0" smtClean="0"/>
              <a:t>labour </a:t>
            </a:r>
            <a:r>
              <a:rPr lang="en-US" dirty="0"/>
              <a:t>to capital demanded is fixed and </a:t>
            </a:r>
            <a:r>
              <a:rPr lang="en-US" dirty="0" smtClean="0"/>
              <a:t>does not </a:t>
            </a:r>
            <a:r>
              <a:rPr lang="en-US" dirty="0"/>
              <a:t>vary with changes in the wage-rental ratio </a:t>
            </a:r>
            <a:r>
              <a:rPr lang="en-US" i="1" dirty="0" smtClean="0"/>
              <a:t>w/r.</a:t>
            </a:r>
            <a:endParaRPr lang="en-IN" dirty="0"/>
          </a:p>
        </p:txBody>
      </p:sp>
    </p:spTree>
    <p:extLst>
      <p:ext uri="{BB962C8B-B14F-4D97-AF65-F5344CB8AC3E}">
        <p14:creationId xmlns:p14="http://schemas.microsoft.com/office/powerpoint/2010/main" val="297958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1288183"/>
          </a:xfrm>
          <a:solidFill>
            <a:schemeClr val="accent6">
              <a:lumMod val="40000"/>
              <a:lumOff val="60000"/>
            </a:schemeClr>
          </a:solidFill>
        </p:spPr>
        <p:txBody>
          <a:bodyPr/>
          <a:lstStyle/>
          <a:p>
            <a:pPr algn="ctr"/>
            <a:r>
              <a:rPr lang="en-US" dirty="0" smtClean="0"/>
              <a:t>Factor prices and Goods Prices</a:t>
            </a:r>
            <a:endParaRPr lang="en-IN" dirty="0"/>
          </a:p>
        </p:txBody>
      </p:sp>
      <p:sp>
        <p:nvSpPr>
          <p:cNvPr id="3" name="Content Placeholder 2"/>
          <p:cNvSpPr>
            <a:spLocks noGrp="1"/>
          </p:cNvSpPr>
          <p:nvPr>
            <p:ph idx="1"/>
          </p:nvPr>
        </p:nvSpPr>
        <p:spPr>
          <a:xfrm>
            <a:off x="838200" y="1945698"/>
            <a:ext cx="10515600" cy="4547466"/>
          </a:xfrm>
        </p:spPr>
        <p:txBody>
          <a:bodyPr>
            <a:normAutofit fontScale="92500" lnSpcReduction="10000"/>
          </a:bodyPr>
          <a:lstStyle/>
          <a:p>
            <a:pPr algn="just"/>
            <a:r>
              <a:rPr lang="en-US" dirty="0"/>
              <a:t>The cost of producing a good depends on factor prices: </a:t>
            </a:r>
            <a:r>
              <a:rPr lang="en-US" dirty="0" smtClean="0"/>
              <a:t>If wages </a:t>
            </a:r>
            <a:r>
              <a:rPr lang="en-US" dirty="0"/>
              <a:t>rise, then other things </a:t>
            </a:r>
            <a:r>
              <a:rPr lang="en-US" dirty="0" smtClean="0"/>
              <a:t>equal, the </a:t>
            </a:r>
            <a:r>
              <a:rPr lang="en-US" dirty="0"/>
              <a:t>price of any good whose production uses </a:t>
            </a:r>
            <a:r>
              <a:rPr lang="en-US" dirty="0" smtClean="0"/>
              <a:t>labour </a:t>
            </a:r>
            <a:r>
              <a:rPr lang="en-IN" dirty="0" smtClean="0"/>
              <a:t>will </a:t>
            </a:r>
            <a:r>
              <a:rPr lang="en-IN" dirty="0"/>
              <a:t>also rise.</a:t>
            </a:r>
          </a:p>
          <a:p>
            <a:pPr algn="just"/>
            <a:r>
              <a:rPr lang="en-US" dirty="0"/>
              <a:t>The importance of a particular factor’s price to the cost of producing a good </a:t>
            </a:r>
            <a:r>
              <a:rPr lang="en-US" dirty="0" smtClean="0"/>
              <a:t>depends, however</a:t>
            </a:r>
            <a:r>
              <a:rPr lang="en-US" dirty="0"/>
              <a:t>, on how much of that factor the good’s production involves. If food </a:t>
            </a:r>
            <a:r>
              <a:rPr lang="en-US" dirty="0" smtClean="0"/>
              <a:t>production makes </a:t>
            </a:r>
            <a:r>
              <a:rPr lang="en-US" dirty="0"/>
              <a:t>use of very little </a:t>
            </a:r>
            <a:r>
              <a:rPr lang="en-US" dirty="0" smtClean="0"/>
              <a:t>labour</a:t>
            </a:r>
            <a:r>
              <a:rPr lang="en-US" dirty="0"/>
              <a:t>, for example, then a rise in the wage will not have </a:t>
            </a:r>
            <a:r>
              <a:rPr lang="en-US" dirty="0" smtClean="0"/>
              <a:t>much effect </a:t>
            </a:r>
            <a:r>
              <a:rPr lang="en-US" dirty="0"/>
              <a:t>on the price of food, whereas if cloth production uses a great deal of </a:t>
            </a:r>
            <a:r>
              <a:rPr lang="en-US" dirty="0" smtClean="0"/>
              <a:t>labour</a:t>
            </a:r>
            <a:r>
              <a:rPr lang="en-US" dirty="0"/>
              <a:t>, a rise </a:t>
            </a:r>
            <a:r>
              <a:rPr lang="en-US" dirty="0" smtClean="0"/>
              <a:t>in the </a:t>
            </a:r>
            <a:r>
              <a:rPr lang="en-US" dirty="0"/>
              <a:t>wage </a:t>
            </a:r>
            <a:r>
              <a:rPr lang="en-US" i="1" dirty="0"/>
              <a:t>will </a:t>
            </a:r>
            <a:r>
              <a:rPr lang="en-US" dirty="0"/>
              <a:t>have a large effect on the price</a:t>
            </a:r>
            <a:r>
              <a:rPr lang="en-US" dirty="0" smtClean="0"/>
              <a:t>.</a:t>
            </a:r>
          </a:p>
          <a:p>
            <a:pPr algn="just"/>
            <a:r>
              <a:rPr lang="en-US" dirty="0"/>
              <a:t>We can therefore conclude that there is </a:t>
            </a:r>
            <a:r>
              <a:rPr lang="en-US" dirty="0" smtClean="0"/>
              <a:t>a one-to-one </a:t>
            </a:r>
            <a:r>
              <a:rPr lang="en-US" dirty="0"/>
              <a:t>relationship between the ratio of the wage rate to the rental rate, </a:t>
            </a:r>
            <a:r>
              <a:rPr lang="en-US" dirty="0" smtClean="0"/>
              <a:t>w/r, </a:t>
            </a:r>
            <a:r>
              <a:rPr lang="en-US" dirty="0"/>
              <a:t>and </a:t>
            </a:r>
            <a:r>
              <a:rPr lang="en-US" dirty="0" smtClean="0"/>
              <a:t>the ratio </a:t>
            </a:r>
            <a:r>
              <a:rPr lang="en-US" dirty="0"/>
              <a:t>of the price of cloth to that of food</a:t>
            </a:r>
            <a:r>
              <a:rPr lang="en-US" dirty="0" smtClean="0"/>
              <a:t>, P</a:t>
            </a:r>
            <a:r>
              <a:rPr lang="en-US" baseline="-25000" dirty="0" smtClean="0"/>
              <a:t>C</a:t>
            </a:r>
            <a:r>
              <a:rPr lang="en-US" dirty="0" smtClean="0"/>
              <a:t>/P</a:t>
            </a:r>
            <a:r>
              <a:rPr lang="en-US" baseline="-25000" dirty="0" smtClean="0"/>
              <a:t>F</a:t>
            </a:r>
            <a:endParaRPr lang="en-IN" baseline="-25000" dirty="0"/>
          </a:p>
        </p:txBody>
      </p:sp>
    </p:spTree>
    <p:extLst>
      <p:ext uri="{BB962C8B-B14F-4D97-AF65-F5344CB8AC3E}">
        <p14:creationId xmlns:p14="http://schemas.microsoft.com/office/powerpoint/2010/main" val="2177306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 name="Content Placeholder 3"/>
          <p:cNvPicPr>
            <a:picLocks noGrp="1" noChangeAspect="1"/>
          </p:cNvPicPr>
          <p:nvPr>
            <p:ph sz="half" idx="1"/>
          </p:nvPr>
        </p:nvPicPr>
        <p:blipFill>
          <a:blip r:embed="rId2"/>
          <a:stretch>
            <a:fillRect/>
          </a:stretch>
        </p:blipFill>
        <p:spPr>
          <a:xfrm>
            <a:off x="1209963" y="1743482"/>
            <a:ext cx="4544291" cy="4433481"/>
          </a:xfrm>
          <a:prstGeom prst="rect">
            <a:avLst/>
          </a:prstGeom>
        </p:spPr>
      </p:pic>
      <p:sp>
        <p:nvSpPr>
          <p:cNvPr id="5" name="Content Placeholder 4"/>
          <p:cNvSpPr>
            <a:spLocks noGrp="1"/>
          </p:cNvSpPr>
          <p:nvPr>
            <p:ph sz="half" idx="2"/>
          </p:nvPr>
        </p:nvSpPr>
        <p:spPr/>
        <p:txBody>
          <a:bodyPr/>
          <a:lstStyle/>
          <a:p>
            <a:pPr marL="0" indent="0" algn="just">
              <a:buNone/>
            </a:pPr>
            <a:r>
              <a:rPr lang="en-US" b="1" dirty="0" err="1"/>
              <a:t>Stolper</a:t>
            </a:r>
            <a:r>
              <a:rPr lang="en-US" b="1" dirty="0"/>
              <a:t>-Samuelson theorem</a:t>
            </a:r>
            <a:r>
              <a:rPr lang="en-US" dirty="0"/>
              <a:t>: if the relative price of a good increases, then the real wage or rate of return of the factor used intensively in the production of that good increases, while the real wage or rate of return of the other factor decreases. </a:t>
            </a:r>
          </a:p>
          <a:p>
            <a:endParaRPr lang="en-IN" dirty="0"/>
          </a:p>
        </p:txBody>
      </p:sp>
    </p:spTree>
    <p:extLst>
      <p:ext uri="{BB962C8B-B14F-4D97-AF65-F5344CB8AC3E}">
        <p14:creationId xmlns:p14="http://schemas.microsoft.com/office/powerpoint/2010/main" val="1254483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8110"/>
          </a:xfrm>
          <a:solidFill>
            <a:schemeClr val="accent2">
              <a:lumMod val="20000"/>
              <a:lumOff val="8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711200" y="1699491"/>
            <a:ext cx="10760364" cy="4849091"/>
          </a:xfrm>
        </p:spPr>
        <p:txBody>
          <a:bodyPr>
            <a:normAutofit fontScale="92500" lnSpcReduction="10000"/>
          </a:bodyPr>
          <a:lstStyle/>
          <a:p>
            <a:pPr algn="just"/>
            <a:r>
              <a:rPr lang="en-US" dirty="0" smtClean="0"/>
              <a:t>If labour </a:t>
            </a:r>
            <a:r>
              <a:rPr lang="en-US" dirty="0"/>
              <a:t>were the only factor of production, as the Ricardian model </a:t>
            </a:r>
            <a:r>
              <a:rPr lang="en-US" dirty="0" smtClean="0"/>
              <a:t>assumes, comparative </a:t>
            </a:r>
            <a:r>
              <a:rPr lang="en-US" dirty="0"/>
              <a:t>advantage could arise only because of international differences </a:t>
            </a:r>
            <a:r>
              <a:rPr lang="en-US" dirty="0" smtClean="0"/>
              <a:t>in labour </a:t>
            </a:r>
            <a:r>
              <a:rPr lang="en-US" dirty="0"/>
              <a:t>productivity. In the real world, however, while trade is partly explained </a:t>
            </a:r>
            <a:r>
              <a:rPr lang="en-US" dirty="0" smtClean="0"/>
              <a:t>by differences </a:t>
            </a:r>
            <a:r>
              <a:rPr lang="en-US" dirty="0"/>
              <a:t>in </a:t>
            </a:r>
            <a:r>
              <a:rPr lang="en-US" dirty="0" smtClean="0"/>
              <a:t>labour </a:t>
            </a:r>
            <a:r>
              <a:rPr lang="en-US" dirty="0"/>
              <a:t>productivity, it also reflects differences in countries’ </a:t>
            </a:r>
            <a:r>
              <a:rPr lang="en-US" i="1" dirty="0"/>
              <a:t>resources</a:t>
            </a:r>
            <a:r>
              <a:rPr lang="en-US" i="1" dirty="0" smtClean="0"/>
              <a:t>.</a:t>
            </a:r>
          </a:p>
          <a:p>
            <a:pPr algn="just"/>
            <a:r>
              <a:rPr lang="en-IN" dirty="0"/>
              <a:t>Thus a </a:t>
            </a:r>
            <a:r>
              <a:rPr lang="en-IN" dirty="0" smtClean="0"/>
              <a:t>realistic </a:t>
            </a:r>
            <a:r>
              <a:rPr lang="en-US" dirty="0" smtClean="0"/>
              <a:t>view </a:t>
            </a:r>
            <a:r>
              <a:rPr lang="en-US" dirty="0"/>
              <a:t>of trade must allow for the importance not just of </a:t>
            </a:r>
            <a:r>
              <a:rPr lang="en-US" dirty="0" smtClean="0"/>
              <a:t>labour</a:t>
            </a:r>
            <a:r>
              <a:rPr lang="en-US" dirty="0"/>
              <a:t>, but also of </a:t>
            </a:r>
            <a:r>
              <a:rPr lang="en-US" dirty="0" smtClean="0"/>
              <a:t>other factors </a:t>
            </a:r>
            <a:r>
              <a:rPr lang="en-US" dirty="0"/>
              <a:t>of production such as land, capital, and mineral resources.</a:t>
            </a:r>
          </a:p>
          <a:p>
            <a:pPr algn="just"/>
            <a:r>
              <a:rPr lang="en-US" dirty="0"/>
              <a:t>To explain the role of resource differences in trade, </a:t>
            </a:r>
            <a:r>
              <a:rPr lang="en-US" dirty="0" smtClean="0"/>
              <a:t>we examine a model </a:t>
            </a:r>
            <a:r>
              <a:rPr lang="en-US" dirty="0"/>
              <a:t>in which resource differences are the </a:t>
            </a:r>
            <a:r>
              <a:rPr lang="en-US" i="1" dirty="0"/>
              <a:t>only </a:t>
            </a:r>
            <a:r>
              <a:rPr lang="en-US" dirty="0"/>
              <a:t>source of trade. This </a:t>
            </a:r>
            <a:r>
              <a:rPr lang="en-US" dirty="0" smtClean="0"/>
              <a:t>model shows </a:t>
            </a:r>
            <a:r>
              <a:rPr lang="en-US" dirty="0"/>
              <a:t>that comparative advantage is influenced by the interaction </a:t>
            </a:r>
            <a:r>
              <a:rPr lang="en-US" dirty="0" smtClean="0"/>
              <a:t>between nations</a:t>
            </a:r>
            <a:r>
              <a:rPr lang="en-US" dirty="0"/>
              <a:t>’ resources (the relative </a:t>
            </a:r>
            <a:r>
              <a:rPr lang="en-US" b="1" dirty="0"/>
              <a:t>abundance of factors </a:t>
            </a:r>
            <a:r>
              <a:rPr lang="en-US" dirty="0"/>
              <a:t>of production) and the </a:t>
            </a:r>
            <a:r>
              <a:rPr lang="en-US" dirty="0" smtClean="0"/>
              <a:t>technology of </a:t>
            </a:r>
            <a:r>
              <a:rPr lang="en-US" dirty="0"/>
              <a:t>production (which influences the relative </a:t>
            </a:r>
            <a:r>
              <a:rPr lang="en-US" b="1" dirty="0"/>
              <a:t>intensity </a:t>
            </a:r>
            <a:r>
              <a:rPr lang="en-US" dirty="0"/>
              <a:t>with which </a:t>
            </a:r>
            <a:r>
              <a:rPr lang="en-US" dirty="0" smtClean="0"/>
              <a:t>different </a:t>
            </a:r>
            <a:r>
              <a:rPr lang="en-US" b="1" dirty="0" smtClean="0"/>
              <a:t>factors </a:t>
            </a:r>
            <a:r>
              <a:rPr lang="en-US" dirty="0"/>
              <a:t>of production are used in the production of different goods).</a:t>
            </a:r>
            <a:endParaRPr lang="en-IN" dirty="0"/>
          </a:p>
        </p:txBody>
      </p:sp>
    </p:spTree>
    <p:extLst>
      <p:ext uri="{BB962C8B-B14F-4D97-AF65-F5344CB8AC3E}">
        <p14:creationId xmlns:p14="http://schemas.microsoft.com/office/powerpoint/2010/main" val="117256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716491" cy="1306657"/>
          </a:xfrm>
          <a:solidFill>
            <a:schemeClr val="accent5">
              <a:lumMod val="60000"/>
              <a:lumOff val="40000"/>
            </a:schemeClr>
          </a:solidFill>
        </p:spPr>
        <p:txBody>
          <a:bodyPr/>
          <a:lstStyle/>
          <a:p>
            <a:pPr algn="ctr"/>
            <a:r>
              <a:rPr lang="en-US" dirty="0" smtClean="0"/>
              <a:t>From goods prices to input choices</a:t>
            </a:r>
            <a:endParaRPr lang="en-IN" dirty="0"/>
          </a:p>
        </p:txBody>
      </p:sp>
      <p:pic>
        <p:nvPicPr>
          <p:cNvPr id="4" name="Content Placeholder 3"/>
          <p:cNvPicPr>
            <a:picLocks noGrp="1" noChangeAspect="1"/>
          </p:cNvPicPr>
          <p:nvPr>
            <p:ph idx="1"/>
          </p:nvPr>
        </p:nvPicPr>
        <p:blipFill>
          <a:blip r:embed="rId2"/>
          <a:stretch>
            <a:fillRect/>
          </a:stretch>
        </p:blipFill>
        <p:spPr>
          <a:xfrm>
            <a:off x="2189018" y="1925294"/>
            <a:ext cx="7961746" cy="4617047"/>
          </a:xfrm>
          <a:prstGeom prst="rect">
            <a:avLst/>
          </a:prstGeom>
        </p:spPr>
      </p:pic>
    </p:spTree>
    <p:extLst>
      <p:ext uri="{BB962C8B-B14F-4D97-AF65-F5344CB8AC3E}">
        <p14:creationId xmlns:p14="http://schemas.microsoft.com/office/powerpoint/2010/main" val="292717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a:t>left panel </a:t>
            </a:r>
            <a:r>
              <a:rPr lang="en-US" dirty="0" smtClean="0"/>
              <a:t>in the previous figure shows the </a:t>
            </a:r>
            <a:r>
              <a:rPr lang="en-US" i="1" dirty="0"/>
              <a:t>SS </a:t>
            </a:r>
            <a:r>
              <a:rPr lang="en-US" dirty="0" smtClean="0"/>
              <a:t>curve </a:t>
            </a:r>
            <a:r>
              <a:rPr lang="en-US" dirty="0"/>
              <a:t>turned counterclockwise 90 degrees, while the right panel </a:t>
            </a:r>
            <a:r>
              <a:rPr lang="en-US" dirty="0" smtClean="0"/>
              <a:t>shows factor prices and input choices. By </a:t>
            </a:r>
            <a:r>
              <a:rPr lang="en-US" dirty="0"/>
              <a:t>putting these two diagrams together, we see what may seem at first to </a:t>
            </a:r>
            <a:r>
              <a:rPr lang="en-US" dirty="0" smtClean="0"/>
              <a:t>be a </a:t>
            </a:r>
            <a:r>
              <a:rPr lang="en-US" dirty="0"/>
              <a:t>surprising </a:t>
            </a:r>
            <a:r>
              <a:rPr lang="en-US" b="1" dirty="0"/>
              <a:t>linkage of the prices of goods to the ratio of </a:t>
            </a:r>
            <a:r>
              <a:rPr lang="en-US" b="1" dirty="0" smtClean="0"/>
              <a:t>labour </a:t>
            </a:r>
            <a:r>
              <a:rPr lang="en-US" b="1" dirty="0"/>
              <a:t>to capital used </a:t>
            </a:r>
            <a:r>
              <a:rPr lang="en-US" dirty="0"/>
              <a:t>in </a:t>
            </a:r>
            <a:r>
              <a:rPr lang="en-US" dirty="0" smtClean="0"/>
              <a:t>the </a:t>
            </a:r>
            <a:r>
              <a:rPr lang="en-IN" dirty="0" smtClean="0"/>
              <a:t>production </a:t>
            </a:r>
            <a:r>
              <a:rPr lang="en-IN" dirty="0"/>
              <a:t>of each good</a:t>
            </a:r>
            <a:r>
              <a:rPr lang="en-IN" dirty="0" smtClean="0"/>
              <a:t>.</a:t>
            </a:r>
          </a:p>
          <a:p>
            <a:pPr algn="just"/>
            <a:r>
              <a:rPr lang="en-US" dirty="0"/>
              <a:t>If the relative price of cloth were to rise to </a:t>
            </a:r>
            <a:r>
              <a:rPr lang="en-US" dirty="0" smtClean="0"/>
              <a:t>the level </a:t>
            </a:r>
            <a:r>
              <a:rPr lang="en-US" dirty="0"/>
              <a:t>indicated </a:t>
            </a:r>
            <a:r>
              <a:rPr lang="en-US" dirty="0" smtClean="0"/>
              <a:t>by (P</a:t>
            </a:r>
            <a:r>
              <a:rPr lang="en-US" baseline="-25000" dirty="0" smtClean="0"/>
              <a:t>C</a:t>
            </a:r>
            <a:r>
              <a:rPr lang="en-US" dirty="0" smtClean="0"/>
              <a:t>/P</a:t>
            </a:r>
            <a:r>
              <a:rPr lang="en-US" baseline="-25000" dirty="0" smtClean="0"/>
              <a:t>F</a:t>
            </a:r>
            <a:r>
              <a:rPr lang="en-US" dirty="0" smtClean="0"/>
              <a:t>)</a:t>
            </a:r>
            <a:r>
              <a:rPr lang="en-US" baseline="30000" dirty="0" smtClean="0"/>
              <a:t>2</a:t>
            </a:r>
            <a:r>
              <a:rPr lang="en-US" dirty="0" smtClean="0"/>
              <a:t> </a:t>
            </a:r>
            <a:r>
              <a:rPr lang="en-US" dirty="0"/>
              <a:t>the ratio of the wage rate to the capital rental rate </a:t>
            </a:r>
            <a:r>
              <a:rPr lang="en-US" dirty="0" smtClean="0"/>
              <a:t>would rise to (w/r)</a:t>
            </a:r>
            <a:r>
              <a:rPr lang="en-US" baseline="30000" dirty="0" smtClean="0"/>
              <a:t>2</a:t>
            </a:r>
            <a:r>
              <a:rPr lang="en-US" dirty="0" smtClean="0"/>
              <a:t> </a:t>
            </a:r>
            <a:r>
              <a:rPr lang="en-US" dirty="0"/>
              <a:t>. Because </a:t>
            </a:r>
            <a:r>
              <a:rPr lang="en-US" dirty="0" smtClean="0"/>
              <a:t>labour </a:t>
            </a:r>
            <a:r>
              <a:rPr lang="en-US" dirty="0"/>
              <a:t>is now relatively more expensive, the ratios of </a:t>
            </a:r>
            <a:r>
              <a:rPr lang="en-US" dirty="0" smtClean="0"/>
              <a:t>labour to capital </a:t>
            </a:r>
            <a:r>
              <a:rPr lang="en-US" dirty="0"/>
              <a:t>employed in the production of cloth and food would therefore drop </a:t>
            </a:r>
            <a:r>
              <a:rPr lang="en-US" dirty="0" smtClean="0"/>
              <a:t>to (L</a:t>
            </a:r>
            <a:r>
              <a:rPr lang="en-US" baseline="-25000" dirty="0" smtClean="0"/>
              <a:t>C</a:t>
            </a:r>
            <a:r>
              <a:rPr lang="en-US" dirty="0" smtClean="0"/>
              <a:t>/K</a:t>
            </a:r>
            <a:r>
              <a:rPr lang="en-US" baseline="-25000" dirty="0" smtClean="0"/>
              <a:t>C</a:t>
            </a:r>
            <a:r>
              <a:rPr lang="en-US" dirty="0" smtClean="0"/>
              <a:t>)</a:t>
            </a:r>
            <a:r>
              <a:rPr lang="en-US" baseline="30000" dirty="0" smtClean="0"/>
              <a:t>2</a:t>
            </a:r>
            <a:r>
              <a:rPr lang="en-US" dirty="0" smtClean="0"/>
              <a:t> and (L</a:t>
            </a:r>
            <a:r>
              <a:rPr lang="en-US" baseline="-25000" dirty="0" smtClean="0"/>
              <a:t>F</a:t>
            </a:r>
            <a:r>
              <a:rPr lang="en-US" dirty="0" smtClean="0"/>
              <a:t>/K</a:t>
            </a:r>
            <a:r>
              <a:rPr lang="en-US" baseline="-25000" dirty="0" smtClean="0"/>
              <a:t>F</a:t>
            </a:r>
            <a:r>
              <a:rPr lang="en-US" dirty="0" smtClean="0"/>
              <a:t>)</a:t>
            </a:r>
            <a:r>
              <a:rPr lang="en-US" baseline="30000" dirty="0" smtClean="0"/>
              <a:t>2</a:t>
            </a:r>
          </a:p>
          <a:p>
            <a:endParaRPr lang="en-IN" dirty="0"/>
          </a:p>
        </p:txBody>
      </p:sp>
    </p:spTree>
    <p:extLst>
      <p:ext uri="{BB962C8B-B14F-4D97-AF65-F5344CB8AC3E}">
        <p14:creationId xmlns:p14="http://schemas.microsoft.com/office/powerpoint/2010/main" val="1749238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An </a:t>
            </a:r>
            <a:r>
              <a:rPr lang="en-US" dirty="0"/>
              <a:t>increase in the price of cloth relative to that of food will raise the income </a:t>
            </a:r>
            <a:r>
              <a:rPr lang="en-US" dirty="0" smtClean="0"/>
              <a:t>of workers </a:t>
            </a:r>
            <a:r>
              <a:rPr lang="en-US" dirty="0"/>
              <a:t>relative to that of capital owners. But it is possible to make a stronger </a:t>
            </a:r>
            <a:r>
              <a:rPr lang="en-US" dirty="0" smtClean="0"/>
              <a:t>statement: Such </a:t>
            </a:r>
            <a:r>
              <a:rPr lang="en-US" dirty="0"/>
              <a:t>a change in relative prices will unambiguously raise the purchasing power of </a:t>
            </a:r>
            <a:r>
              <a:rPr lang="en-US" dirty="0" smtClean="0"/>
              <a:t>workers and </a:t>
            </a:r>
            <a:r>
              <a:rPr lang="en-US" dirty="0"/>
              <a:t>lower the purchasing power of capital owners by raising real wages and </a:t>
            </a:r>
            <a:r>
              <a:rPr lang="en-US" dirty="0" smtClean="0"/>
              <a:t>lowering real </a:t>
            </a:r>
            <a:r>
              <a:rPr lang="en-US" dirty="0"/>
              <a:t>rents in terms of </a:t>
            </a:r>
            <a:r>
              <a:rPr lang="en-US" i="1" dirty="0"/>
              <a:t>both </a:t>
            </a:r>
            <a:r>
              <a:rPr lang="en-US" dirty="0"/>
              <a:t>goods.</a:t>
            </a:r>
            <a:endParaRPr lang="en-IN" dirty="0"/>
          </a:p>
        </p:txBody>
      </p:sp>
    </p:spTree>
    <p:extLst>
      <p:ext uri="{BB962C8B-B14F-4D97-AF65-F5344CB8AC3E}">
        <p14:creationId xmlns:p14="http://schemas.microsoft.com/office/powerpoint/2010/main" val="2529684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a:solidFill>
            <a:schemeClr val="accent2">
              <a:lumMod val="40000"/>
              <a:lumOff val="60000"/>
            </a:schemeClr>
          </a:solidFill>
        </p:spPr>
        <p:txBody>
          <a:bodyPr/>
          <a:lstStyle/>
          <a:p>
            <a:pPr algn="ctr"/>
            <a:r>
              <a:rPr lang="en-US" dirty="0" smtClean="0"/>
              <a:t>Resources and Output</a:t>
            </a:r>
            <a:endParaRPr lang="en-IN" dirty="0"/>
          </a:p>
        </p:txBody>
      </p:sp>
      <p:sp>
        <p:nvSpPr>
          <p:cNvPr id="3" name="Content Placeholder 2"/>
          <p:cNvSpPr>
            <a:spLocks noGrp="1"/>
          </p:cNvSpPr>
          <p:nvPr>
            <p:ph idx="1"/>
          </p:nvPr>
        </p:nvSpPr>
        <p:spPr/>
        <p:txBody>
          <a:bodyPr>
            <a:normAutofit fontScale="92500"/>
          </a:bodyPr>
          <a:lstStyle/>
          <a:p>
            <a:pPr algn="just"/>
            <a:r>
              <a:rPr lang="en-IN" dirty="0"/>
              <a:t>W</a:t>
            </a:r>
            <a:r>
              <a:rPr lang="en-IN" dirty="0" smtClean="0"/>
              <a:t>e </a:t>
            </a:r>
            <a:r>
              <a:rPr lang="en-IN" dirty="0"/>
              <a:t>investigate </a:t>
            </a:r>
            <a:r>
              <a:rPr lang="en-IN" dirty="0" smtClean="0"/>
              <a:t>how </a:t>
            </a:r>
            <a:r>
              <a:rPr lang="en-US" dirty="0" smtClean="0"/>
              <a:t>changes </a:t>
            </a:r>
            <a:r>
              <a:rPr lang="en-US" dirty="0"/>
              <a:t>in resources (the total supply of a factor) affect the allocation of factors </a:t>
            </a:r>
            <a:r>
              <a:rPr lang="en-US" dirty="0" smtClean="0"/>
              <a:t>across sectors </a:t>
            </a:r>
            <a:r>
              <a:rPr lang="en-US" dirty="0"/>
              <a:t>and the associated changes in output </a:t>
            </a:r>
            <a:r>
              <a:rPr lang="en-US" dirty="0" smtClean="0"/>
              <a:t>produced.</a:t>
            </a:r>
          </a:p>
          <a:p>
            <a:pPr algn="just"/>
            <a:r>
              <a:rPr lang="en-US" dirty="0" smtClean="0"/>
              <a:t>A given </a:t>
            </a:r>
            <a:r>
              <a:rPr lang="en-US" dirty="0"/>
              <a:t>relative price of cloth, say (</a:t>
            </a:r>
            <a:r>
              <a:rPr lang="en-US" dirty="0" smtClean="0"/>
              <a:t>P</a:t>
            </a:r>
            <a:r>
              <a:rPr lang="en-US" baseline="-25000" dirty="0" smtClean="0"/>
              <a:t>C</a:t>
            </a:r>
            <a:r>
              <a:rPr lang="en-US" dirty="0" smtClean="0"/>
              <a:t>/P</a:t>
            </a:r>
            <a:r>
              <a:rPr lang="en-US" baseline="-25000" dirty="0" smtClean="0"/>
              <a:t>F</a:t>
            </a:r>
            <a:r>
              <a:rPr lang="en-US" dirty="0" smtClean="0"/>
              <a:t>)</a:t>
            </a:r>
            <a:r>
              <a:rPr lang="en-US" baseline="30000" dirty="0" smtClean="0"/>
              <a:t>1</a:t>
            </a:r>
            <a:r>
              <a:rPr lang="en-US" dirty="0" smtClean="0"/>
              <a:t> , </a:t>
            </a:r>
            <a:r>
              <a:rPr lang="en-US" dirty="0"/>
              <a:t>is associated with a fixed wage-rental </a:t>
            </a:r>
            <a:r>
              <a:rPr lang="en-US" dirty="0" smtClean="0"/>
              <a:t>ratio</a:t>
            </a:r>
            <a:r>
              <a:rPr lang="en-US" dirty="0"/>
              <a:t> (</a:t>
            </a:r>
            <a:r>
              <a:rPr lang="en-US" dirty="0" smtClean="0"/>
              <a:t>w/r)</a:t>
            </a:r>
            <a:r>
              <a:rPr lang="en-US" baseline="30000" dirty="0" smtClean="0"/>
              <a:t>1</a:t>
            </a:r>
            <a:r>
              <a:rPr lang="en-US" dirty="0" smtClean="0"/>
              <a:t> </a:t>
            </a:r>
            <a:r>
              <a:rPr lang="en-US" dirty="0"/>
              <a:t>(</a:t>
            </a:r>
            <a:r>
              <a:rPr lang="en-US" dirty="0" smtClean="0"/>
              <a:t>so long </a:t>
            </a:r>
            <a:r>
              <a:rPr lang="en-US" dirty="0"/>
              <a:t>as both cloth and food are produced). That ratio, in turn, determines the ratios of </a:t>
            </a:r>
            <a:r>
              <a:rPr lang="en-US" dirty="0" smtClean="0"/>
              <a:t>labour to capital employed, in </a:t>
            </a:r>
            <a:r>
              <a:rPr lang="en-US" dirty="0"/>
              <a:t>both the cloth and the food </a:t>
            </a:r>
            <a:r>
              <a:rPr lang="en-US" dirty="0" smtClean="0"/>
              <a:t>sectors: </a:t>
            </a:r>
            <a:r>
              <a:rPr lang="en-US" dirty="0"/>
              <a:t>(</a:t>
            </a:r>
            <a:r>
              <a:rPr lang="en-US" dirty="0" smtClean="0"/>
              <a:t>L</a:t>
            </a:r>
            <a:r>
              <a:rPr lang="en-US" baseline="-25000" dirty="0" smtClean="0"/>
              <a:t>C</a:t>
            </a:r>
            <a:r>
              <a:rPr lang="en-US" dirty="0" smtClean="0"/>
              <a:t>/K</a:t>
            </a:r>
            <a:r>
              <a:rPr lang="en-US" baseline="-25000" dirty="0" smtClean="0"/>
              <a:t>C</a:t>
            </a:r>
            <a:r>
              <a:rPr lang="en-US" dirty="0" smtClean="0"/>
              <a:t>)</a:t>
            </a:r>
            <a:r>
              <a:rPr lang="en-US" baseline="30000" dirty="0" smtClean="0"/>
              <a:t>1</a:t>
            </a:r>
            <a:r>
              <a:rPr lang="en-US" dirty="0" smtClean="0"/>
              <a:t> </a:t>
            </a:r>
            <a:r>
              <a:rPr lang="en-US" dirty="0"/>
              <a:t>and (</a:t>
            </a:r>
            <a:r>
              <a:rPr lang="en-US" dirty="0" smtClean="0"/>
              <a:t>L</a:t>
            </a:r>
            <a:r>
              <a:rPr lang="en-US" baseline="-25000" dirty="0" smtClean="0"/>
              <a:t>F</a:t>
            </a:r>
            <a:r>
              <a:rPr lang="en-US" dirty="0" smtClean="0"/>
              <a:t>/K</a:t>
            </a:r>
            <a:r>
              <a:rPr lang="en-US" baseline="-25000" dirty="0" smtClean="0"/>
              <a:t>F</a:t>
            </a:r>
            <a:r>
              <a:rPr lang="en-US" dirty="0" smtClean="0"/>
              <a:t>)</a:t>
            </a:r>
            <a:r>
              <a:rPr lang="en-US" baseline="30000" dirty="0" smtClean="0"/>
              <a:t>1</a:t>
            </a:r>
            <a:r>
              <a:rPr lang="en-US" dirty="0" smtClean="0"/>
              <a:t>, respectively</a:t>
            </a:r>
            <a:r>
              <a:rPr lang="en-US" dirty="0"/>
              <a:t>.</a:t>
            </a:r>
            <a:r>
              <a:rPr lang="en-US" baseline="30000" dirty="0" smtClean="0"/>
              <a:t> </a:t>
            </a:r>
          </a:p>
          <a:p>
            <a:pPr algn="just"/>
            <a:r>
              <a:rPr lang="en-US" dirty="0"/>
              <a:t>Now we assume that the economy’s </a:t>
            </a:r>
            <a:r>
              <a:rPr lang="en-US" dirty="0" smtClean="0"/>
              <a:t>labour </a:t>
            </a:r>
            <a:r>
              <a:rPr lang="en-US" dirty="0"/>
              <a:t>force grows, which implies that the </a:t>
            </a:r>
            <a:r>
              <a:rPr lang="en-US" dirty="0" smtClean="0"/>
              <a:t>economy’s aggregate labour </a:t>
            </a:r>
            <a:r>
              <a:rPr lang="en-US" dirty="0"/>
              <a:t>to capital ratio</a:t>
            </a:r>
            <a:r>
              <a:rPr lang="en-US" dirty="0" smtClean="0"/>
              <a:t>, L/K </a:t>
            </a:r>
            <a:r>
              <a:rPr lang="en-US" dirty="0"/>
              <a:t>, </a:t>
            </a:r>
            <a:r>
              <a:rPr lang="en-US" dirty="0" smtClean="0"/>
              <a:t>increases. </a:t>
            </a:r>
            <a:r>
              <a:rPr lang="en-IN" dirty="0"/>
              <a:t>How </a:t>
            </a:r>
            <a:r>
              <a:rPr lang="en-IN" dirty="0" smtClean="0"/>
              <a:t>can </a:t>
            </a:r>
            <a:r>
              <a:rPr lang="en-US" dirty="0" smtClean="0"/>
              <a:t>the </a:t>
            </a:r>
            <a:r>
              <a:rPr lang="en-US" dirty="0"/>
              <a:t>economy accommodate the increase in the aggregate relative supply of </a:t>
            </a:r>
            <a:r>
              <a:rPr lang="en-US" dirty="0" smtClean="0"/>
              <a:t>labour </a:t>
            </a:r>
            <a:r>
              <a:rPr lang="en-US" dirty="0"/>
              <a:t>if </a:t>
            </a:r>
            <a:r>
              <a:rPr lang="en-US" dirty="0" smtClean="0"/>
              <a:t>the relative labour </a:t>
            </a:r>
            <a:r>
              <a:rPr lang="en-US" dirty="0"/>
              <a:t>demanded in each sector remains </a:t>
            </a:r>
            <a:r>
              <a:rPr lang="en-US" dirty="0" smtClean="0"/>
              <a:t>constant?</a:t>
            </a:r>
            <a:endParaRPr lang="en-US" baseline="30000" dirty="0"/>
          </a:p>
          <a:p>
            <a:pPr algn="just"/>
            <a:endParaRPr lang="en-US" dirty="0" smtClean="0"/>
          </a:p>
          <a:p>
            <a:pPr algn="just"/>
            <a:endParaRPr lang="en-IN" dirty="0"/>
          </a:p>
        </p:txBody>
      </p:sp>
    </p:spTree>
    <p:extLst>
      <p:ext uri="{BB962C8B-B14F-4D97-AF65-F5344CB8AC3E}">
        <p14:creationId xmlns:p14="http://schemas.microsoft.com/office/powerpoint/2010/main" val="252347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The </a:t>
            </a:r>
            <a:r>
              <a:rPr lang="en-US" dirty="0" smtClean="0"/>
              <a:t>labour-capital </a:t>
            </a:r>
            <a:r>
              <a:rPr lang="en-US" dirty="0"/>
              <a:t>ratio in the cloth sector is </a:t>
            </a:r>
            <a:r>
              <a:rPr lang="en-US" dirty="0" smtClean="0"/>
              <a:t>higher than </a:t>
            </a:r>
            <a:r>
              <a:rPr lang="en-US" dirty="0"/>
              <a:t>that in the food sector, so </a:t>
            </a:r>
            <a:r>
              <a:rPr lang="en-US" b="1" dirty="0"/>
              <a:t>the economy can increase the employment of </a:t>
            </a:r>
            <a:r>
              <a:rPr lang="en-US" b="1" dirty="0" smtClean="0"/>
              <a:t>labour </a:t>
            </a:r>
            <a:r>
              <a:rPr lang="en-US" b="1" dirty="0"/>
              <a:t>to </a:t>
            </a:r>
            <a:r>
              <a:rPr lang="en-US" b="1" dirty="0" smtClean="0"/>
              <a:t>capital (holding </a:t>
            </a:r>
            <a:r>
              <a:rPr lang="en-US" b="1" dirty="0"/>
              <a:t>the </a:t>
            </a:r>
            <a:r>
              <a:rPr lang="en-US" b="1" dirty="0" smtClean="0"/>
              <a:t>labour-capital </a:t>
            </a:r>
            <a:r>
              <a:rPr lang="en-US" b="1" dirty="0"/>
              <a:t>ratio fixed in each sector) by allocating more </a:t>
            </a:r>
            <a:r>
              <a:rPr lang="en-US" b="1" dirty="0" smtClean="0"/>
              <a:t>labour </a:t>
            </a:r>
            <a:r>
              <a:rPr lang="en-US" b="1" dirty="0"/>
              <a:t>and capital to </a:t>
            </a:r>
            <a:r>
              <a:rPr lang="en-US" b="1" dirty="0" smtClean="0"/>
              <a:t>the production </a:t>
            </a:r>
            <a:r>
              <a:rPr lang="en-US" b="1" dirty="0"/>
              <a:t>of cloth </a:t>
            </a:r>
            <a:r>
              <a:rPr lang="en-US" dirty="0"/>
              <a:t>(which is </a:t>
            </a:r>
            <a:r>
              <a:rPr lang="en-US" dirty="0" smtClean="0"/>
              <a:t>labour-intensive).</a:t>
            </a:r>
            <a:r>
              <a:rPr lang="en-US" dirty="0"/>
              <a:t> </a:t>
            </a:r>
            <a:r>
              <a:rPr lang="en-US" dirty="0" smtClean="0"/>
              <a:t>As labour </a:t>
            </a:r>
            <a:r>
              <a:rPr lang="en-US" dirty="0"/>
              <a:t>and capital move from the food </a:t>
            </a:r>
            <a:r>
              <a:rPr lang="en-US" dirty="0" smtClean="0"/>
              <a:t>sector to </a:t>
            </a:r>
            <a:r>
              <a:rPr lang="en-US" dirty="0"/>
              <a:t>the cloth sector, the economy produces more cloth and less food</a:t>
            </a:r>
            <a:r>
              <a:rPr lang="en-US" dirty="0" smtClean="0"/>
              <a:t>.</a:t>
            </a:r>
          </a:p>
          <a:p>
            <a:pPr algn="just"/>
            <a:r>
              <a:rPr lang="en-US" dirty="0"/>
              <a:t>T</a:t>
            </a:r>
            <a:r>
              <a:rPr lang="en-US" dirty="0" smtClean="0"/>
              <a:t>he </a:t>
            </a:r>
            <a:r>
              <a:rPr lang="en-US" dirty="0"/>
              <a:t>economy can produce </a:t>
            </a:r>
            <a:r>
              <a:rPr lang="en-US" dirty="0" smtClean="0"/>
              <a:t>more of </a:t>
            </a:r>
            <a:r>
              <a:rPr lang="en-US" dirty="0"/>
              <a:t>both cloth and food than before. The outward shift of the frontier is, however, </a:t>
            </a:r>
            <a:r>
              <a:rPr lang="en-US" dirty="0" smtClean="0"/>
              <a:t>much larger </a:t>
            </a:r>
            <a:r>
              <a:rPr lang="en-US" dirty="0"/>
              <a:t>in the direction of cloth than of food—that is, there is a </a:t>
            </a:r>
            <a:r>
              <a:rPr lang="en-US" b="1" dirty="0"/>
              <a:t>biased expansion of </a:t>
            </a:r>
            <a:r>
              <a:rPr lang="en-US" b="1" dirty="0" smtClean="0"/>
              <a:t>production possibilities</a:t>
            </a:r>
            <a:r>
              <a:rPr lang="en-US" b="1" dirty="0"/>
              <a:t>, </a:t>
            </a:r>
            <a:r>
              <a:rPr lang="en-US" dirty="0"/>
              <a:t>which occurs when the production possibility frontier shifts </a:t>
            </a:r>
            <a:r>
              <a:rPr lang="en-US" dirty="0" smtClean="0"/>
              <a:t>out much </a:t>
            </a:r>
            <a:r>
              <a:rPr lang="en-US" dirty="0"/>
              <a:t>more in one direction than in the other.</a:t>
            </a:r>
            <a:endParaRPr lang="en-IN" dirty="0"/>
          </a:p>
        </p:txBody>
      </p:sp>
    </p:spTree>
    <p:extLst>
      <p:ext uri="{BB962C8B-B14F-4D97-AF65-F5344CB8AC3E}">
        <p14:creationId xmlns:p14="http://schemas.microsoft.com/office/powerpoint/2010/main" val="2779336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44800" y="858982"/>
            <a:ext cx="6848090" cy="5268174"/>
          </a:xfrm>
          <a:prstGeom prst="rect">
            <a:avLst/>
          </a:prstGeom>
        </p:spPr>
      </p:pic>
    </p:spTree>
    <p:extLst>
      <p:ext uri="{BB962C8B-B14F-4D97-AF65-F5344CB8AC3E}">
        <p14:creationId xmlns:p14="http://schemas.microsoft.com/office/powerpoint/2010/main" val="1693492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The biased effect of increases in resources on production possibilities is the key to </a:t>
            </a:r>
            <a:r>
              <a:rPr lang="en-US" dirty="0" smtClean="0"/>
              <a:t>understanding how </a:t>
            </a:r>
            <a:r>
              <a:rPr lang="en-US" dirty="0"/>
              <a:t>differences in resources give rise to international trade</a:t>
            </a:r>
            <a:r>
              <a:rPr lang="en-US" dirty="0" smtClean="0"/>
              <a:t>. </a:t>
            </a:r>
            <a:r>
              <a:rPr lang="en-US" dirty="0"/>
              <a:t>An increase in </a:t>
            </a:r>
            <a:r>
              <a:rPr lang="en-US" dirty="0" smtClean="0"/>
              <a:t>the supply </a:t>
            </a:r>
            <a:r>
              <a:rPr lang="en-US" dirty="0"/>
              <a:t>of </a:t>
            </a:r>
            <a:r>
              <a:rPr lang="en-US" dirty="0" smtClean="0"/>
              <a:t>labour </a:t>
            </a:r>
            <a:r>
              <a:rPr lang="en-US" dirty="0"/>
              <a:t>expands production possibilities disproportionately in the direction of </a:t>
            </a:r>
            <a:r>
              <a:rPr lang="en-US" dirty="0" smtClean="0"/>
              <a:t>cloth production</a:t>
            </a:r>
            <a:r>
              <a:rPr lang="en-US" dirty="0"/>
              <a:t>, while an increase in the supply of capital expands them disproportionately in </a:t>
            </a:r>
            <a:r>
              <a:rPr lang="en-US" dirty="0" smtClean="0"/>
              <a:t>the </a:t>
            </a:r>
            <a:r>
              <a:rPr lang="en-IN" dirty="0" smtClean="0"/>
              <a:t>direction </a:t>
            </a:r>
            <a:r>
              <a:rPr lang="en-IN" dirty="0"/>
              <a:t>of food </a:t>
            </a:r>
            <a:r>
              <a:rPr lang="en-IN" dirty="0" smtClean="0"/>
              <a:t>production.</a:t>
            </a:r>
          </a:p>
          <a:p>
            <a:pPr algn="just"/>
            <a:r>
              <a:rPr lang="en-US" dirty="0"/>
              <a:t>A</a:t>
            </a:r>
            <a:r>
              <a:rPr lang="en-US" dirty="0" smtClean="0"/>
              <a:t>n </a:t>
            </a:r>
            <a:r>
              <a:rPr lang="en-US" dirty="0"/>
              <a:t>economy with a high relative supply of </a:t>
            </a:r>
            <a:r>
              <a:rPr lang="en-US" dirty="0" smtClean="0"/>
              <a:t>labour </a:t>
            </a:r>
            <a:r>
              <a:rPr lang="en-US" dirty="0"/>
              <a:t>to </a:t>
            </a:r>
            <a:r>
              <a:rPr lang="en-US" dirty="0" smtClean="0"/>
              <a:t>capital will </a:t>
            </a:r>
            <a:r>
              <a:rPr lang="en-US" dirty="0"/>
              <a:t>be relatively better at producing cloth than an economy with a low relative supply </a:t>
            </a:r>
            <a:r>
              <a:rPr lang="en-US" dirty="0" smtClean="0"/>
              <a:t>of labour </a:t>
            </a:r>
            <a:r>
              <a:rPr lang="en-US" dirty="0"/>
              <a:t>to capital. </a:t>
            </a:r>
            <a:r>
              <a:rPr lang="en-US" i="1" dirty="0"/>
              <a:t>Generally, an economy will tend to be relatively effective at producing </a:t>
            </a:r>
            <a:r>
              <a:rPr lang="en-US" i="1" dirty="0" smtClean="0"/>
              <a:t>goods that </a:t>
            </a:r>
            <a:r>
              <a:rPr lang="en-US" i="1" dirty="0"/>
              <a:t>are intensive in the factors with which the country is relatively well endowed.</a:t>
            </a:r>
            <a:endParaRPr lang="en-IN" dirty="0"/>
          </a:p>
        </p:txBody>
      </p:sp>
    </p:spTree>
    <p:extLst>
      <p:ext uri="{BB962C8B-B14F-4D97-AF65-F5344CB8AC3E}">
        <p14:creationId xmlns:p14="http://schemas.microsoft.com/office/powerpoint/2010/main" val="25902416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2766"/>
          </a:xfrm>
          <a:solidFill>
            <a:schemeClr val="accent6">
              <a:lumMod val="40000"/>
              <a:lumOff val="60000"/>
            </a:schemeClr>
          </a:solidFill>
        </p:spPr>
        <p:txBody>
          <a:bodyPr/>
          <a:lstStyle/>
          <a:p>
            <a:pPr algn="ctr"/>
            <a:r>
              <a:rPr lang="en-US" dirty="0" smtClean="0"/>
              <a:t>Relative Prices and Pattern of trade</a:t>
            </a:r>
            <a:endParaRPr lang="en-IN" dirty="0"/>
          </a:p>
        </p:txBody>
      </p:sp>
      <p:sp>
        <p:nvSpPr>
          <p:cNvPr id="3" name="Content Placeholder 2"/>
          <p:cNvSpPr>
            <a:spLocks noGrp="1"/>
          </p:cNvSpPr>
          <p:nvPr>
            <p:ph idx="1"/>
          </p:nvPr>
        </p:nvSpPr>
        <p:spPr>
          <a:xfrm>
            <a:off x="838200" y="1825624"/>
            <a:ext cx="10515600" cy="4676775"/>
          </a:xfrm>
        </p:spPr>
        <p:txBody>
          <a:bodyPr>
            <a:normAutofit fontScale="92500" lnSpcReduction="10000"/>
          </a:bodyPr>
          <a:lstStyle/>
          <a:p>
            <a:pPr algn="just"/>
            <a:r>
              <a:rPr lang="en-US" dirty="0"/>
              <a:t>Since Home has a higher ratio of </a:t>
            </a:r>
            <a:r>
              <a:rPr lang="en-US" dirty="0" smtClean="0"/>
              <a:t>labour </a:t>
            </a:r>
            <a:r>
              <a:rPr lang="en-US" dirty="0"/>
              <a:t>to capital than Foreign, Home is </a:t>
            </a:r>
            <a:r>
              <a:rPr lang="en-US" i="1" dirty="0" smtClean="0"/>
              <a:t>labour-abundant </a:t>
            </a:r>
            <a:r>
              <a:rPr lang="en-US" dirty="0" smtClean="0"/>
              <a:t>and </a:t>
            </a:r>
            <a:r>
              <a:rPr lang="en-US" dirty="0"/>
              <a:t>Foreign is </a:t>
            </a:r>
            <a:r>
              <a:rPr lang="en-US" i="1" dirty="0"/>
              <a:t>capital-abundant. </a:t>
            </a:r>
            <a:r>
              <a:rPr lang="en-US" dirty="0"/>
              <a:t>Note that abundance is defined in terms of a ratio and </a:t>
            </a:r>
            <a:r>
              <a:rPr lang="en-US" dirty="0" smtClean="0"/>
              <a:t>not </a:t>
            </a:r>
            <a:r>
              <a:rPr lang="en-IN" dirty="0" smtClean="0"/>
              <a:t>in </a:t>
            </a:r>
            <a:r>
              <a:rPr lang="en-IN" dirty="0"/>
              <a:t>absolute </a:t>
            </a:r>
            <a:r>
              <a:rPr lang="en-IN" dirty="0" smtClean="0"/>
              <a:t>quantities.</a:t>
            </a:r>
          </a:p>
          <a:p>
            <a:pPr algn="just"/>
            <a:r>
              <a:rPr lang="en-US" dirty="0"/>
              <a:t>Since cloth is the </a:t>
            </a:r>
            <a:r>
              <a:rPr lang="en-US" dirty="0" smtClean="0"/>
              <a:t>labour-intensive </a:t>
            </a:r>
            <a:r>
              <a:rPr lang="en-US" dirty="0"/>
              <a:t>good, Home’s production possibility frontier </a:t>
            </a:r>
            <a:r>
              <a:rPr lang="en-US" dirty="0" smtClean="0"/>
              <a:t>relative to </a:t>
            </a:r>
            <a:r>
              <a:rPr lang="en-US" dirty="0"/>
              <a:t>Foreign’s is shifted out more in the direction of cloth than in the direction of food. </a:t>
            </a:r>
            <a:r>
              <a:rPr lang="en-US" dirty="0" smtClean="0"/>
              <a:t>Thus, other </a:t>
            </a:r>
            <a:r>
              <a:rPr lang="en-US" dirty="0"/>
              <a:t>things equal, Home tends to produce a higher ratio of cloth to food</a:t>
            </a:r>
            <a:r>
              <a:rPr lang="en-US" dirty="0" smtClean="0"/>
              <a:t>.</a:t>
            </a:r>
          </a:p>
          <a:p>
            <a:pPr algn="just"/>
            <a:r>
              <a:rPr lang="en-US" dirty="0"/>
              <a:t>Because trade leads to a convergence of relative prices, one of the other things that </a:t>
            </a:r>
            <a:r>
              <a:rPr lang="en-US" dirty="0" smtClean="0"/>
              <a:t>will be </a:t>
            </a:r>
            <a:r>
              <a:rPr lang="en-US" dirty="0"/>
              <a:t>equal is the price of cloth relative to that of food. Because the countries differ in </a:t>
            </a:r>
            <a:r>
              <a:rPr lang="en-US" dirty="0" smtClean="0"/>
              <a:t>their factor </a:t>
            </a:r>
            <a:r>
              <a:rPr lang="en-US" dirty="0"/>
              <a:t>abundances, however, for any given ratio of the price of cloth to that of food, </a:t>
            </a:r>
            <a:r>
              <a:rPr lang="en-US" dirty="0" smtClean="0"/>
              <a:t>Home will </a:t>
            </a:r>
            <a:r>
              <a:rPr lang="en-US" dirty="0"/>
              <a:t>produce a higher ratio of cloth to food than Foreign will: Home will have a </a:t>
            </a:r>
            <a:r>
              <a:rPr lang="en-US" dirty="0" smtClean="0"/>
              <a:t>larger </a:t>
            </a:r>
            <a:r>
              <a:rPr lang="en-IN" i="1" dirty="0" smtClean="0"/>
              <a:t>relative </a:t>
            </a:r>
            <a:r>
              <a:rPr lang="en-IN" i="1" dirty="0"/>
              <a:t>supply </a:t>
            </a:r>
            <a:r>
              <a:rPr lang="en-IN" dirty="0"/>
              <a:t>of cloth.</a:t>
            </a:r>
          </a:p>
        </p:txBody>
      </p:sp>
    </p:spTree>
    <p:extLst>
      <p:ext uri="{BB962C8B-B14F-4D97-AF65-F5344CB8AC3E}">
        <p14:creationId xmlns:p14="http://schemas.microsoft.com/office/powerpoint/2010/main" val="3557286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The relative supply schedules of Home (</a:t>
            </a:r>
            <a:r>
              <a:rPr lang="en-US" i="1" dirty="0"/>
              <a:t>RS</a:t>
            </a:r>
            <a:r>
              <a:rPr lang="en-US" dirty="0"/>
              <a:t>) and Foreign </a:t>
            </a:r>
            <a:r>
              <a:rPr lang="en-US" dirty="0" smtClean="0"/>
              <a:t>(</a:t>
            </a:r>
            <a:r>
              <a:rPr lang="en-US" i="1" dirty="0" smtClean="0"/>
              <a:t>RS</a:t>
            </a:r>
            <a:r>
              <a:rPr lang="en-US" dirty="0" smtClean="0"/>
              <a:t>*). The </a:t>
            </a:r>
            <a:r>
              <a:rPr lang="en-US" dirty="0"/>
              <a:t>relative demand curve, which we have assumed to be the same for both countries, is </a:t>
            </a:r>
            <a:r>
              <a:rPr lang="en-US" dirty="0" smtClean="0"/>
              <a:t>shown as </a:t>
            </a:r>
            <a:r>
              <a:rPr lang="en-US" i="1" dirty="0"/>
              <a:t>RD. </a:t>
            </a:r>
            <a:r>
              <a:rPr lang="en-US" dirty="0"/>
              <a:t>If there were no international trade, the equilibrium for Home would be at point 1, </a:t>
            </a:r>
            <a:r>
              <a:rPr lang="en-US" dirty="0" smtClean="0"/>
              <a:t>while the </a:t>
            </a:r>
            <a:r>
              <a:rPr lang="en-US" dirty="0"/>
              <a:t>equilibrium for Foreign would be at point 3. That is, in the absence of </a:t>
            </a:r>
            <a:r>
              <a:rPr lang="en-US" dirty="0" smtClean="0"/>
              <a:t>trade, </a:t>
            </a:r>
            <a:r>
              <a:rPr lang="en-US" dirty="0"/>
              <a:t>the </a:t>
            </a:r>
            <a:r>
              <a:rPr lang="en-US" dirty="0" smtClean="0"/>
              <a:t>relative price </a:t>
            </a:r>
            <a:r>
              <a:rPr lang="en-US" dirty="0"/>
              <a:t>of cloth would be lower in Home than in Foreign</a:t>
            </a:r>
            <a:r>
              <a:rPr lang="en-US" dirty="0" smtClean="0"/>
              <a:t>.</a:t>
            </a:r>
          </a:p>
          <a:p>
            <a:pPr algn="just"/>
            <a:r>
              <a:rPr lang="en-US" dirty="0"/>
              <a:t>When Home and Foreign trade with each other, their relative prices converge. The </a:t>
            </a:r>
            <a:r>
              <a:rPr lang="en-US" dirty="0" smtClean="0"/>
              <a:t>relative price </a:t>
            </a:r>
            <a:r>
              <a:rPr lang="en-US" dirty="0"/>
              <a:t>of cloth rises in Home and declines in Foreign, and a new world relative price </a:t>
            </a:r>
            <a:r>
              <a:rPr lang="en-US" dirty="0" smtClean="0"/>
              <a:t>of </a:t>
            </a:r>
            <a:r>
              <a:rPr lang="en-US" dirty="0"/>
              <a:t>cloth is established at a point somewhere between the </a:t>
            </a:r>
            <a:r>
              <a:rPr lang="en-US" dirty="0" smtClean="0"/>
              <a:t>pre-trade </a:t>
            </a:r>
            <a:r>
              <a:rPr lang="en-US" dirty="0"/>
              <a:t>relative prices, say at point </a:t>
            </a:r>
            <a:r>
              <a:rPr lang="en-US" dirty="0" smtClean="0"/>
              <a:t>2.</a:t>
            </a:r>
            <a:endParaRPr lang="en-IN" dirty="0"/>
          </a:p>
        </p:txBody>
      </p:sp>
    </p:spTree>
    <p:extLst>
      <p:ext uri="{BB962C8B-B14F-4D97-AF65-F5344CB8AC3E}">
        <p14:creationId xmlns:p14="http://schemas.microsoft.com/office/powerpoint/2010/main" val="231638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2">
              <a:lumMod val="75000"/>
            </a:schemeClr>
          </a:solidFill>
        </p:spPr>
        <p:txBody>
          <a:bodyPr/>
          <a:lstStyle/>
          <a:p>
            <a:pPr algn="ctr"/>
            <a:r>
              <a:rPr lang="en-US" dirty="0" smtClean="0"/>
              <a:t>Trade leads to convergence of prices</a:t>
            </a:r>
            <a:endParaRPr lang="en-IN" dirty="0"/>
          </a:p>
        </p:txBody>
      </p:sp>
      <p:pic>
        <p:nvPicPr>
          <p:cNvPr id="4" name="Content Placeholder 3"/>
          <p:cNvPicPr>
            <a:picLocks noGrp="1" noChangeAspect="1"/>
          </p:cNvPicPr>
          <p:nvPr>
            <p:ph idx="1"/>
          </p:nvPr>
        </p:nvPicPr>
        <p:blipFill>
          <a:blip r:embed="rId2"/>
          <a:stretch>
            <a:fillRect/>
          </a:stretch>
        </p:blipFill>
        <p:spPr>
          <a:xfrm>
            <a:off x="3195782" y="2133379"/>
            <a:ext cx="5357091" cy="4102503"/>
          </a:xfrm>
          <a:prstGeom prst="rect">
            <a:avLst/>
          </a:prstGeom>
        </p:spPr>
      </p:pic>
    </p:spTree>
    <p:extLst>
      <p:ext uri="{BB962C8B-B14F-4D97-AF65-F5344CB8AC3E}">
        <p14:creationId xmlns:p14="http://schemas.microsoft.com/office/powerpoint/2010/main" val="153509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That international trade is largely driven by differences in countries’ </a:t>
            </a:r>
            <a:r>
              <a:rPr lang="en-US" dirty="0" smtClean="0"/>
              <a:t>resources is </a:t>
            </a:r>
            <a:r>
              <a:rPr lang="en-US" dirty="0"/>
              <a:t>one of the most influential theories in international economics. Developed </a:t>
            </a:r>
            <a:r>
              <a:rPr lang="en-US" dirty="0" smtClean="0"/>
              <a:t>by two </a:t>
            </a:r>
            <a:r>
              <a:rPr lang="en-US" dirty="0"/>
              <a:t>Swedish economists, Eli Heckscher and </a:t>
            </a:r>
            <a:r>
              <a:rPr lang="en-US" dirty="0" err="1"/>
              <a:t>Bertil</a:t>
            </a:r>
            <a:r>
              <a:rPr lang="en-US" dirty="0"/>
              <a:t> Ohlin (Ohlin received </a:t>
            </a:r>
            <a:r>
              <a:rPr lang="en-US" dirty="0" smtClean="0"/>
              <a:t>the Nobel </a:t>
            </a:r>
            <a:r>
              <a:rPr lang="en-US" dirty="0"/>
              <a:t>Prize in economics in 1977), the theory is often referred to as </a:t>
            </a:r>
            <a:r>
              <a:rPr lang="en-US" dirty="0" smtClean="0"/>
              <a:t>the </a:t>
            </a:r>
            <a:r>
              <a:rPr lang="en-US" b="1" dirty="0" smtClean="0"/>
              <a:t>Heckscher-Ohlin </a:t>
            </a:r>
            <a:r>
              <a:rPr lang="en-US" b="1" dirty="0"/>
              <a:t>theory</a:t>
            </a:r>
            <a:r>
              <a:rPr lang="en-US" dirty="0"/>
              <a:t>. </a:t>
            </a:r>
            <a:endParaRPr lang="en-US" dirty="0" smtClean="0"/>
          </a:p>
          <a:p>
            <a:pPr algn="just"/>
            <a:r>
              <a:rPr lang="en-US" dirty="0" smtClean="0"/>
              <a:t>Because </a:t>
            </a:r>
            <a:r>
              <a:rPr lang="en-US" dirty="0"/>
              <a:t>the theory emphasizes the interplay </a:t>
            </a:r>
            <a:r>
              <a:rPr lang="en-US" dirty="0" smtClean="0"/>
              <a:t>between the </a:t>
            </a:r>
            <a:r>
              <a:rPr lang="en-US" dirty="0"/>
              <a:t>proportions in which different factors of production are available in </a:t>
            </a:r>
            <a:r>
              <a:rPr lang="en-US" dirty="0" smtClean="0"/>
              <a:t>different countries </a:t>
            </a:r>
            <a:r>
              <a:rPr lang="en-US" dirty="0"/>
              <a:t>and the proportions in which they are used in producing </a:t>
            </a:r>
            <a:r>
              <a:rPr lang="en-US" dirty="0" smtClean="0"/>
              <a:t>different goods</a:t>
            </a:r>
            <a:r>
              <a:rPr lang="en-US" dirty="0"/>
              <a:t>, it is also referred to as the </a:t>
            </a:r>
            <a:r>
              <a:rPr lang="en-US" b="1" dirty="0"/>
              <a:t>factor-proportions theory</a:t>
            </a:r>
            <a:r>
              <a:rPr lang="en-US" dirty="0"/>
              <a:t>.</a:t>
            </a:r>
            <a:endParaRPr lang="en-IN" dirty="0"/>
          </a:p>
        </p:txBody>
      </p:sp>
    </p:spTree>
    <p:extLst>
      <p:ext uri="{BB962C8B-B14F-4D97-AF65-F5344CB8AC3E}">
        <p14:creationId xmlns:p14="http://schemas.microsoft.com/office/powerpoint/2010/main" val="1389485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Home becomes an exporter of cloth because it is </a:t>
            </a:r>
            <a:r>
              <a:rPr lang="en-US" dirty="0" smtClean="0"/>
              <a:t>labour-abundant </a:t>
            </a:r>
            <a:r>
              <a:rPr lang="en-US" dirty="0"/>
              <a:t>(relative to </a:t>
            </a:r>
            <a:r>
              <a:rPr lang="en-US" dirty="0" smtClean="0"/>
              <a:t>Foreign) and </a:t>
            </a:r>
            <a:r>
              <a:rPr lang="en-US" dirty="0"/>
              <a:t>because the production of cloth is skill-intensive (relative to food production</a:t>
            </a:r>
            <a:r>
              <a:rPr lang="en-US" dirty="0" smtClean="0"/>
              <a:t>). Similarly</a:t>
            </a:r>
            <a:r>
              <a:rPr lang="en-US" dirty="0"/>
              <a:t>, Foreign becomes an exporter of food because it is capital-abundant and </a:t>
            </a:r>
            <a:r>
              <a:rPr lang="en-US" dirty="0" smtClean="0"/>
              <a:t>because the </a:t>
            </a:r>
            <a:r>
              <a:rPr lang="en-US" dirty="0"/>
              <a:t>production of food is capital-intensive. </a:t>
            </a:r>
            <a:endParaRPr lang="en-US" dirty="0" smtClean="0"/>
          </a:p>
          <a:p>
            <a:pPr algn="just"/>
            <a:r>
              <a:rPr lang="en-US" dirty="0" smtClean="0"/>
              <a:t>These </a:t>
            </a:r>
            <a:r>
              <a:rPr lang="en-US" dirty="0"/>
              <a:t>predictions for the pattern of trade (</a:t>
            </a:r>
            <a:r>
              <a:rPr lang="en-US" dirty="0" smtClean="0"/>
              <a:t>in the </a:t>
            </a:r>
            <a:r>
              <a:rPr lang="en-US" dirty="0"/>
              <a:t>two-good, two-factor, two-countries version that we have studied) can be </a:t>
            </a:r>
            <a:r>
              <a:rPr lang="en-US" dirty="0" smtClean="0"/>
              <a:t>generalized as </a:t>
            </a:r>
            <a:r>
              <a:rPr lang="en-US" dirty="0"/>
              <a:t>the following theorem, named after the original developers of this model of trade:</a:t>
            </a:r>
          </a:p>
          <a:p>
            <a:pPr algn="just"/>
            <a:r>
              <a:rPr lang="en-US" b="1" dirty="0"/>
              <a:t>Hecksher-Ohlin Theorem: </a:t>
            </a:r>
            <a:r>
              <a:rPr lang="en-US" i="1" dirty="0"/>
              <a:t>The country that is abundant in a factor exports the </a:t>
            </a:r>
            <a:r>
              <a:rPr lang="en-US" i="1" dirty="0" smtClean="0"/>
              <a:t>good whose </a:t>
            </a:r>
            <a:r>
              <a:rPr lang="en-US" i="1" dirty="0"/>
              <a:t>production is intensive in that factor</a:t>
            </a:r>
            <a:r>
              <a:rPr lang="en-US" dirty="0"/>
              <a:t>.</a:t>
            </a:r>
            <a:endParaRPr lang="en-IN" dirty="0"/>
          </a:p>
        </p:txBody>
      </p:sp>
    </p:spTree>
    <p:extLst>
      <p:ext uri="{BB962C8B-B14F-4D97-AF65-F5344CB8AC3E}">
        <p14:creationId xmlns:p14="http://schemas.microsoft.com/office/powerpoint/2010/main" val="2817986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In the more realistic case with multiple countries, factors of production, and numbers </a:t>
            </a:r>
            <a:r>
              <a:rPr lang="en-US" dirty="0" smtClean="0"/>
              <a:t>of goods</a:t>
            </a:r>
            <a:r>
              <a:rPr lang="en-US" dirty="0"/>
              <a:t>, we can generalize this result as a correlation between a country’s abundance in </a:t>
            </a:r>
            <a:r>
              <a:rPr lang="en-US" dirty="0" smtClean="0"/>
              <a:t>a factor </a:t>
            </a:r>
            <a:r>
              <a:rPr lang="en-US" dirty="0"/>
              <a:t>and its exports of goods that use that factor intensively: </a:t>
            </a:r>
            <a:r>
              <a:rPr lang="en-US" i="1" dirty="0"/>
              <a:t>Countries tend to </a:t>
            </a:r>
            <a:r>
              <a:rPr lang="en-US" i="1" dirty="0" smtClean="0"/>
              <a:t>export goods </a:t>
            </a:r>
            <a:r>
              <a:rPr lang="en-US" i="1" dirty="0"/>
              <a:t>whose production is intensive in factors with which the countries are </a:t>
            </a:r>
            <a:r>
              <a:rPr lang="en-US" i="1" dirty="0" smtClean="0"/>
              <a:t>abundantly </a:t>
            </a:r>
            <a:r>
              <a:rPr lang="en-IN" i="1" dirty="0" smtClean="0"/>
              <a:t>endowed.</a:t>
            </a:r>
            <a:endParaRPr lang="en-IN" dirty="0"/>
          </a:p>
        </p:txBody>
      </p:sp>
    </p:spTree>
    <p:extLst>
      <p:ext uri="{BB962C8B-B14F-4D97-AF65-F5344CB8AC3E}">
        <p14:creationId xmlns:p14="http://schemas.microsoft.com/office/powerpoint/2010/main" val="4075876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327" y="365126"/>
            <a:ext cx="10559473" cy="1223530"/>
          </a:xfrm>
          <a:solidFill>
            <a:schemeClr val="accent4">
              <a:lumMod val="20000"/>
              <a:lumOff val="80000"/>
            </a:schemeClr>
          </a:solidFill>
        </p:spPr>
        <p:txBody>
          <a:bodyPr/>
          <a:lstStyle/>
          <a:p>
            <a:pPr algn="ctr"/>
            <a:r>
              <a:rPr lang="en-US" dirty="0" smtClean="0"/>
              <a:t>Trade and distribution of income</a:t>
            </a:r>
            <a:endParaRPr lang="en-IN" dirty="0"/>
          </a:p>
        </p:txBody>
      </p:sp>
      <p:sp>
        <p:nvSpPr>
          <p:cNvPr id="3" name="Content Placeholder 2"/>
          <p:cNvSpPr>
            <a:spLocks noGrp="1"/>
          </p:cNvSpPr>
          <p:nvPr>
            <p:ph idx="1"/>
          </p:nvPr>
        </p:nvSpPr>
        <p:spPr>
          <a:xfrm>
            <a:off x="838200" y="1825624"/>
            <a:ext cx="10515600" cy="4565939"/>
          </a:xfrm>
        </p:spPr>
        <p:txBody>
          <a:bodyPr>
            <a:normAutofit lnSpcReduction="10000"/>
          </a:bodyPr>
          <a:lstStyle/>
          <a:p>
            <a:pPr algn="just"/>
            <a:r>
              <a:rPr lang="en-US" dirty="0"/>
              <a:t>C</a:t>
            </a:r>
            <a:r>
              <a:rPr lang="en-US" dirty="0" smtClean="0"/>
              <a:t>hanges </a:t>
            </a:r>
            <a:r>
              <a:rPr lang="en-US" dirty="0"/>
              <a:t>in relative prices, in turn, have strong effects on the relative earnings </a:t>
            </a:r>
            <a:r>
              <a:rPr lang="en-US" dirty="0" smtClean="0"/>
              <a:t>of labour </a:t>
            </a:r>
            <a:r>
              <a:rPr lang="en-US" dirty="0"/>
              <a:t>and capital. A rise in the price of cloth raises the purchasing power of </a:t>
            </a:r>
            <a:r>
              <a:rPr lang="en-US" dirty="0" smtClean="0"/>
              <a:t>labour </a:t>
            </a:r>
            <a:r>
              <a:rPr lang="en-US" dirty="0"/>
              <a:t>in </a:t>
            </a:r>
            <a:r>
              <a:rPr lang="en-US" dirty="0" smtClean="0"/>
              <a:t>terms of </a:t>
            </a:r>
            <a:r>
              <a:rPr lang="en-US" dirty="0"/>
              <a:t>both goods while lowering the purchasing power of capital in terms of both </a:t>
            </a:r>
            <a:r>
              <a:rPr lang="en-US" dirty="0" smtClean="0"/>
              <a:t>goods. A </a:t>
            </a:r>
            <a:r>
              <a:rPr lang="en-US" dirty="0"/>
              <a:t>rise in the price of food has the reverse </a:t>
            </a:r>
            <a:r>
              <a:rPr lang="en-US" dirty="0" smtClean="0"/>
              <a:t>effect.</a:t>
            </a:r>
          </a:p>
          <a:p>
            <a:pPr algn="just"/>
            <a:r>
              <a:rPr lang="en-US" dirty="0"/>
              <a:t>Thus international trade can have a </a:t>
            </a:r>
            <a:r>
              <a:rPr lang="en-US" dirty="0" smtClean="0"/>
              <a:t>powerful effect </a:t>
            </a:r>
            <a:r>
              <a:rPr lang="en-US" dirty="0"/>
              <a:t>on the distribution of income, even in the long run. In Home, where the </a:t>
            </a:r>
            <a:r>
              <a:rPr lang="en-US" dirty="0" smtClean="0"/>
              <a:t>relative price </a:t>
            </a:r>
            <a:r>
              <a:rPr lang="en-US" dirty="0"/>
              <a:t>of cloth rises, people who get their incomes from </a:t>
            </a:r>
            <a:r>
              <a:rPr lang="en-US" dirty="0" smtClean="0"/>
              <a:t>labour </a:t>
            </a:r>
            <a:r>
              <a:rPr lang="en-US" dirty="0"/>
              <a:t>gain from trade, </a:t>
            </a:r>
            <a:r>
              <a:rPr lang="en-US" dirty="0" smtClean="0"/>
              <a:t>but those </a:t>
            </a:r>
            <a:r>
              <a:rPr lang="en-US" dirty="0"/>
              <a:t>who derive their incomes from capital are made worse off. In Foreign, where the </a:t>
            </a:r>
            <a:r>
              <a:rPr lang="en-US" dirty="0" smtClean="0"/>
              <a:t>relative price </a:t>
            </a:r>
            <a:r>
              <a:rPr lang="en-US" dirty="0"/>
              <a:t>of cloth falls, the opposite happens: </a:t>
            </a:r>
            <a:r>
              <a:rPr lang="en-US" dirty="0" smtClean="0"/>
              <a:t>Labourers </a:t>
            </a:r>
            <a:r>
              <a:rPr lang="en-US" dirty="0"/>
              <a:t>are made worse off and </a:t>
            </a:r>
            <a:r>
              <a:rPr lang="en-US" dirty="0" smtClean="0"/>
              <a:t>capital owners </a:t>
            </a:r>
            <a:r>
              <a:rPr lang="en-US" dirty="0"/>
              <a:t>are made better off.</a:t>
            </a:r>
            <a:endParaRPr lang="en-IN" dirty="0"/>
          </a:p>
        </p:txBody>
      </p:sp>
    </p:spTree>
    <p:extLst>
      <p:ext uri="{BB962C8B-B14F-4D97-AF65-F5344CB8AC3E}">
        <p14:creationId xmlns:p14="http://schemas.microsoft.com/office/powerpoint/2010/main" val="3838145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The resource of which a country has a relatively large supply (</a:t>
            </a:r>
            <a:r>
              <a:rPr lang="en-US" dirty="0" smtClean="0"/>
              <a:t>labour </a:t>
            </a:r>
            <a:r>
              <a:rPr lang="en-US" dirty="0"/>
              <a:t>in Home, capital </a:t>
            </a:r>
            <a:r>
              <a:rPr lang="en-US" dirty="0" smtClean="0"/>
              <a:t>in Foreign</a:t>
            </a:r>
            <a:r>
              <a:rPr lang="en-US" dirty="0"/>
              <a:t>) is the </a:t>
            </a:r>
            <a:r>
              <a:rPr lang="en-US" b="1" dirty="0"/>
              <a:t>abundant factor </a:t>
            </a:r>
            <a:r>
              <a:rPr lang="en-US" dirty="0"/>
              <a:t>in that country, and the resource of which it has a </a:t>
            </a:r>
            <a:r>
              <a:rPr lang="en-US" dirty="0" smtClean="0"/>
              <a:t>relatively small </a:t>
            </a:r>
            <a:r>
              <a:rPr lang="en-US" dirty="0"/>
              <a:t>supply (capital in Home, </a:t>
            </a:r>
            <a:r>
              <a:rPr lang="en-US" dirty="0" smtClean="0"/>
              <a:t>labour </a:t>
            </a:r>
            <a:r>
              <a:rPr lang="en-US" dirty="0"/>
              <a:t>in Foreign) is the </a:t>
            </a:r>
            <a:r>
              <a:rPr lang="en-US" b="1" dirty="0"/>
              <a:t>scarce factor</a:t>
            </a:r>
            <a:r>
              <a:rPr lang="en-US" dirty="0"/>
              <a:t>. </a:t>
            </a:r>
            <a:endParaRPr lang="en-US" dirty="0" smtClean="0"/>
          </a:p>
          <a:p>
            <a:pPr algn="just"/>
            <a:r>
              <a:rPr lang="en-US" dirty="0" smtClean="0"/>
              <a:t>The general conclusion </a:t>
            </a:r>
            <a:r>
              <a:rPr lang="en-US" dirty="0"/>
              <a:t>about the income distribution effects of international trade in the long run </a:t>
            </a:r>
            <a:r>
              <a:rPr lang="en-US" dirty="0" smtClean="0"/>
              <a:t>is: </a:t>
            </a:r>
            <a:r>
              <a:rPr lang="en-US" i="1" dirty="0" smtClean="0"/>
              <a:t>Owners </a:t>
            </a:r>
            <a:r>
              <a:rPr lang="en-US" i="1" dirty="0"/>
              <a:t>of a country’s abundant factors gain from trade, but owners of a country’s </a:t>
            </a:r>
            <a:r>
              <a:rPr lang="en-US" i="1" dirty="0" smtClean="0"/>
              <a:t>scarce </a:t>
            </a:r>
            <a:r>
              <a:rPr lang="en-IN" i="1" dirty="0" smtClean="0"/>
              <a:t>factors </a:t>
            </a:r>
            <a:r>
              <a:rPr lang="en-IN" i="1" dirty="0"/>
              <a:t>lose</a:t>
            </a:r>
            <a:r>
              <a:rPr lang="en-IN" i="1" dirty="0" smtClean="0"/>
              <a:t>.</a:t>
            </a:r>
          </a:p>
          <a:p>
            <a:pPr algn="just"/>
            <a:r>
              <a:rPr lang="en-US" dirty="0"/>
              <a:t>Thus income distribution effects that arise because </a:t>
            </a:r>
            <a:r>
              <a:rPr lang="en-US" dirty="0" smtClean="0"/>
              <a:t>labour and </a:t>
            </a:r>
            <a:r>
              <a:rPr lang="en-US" dirty="0"/>
              <a:t>other factors of production are immobile represent a temporary, transitional </a:t>
            </a:r>
            <a:r>
              <a:rPr lang="en-US" dirty="0" smtClean="0"/>
              <a:t>problem (which </a:t>
            </a:r>
            <a:r>
              <a:rPr lang="en-US" dirty="0"/>
              <a:t>is not to say that such effects are not painful to those who lose). In contrast, effects </a:t>
            </a:r>
            <a:r>
              <a:rPr lang="en-US" dirty="0" smtClean="0"/>
              <a:t>of trade </a:t>
            </a:r>
            <a:r>
              <a:rPr lang="en-US" dirty="0"/>
              <a:t>on the distribution of income among land, </a:t>
            </a:r>
            <a:r>
              <a:rPr lang="en-US" dirty="0" smtClean="0"/>
              <a:t>labour</a:t>
            </a:r>
            <a:r>
              <a:rPr lang="en-US" dirty="0"/>
              <a:t>, and capital are more or less </a:t>
            </a:r>
            <a:r>
              <a:rPr lang="en-US" dirty="0" smtClean="0"/>
              <a:t>permanent.</a:t>
            </a:r>
            <a:endParaRPr lang="en-IN" dirty="0"/>
          </a:p>
        </p:txBody>
      </p:sp>
    </p:spTree>
    <p:extLst>
      <p:ext uri="{BB962C8B-B14F-4D97-AF65-F5344CB8AC3E}">
        <p14:creationId xmlns:p14="http://schemas.microsoft.com/office/powerpoint/2010/main" val="3004450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20000"/>
              <a:lumOff val="80000"/>
            </a:schemeClr>
          </a:solidFill>
        </p:spPr>
        <p:txBody>
          <a:bodyPr/>
          <a:lstStyle/>
          <a:p>
            <a:pPr algn="ctr"/>
            <a:r>
              <a:rPr lang="en-US" dirty="0"/>
              <a:t>Increased Wage Inequality: Trade or Skill-Biased Technological Change?</a:t>
            </a:r>
            <a:endParaRPr lang="en-IN" dirty="0"/>
          </a:p>
        </p:txBody>
      </p:sp>
      <p:pic>
        <p:nvPicPr>
          <p:cNvPr id="4" name="Content Placeholder 3"/>
          <p:cNvPicPr>
            <a:picLocks noGrp="1" noChangeAspect="1"/>
          </p:cNvPicPr>
          <p:nvPr>
            <p:ph idx="1"/>
          </p:nvPr>
        </p:nvPicPr>
        <p:blipFill>
          <a:blip r:embed="rId2"/>
          <a:stretch>
            <a:fillRect/>
          </a:stretch>
        </p:blipFill>
        <p:spPr>
          <a:xfrm>
            <a:off x="2022765" y="1936502"/>
            <a:ext cx="8783430" cy="4556661"/>
          </a:xfrm>
          <a:prstGeom prst="rect">
            <a:avLst/>
          </a:prstGeom>
        </p:spPr>
      </p:pic>
    </p:spTree>
    <p:extLst>
      <p:ext uri="{BB962C8B-B14F-4D97-AF65-F5344CB8AC3E}">
        <p14:creationId xmlns:p14="http://schemas.microsoft.com/office/powerpoint/2010/main" val="3827855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651836" cy="4796848"/>
          </a:xfrm>
        </p:spPr>
        <p:txBody>
          <a:bodyPr>
            <a:normAutofit fontScale="92500"/>
          </a:bodyPr>
          <a:lstStyle/>
          <a:p>
            <a:pPr algn="just"/>
            <a:r>
              <a:rPr lang="en-US" dirty="0"/>
              <a:t>The </a:t>
            </a:r>
            <a:r>
              <a:rPr lang="en-US" i="1" dirty="0"/>
              <a:t>LL </a:t>
            </a:r>
            <a:r>
              <a:rPr lang="en-US" dirty="0"/>
              <a:t>and </a:t>
            </a:r>
            <a:r>
              <a:rPr lang="en-US" i="1" dirty="0"/>
              <a:t>HH </a:t>
            </a:r>
            <a:r>
              <a:rPr lang="en-US" dirty="0"/>
              <a:t>curves show the skilled-unskilled employment ratio</a:t>
            </a:r>
            <a:r>
              <a:rPr lang="en-US" dirty="0" smtClean="0"/>
              <a:t>, S</a:t>
            </a:r>
            <a:r>
              <a:rPr lang="en-US" baseline="-25000" dirty="0" smtClean="0"/>
              <a:t>L</a:t>
            </a:r>
            <a:r>
              <a:rPr lang="en-US" dirty="0" smtClean="0"/>
              <a:t>/U</a:t>
            </a:r>
            <a:r>
              <a:rPr lang="en-US" baseline="-25000" dirty="0" smtClean="0"/>
              <a:t>L</a:t>
            </a:r>
            <a:r>
              <a:rPr lang="en-US" dirty="0" smtClean="0"/>
              <a:t> </a:t>
            </a:r>
            <a:r>
              <a:rPr lang="en-US" dirty="0"/>
              <a:t>, as a function of the </a:t>
            </a:r>
            <a:r>
              <a:rPr lang="en-US" dirty="0" smtClean="0"/>
              <a:t>skilled-unskilled wage </a:t>
            </a:r>
            <a:r>
              <a:rPr lang="en-US" dirty="0"/>
              <a:t>ratio</a:t>
            </a:r>
            <a:r>
              <a:rPr lang="en-US" dirty="0" smtClean="0"/>
              <a:t>, </a:t>
            </a:r>
            <a:r>
              <a:rPr lang="en-US" dirty="0" err="1" smtClean="0"/>
              <a:t>w</a:t>
            </a:r>
            <a:r>
              <a:rPr lang="en-US" baseline="-25000" dirty="0" err="1" smtClean="0"/>
              <a:t>s</a:t>
            </a:r>
            <a:r>
              <a:rPr lang="en-US" dirty="0" smtClean="0"/>
              <a:t>/</a:t>
            </a:r>
            <a:r>
              <a:rPr lang="en-US" dirty="0" err="1" smtClean="0"/>
              <a:t>w</a:t>
            </a:r>
            <a:r>
              <a:rPr lang="en-US" baseline="-25000" dirty="0" err="1" smtClean="0"/>
              <a:t>u</a:t>
            </a:r>
            <a:r>
              <a:rPr lang="en-US" dirty="0" smtClean="0"/>
              <a:t>, </a:t>
            </a:r>
            <a:r>
              <a:rPr lang="en-US" dirty="0"/>
              <a:t>in the low-tech and high-tech sectors. The high-tech sector is more skill-intensive than the </a:t>
            </a:r>
            <a:r>
              <a:rPr lang="en-US" dirty="0" smtClean="0"/>
              <a:t>low tech</a:t>
            </a:r>
            <a:r>
              <a:rPr lang="en-US" dirty="0"/>
              <a:t> </a:t>
            </a:r>
            <a:r>
              <a:rPr lang="en-US" dirty="0" smtClean="0"/>
              <a:t>sector</a:t>
            </a:r>
            <a:r>
              <a:rPr lang="en-US" dirty="0"/>
              <a:t>, so the </a:t>
            </a:r>
            <a:r>
              <a:rPr lang="en-US" i="1" dirty="0"/>
              <a:t>HH </a:t>
            </a:r>
            <a:r>
              <a:rPr lang="en-US" dirty="0"/>
              <a:t>curve is shifted out relative to the </a:t>
            </a:r>
            <a:r>
              <a:rPr lang="en-US" i="1" dirty="0"/>
              <a:t>LL </a:t>
            </a:r>
            <a:r>
              <a:rPr lang="en-US" dirty="0"/>
              <a:t>curve. Panel (a) shows the case where increased </a:t>
            </a:r>
            <a:r>
              <a:rPr lang="en-US" dirty="0" smtClean="0"/>
              <a:t>trade with </a:t>
            </a:r>
            <a:r>
              <a:rPr lang="en-US" dirty="0"/>
              <a:t>developing countries leads to a higher skilled-unskilled wage ratio. Producers in both sectors respond </a:t>
            </a:r>
            <a:r>
              <a:rPr lang="en-US" dirty="0" smtClean="0"/>
              <a:t>by </a:t>
            </a:r>
            <a:r>
              <a:rPr lang="en-US" i="1" dirty="0" smtClean="0"/>
              <a:t>decreasing </a:t>
            </a:r>
            <a:r>
              <a:rPr lang="en-US" dirty="0"/>
              <a:t>their relative employment of skilled workers: and both decrease. </a:t>
            </a:r>
            <a:endParaRPr lang="en-US" dirty="0" smtClean="0"/>
          </a:p>
          <a:p>
            <a:pPr algn="just"/>
            <a:r>
              <a:rPr lang="en-US" dirty="0" smtClean="0"/>
              <a:t>Panel </a:t>
            </a:r>
            <a:r>
              <a:rPr lang="en-US" dirty="0"/>
              <a:t>(b) shows the </a:t>
            </a:r>
            <a:r>
              <a:rPr lang="en-US" dirty="0" smtClean="0"/>
              <a:t>case where </a:t>
            </a:r>
            <a:r>
              <a:rPr lang="en-US" dirty="0"/>
              <a:t>skill-biased technological change leads to a higher skilled-unskilled wage ratio. The </a:t>
            </a:r>
            <a:r>
              <a:rPr lang="en-US" i="1" dirty="0"/>
              <a:t>LL </a:t>
            </a:r>
            <a:r>
              <a:rPr lang="en-US" dirty="0"/>
              <a:t>and </a:t>
            </a:r>
            <a:r>
              <a:rPr lang="en-US" i="1" dirty="0"/>
              <a:t>HH </a:t>
            </a:r>
            <a:r>
              <a:rPr lang="en-US" dirty="0"/>
              <a:t>curves </a:t>
            </a:r>
            <a:r>
              <a:rPr lang="en-US" dirty="0" smtClean="0"/>
              <a:t>shift out </a:t>
            </a:r>
            <a:r>
              <a:rPr lang="en-US" dirty="0"/>
              <a:t>(increased relative demand for skilled workers in both sectors). However, in this case producers in both </a:t>
            </a:r>
            <a:r>
              <a:rPr lang="en-US" dirty="0" smtClean="0"/>
              <a:t>sectors respond </a:t>
            </a:r>
            <a:r>
              <a:rPr lang="en-US" dirty="0"/>
              <a:t>by </a:t>
            </a:r>
            <a:r>
              <a:rPr lang="en-US" i="1" dirty="0"/>
              <a:t>increasing </a:t>
            </a:r>
            <a:r>
              <a:rPr lang="en-US" dirty="0"/>
              <a:t>their relative employment of skilled workers: </a:t>
            </a:r>
            <a:r>
              <a:rPr lang="en-US" i="1" dirty="0"/>
              <a:t>S</a:t>
            </a:r>
            <a:r>
              <a:rPr lang="en-US" i="1" baseline="-25000" dirty="0"/>
              <a:t>L</a:t>
            </a:r>
            <a:r>
              <a:rPr lang="en-US" i="1" dirty="0"/>
              <a:t> /U</a:t>
            </a:r>
            <a:r>
              <a:rPr lang="en-US" i="1" baseline="-25000" dirty="0"/>
              <a:t>L</a:t>
            </a:r>
            <a:r>
              <a:rPr lang="en-US" i="1" dirty="0"/>
              <a:t> </a:t>
            </a:r>
            <a:r>
              <a:rPr lang="en-US" dirty="0"/>
              <a:t>and </a:t>
            </a:r>
            <a:r>
              <a:rPr lang="en-US" i="1" dirty="0"/>
              <a:t>S</a:t>
            </a:r>
            <a:r>
              <a:rPr lang="en-US" i="1" baseline="-25000" dirty="0"/>
              <a:t>H</a:t>
            </a:r>
            <a:r>
              <a:rPr lang="en-US" i="1" dirty="0"/>
              <a:t>/U</a:t>
            </a:r>
            <a:r>
              <a:rPr lang="en-US" i="1" baseline="-25000" dirty="0"/>
              <a:t>H</a:t>
            </a:r>
            <a:r>
              <a:rPr lang="en-US" i="1" dirty="0"/>
              <a:t> </a:t>
            </a:r>
            <a:r>
              <a:rPr lang="en-US" dirty="0"/>
              <a:t>both increase.</a:t>
            </a:r>
            <a:endParaRPr lang="en-IN" dirty="0"/>
          </a:p>
        </p:txBody>
      </p:sp>
    </p:spTree>
    <p:extLst>
      <p:ext uri="{BB962C8B-B14F-4D97-AF65-F5344CB8AC3E}">
        <p14:creationId xmlns:p14="http://schemas.microsoft.com/office/powerpoint/2010/main" val="1906806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We can </a:t>
            </a:r>
            <a:r>
              <a:rPr lang="en-US" dirty="0" smtClean="0"/>
              <a:t>examine </a:t>
            </a:r>
            <a:r>
              <a:rPr lang="en-US" dirty="0"/>
              <a:t>the relative merits of the trade versus </a:t>
            </a:r>
            <a:r>
              <a:rPr lang="en-US" b="1" dirty="0" smtClean="0"/>
              <a:t>skill-biased technological </a:t>
            </a:r>
            <a:r>
              <a:rPr lang="en-US" b="1" dirty="0"/>
              <a:t>change </a:t>
            </a:r>
            <a:r>
              <a:rPr lang="en-US" dirty="0"/>
              <a:t>explanations for the increase in wage inequality by looking </a:t>
            </a:r>
            <a:r>
              <a:rPr lang="en-US" dirty="0" smtClean="0"/>
              <a:t>at the </a:t>
            </a:r>
            <a:r>
              <a:rPr lang="en-US" dirty="0"/>
              <a:t>changes in the skilled-unskilled employment ratio within sectors in the </a:t>
            </a:r>
            <a:r>
              <a:rPr lang="en-US" dirty="0" smtClean="0"/>
              <a:t>United States</a:t>
            </a:r>
            <a:r>
              <a:rPr lang="en-US" dirty="0"/>
              <a:t>. A widespread increase in these employment ratios for all different kinds </a:t>
            </a:r>
            <a:r>
              <a:rPr lang="en-US" dirty="0" smtClean="0"/>
              <a:t>of sectors </a:t>
            </a:r>
            <a:r>
              <a:rPr lang="en-US" dirty="0"/>
              <a:t>(both </a:t>
            </a:r>
            <a:r>
              <a:rPr lang="en-US" dirty="0" smtClean="0"/>
              <a:t>skilled-labour-intensive </a:t>
            </a:r>
            <a:r>
              <a:rPr lang="en-US" dirty="0"/>
              <a:t>and </a:t>
            </a:r>
            <a:r>
              <a:rPr lang="en-US" dirty="0" smtClean="0"/>
              <a:t>unskilled-labour-intensive </a:t>
            </a:r>
            <a:r>
              <a:rPr lang="en-US" dirty="0"/>
              <a:t>sectors) in </a:t>
            </a:r>
            <a:r>
              <a:rPr lang="en-US" dirty="0" smtClean="0"/>
              <a:t>the U.S</a:t>
            </a:r>
            <a:r>
              <a:rPr lang="en-US" dirty="0"/>
              <a:t>. economy points to the skill-biased technological </a:t>
            </a:r>
            <a:r>
              <a:rPr lang="en-US" dirty="0" smtClean="0"/>
              <a:t>explanation.</a:t>
            </a:r>
            <a:endParaRPr lang="en-IN" dirty="0"/>
          </a:p>
        </p:txBody>
      </p:sp>
    </p:spTree>
    <p:extLst>
      <p:ext uri="{BB962C8B-B14F-4D97-AF65-F5344CB8AC3E}">
        <p14:creationId xmlns:p14="http://schemas.microsoft.com/office/powerpoint/2010/main" val="3070529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tx2">
              <a:lumMod val="40000"/>
              <a:lumOff val="60000"/>
            </a:schemeClr>
          </a:solidFill>
        </p:spPr>
        <p:txBody>
          <a:bodyPr/>
          <a:lstStyle/>
          <a:p>
            <a:pPr algn="ctr"/>
            <a:r>
              <a:rPr lang="en-US" dirty="0" smtClean="0"/>
              <a:t>Factor price Equalization</a:t>
            </a:r>
            <a:endParaRPr lang="en-IN" dirty="0"/>
          </a:p>
        </p:txBody>
      </p:sp>
      <p:sp>
        <p:nvSpPr>
          <p:cNvPr id="3" name="Content Placeholder 2"/>
          <p:cNvSpPr>
            <a:spLocks noGrp="1"/>
          </p:cNvSpPr>
          <p:nvPr>
            <p:ph idx="1"/>
          </p:nvPr>
        </p:nvSpPr>
        <p:spPr>
          <a:xfrm>
            <a:off x="838200" y="1825625"/>
            <a:ext cx="10515600" cy="4547466"/>
          </a:xfrm>
        </p:spPr>
        <p:txBody>
          <a:bodyPr>
            <a:normAutofit lnSpcReduction="10000"/>
          </a:bodyPr>
          <a:lstStyle/>
          <a:p>
            <a:pPr algn="just"/>
            <a:r>
              <a:rPr lang="en-US" dirty="0"/>
              <a:t>When Home and Foreign trade, the relative prices of goods converge. This </a:t>
            </a:r>
            <a:r>
              <a:rPr lang="en-US" dirty="0" smtClean="0"/>
              <a:t>convergence, in </a:t>
            </a:r>
            <a:r>
              <a:rPr lang="en-US" dirty="0"/>
              <a:t>turn, causes convergence of the relative prices of capital and labor. Thus there </a:t>
            </a:r>
            <a:r>
              <a:rPr lang="en-US" dirty="0" smtClean="0"/>
              <a:t>is clearly </a:t>
            </a:r>
            <a:r>
              <a:rPr lang="en-US" dirty="0"/>
              <a:t>a tendency toward </a:t>
            </a:r>
            <a:r>
              <a:rPr lang="en-US" b="1" dirty="0"/>
              <a:t>equalization of factor prices</a:t>
            </a:r>
            <a:r>
              <a:rPr lang="en-US" dirty="0" smtClean="0"/>
              <a:t>.</a:t>
            </a:r>
          </a:p>
          <a:p>
            <a:pPr algn="just"/>
            <a:r>
              <a:rPr lang="en-US" dirty="0"/>
              <a:t>Although Home has a higher ratio </a:t>
            </a:r>
            <a:r>
              <a:rPr lang="en-US" dirty="0" smtClean="0"/>
              <a:t>of labour </a:t>
            </a:r>
            <a:r>
              <a:rPr lang="en-US" dirty="0"/>
              <a:t>to capital than Foreign does, once they trade with each other, the wage rate and </a:t>
            </a:r>
            <a:r>
              <a:rPr lang="en-US" dirty="0" smtClean="0"/>
              <a:t>the capital </a:t>
            </a:r>
            <a:r>
              <a:rPr lang="en-US" dirty="0"/>
              <a:t>rent rate are the same in both countries. G</a:t>
            </a:r>
            <a:r>
              <a:rPr lang="en-US" dirty="0" smtClean="0"/>
              <a:t>iven </a:t>
            </a:r>
            <a:r>
              <a:rPr lang="en-US" dirty="0"/>
              <a:t>the prices of cloth and food, we can determine the wage rate and </a:t>
            </a:r>
            <a:r>
              <a:rPr lang="en-US" dirty="0" smtClean="0"/>
              <a:t>the rental </a:t>
            </a:r>
            <a:r>
              <a:rPr lang="en-US" dirty="0"/>
              <a:t>rate without reference to the supplies of capital and labor. </a:t>
            </a:r>
            <a:endParaRPr lang="en-US" dirty="0" smtClean="0"/>
          </a:p>
          <a:p>
            <a:pPr algn="just"/>
            <a:r>
              <a:rPr lang="en-US" dirty="0" smtClean="0"/>
              <a:t>If </a:t>
            </a:r>
            <a:r>
              <a:rPr lang="en-US" dirty="0"/>
              <a:t>Home and Foreign </a:t>
            </a:r>
            <a:r>
              <a:rPr lang="en-US" dirty="0" smtClean="0"/>
              <a:t>face the </a:t>
            </a:r>
            <a:r>
              <a:rPr lang="en-US" dirty="0"/>
              <a:t>same relative prices of cloth and food, they will also have the same factor </a:t>
            </a:r>
            <a:r>
              <a:rPr lang="en-US" dirty="0" smtClean="0"/>
              <a:t>prices.</a:t>
            </a:r>
            <a:endParaRPr lang="en-IN" dirty="0"/>
          </a:p>
        </p:txBody>
      </p:sp>
    </p:spTree>
    <p:extLst>
      <p:ext uri="{BB962C8B-B14F-4D97-AF65-F5344CB8AC3E}">
        <p14:creationId xmlns:p14="http://schemas.microsoft.com/office/powerpoint/2010/main" val="7124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2620"/>
          </a:xfrm>
        </p:spPr>
        <p:txBody>
          <a:bodyPr/>
          <a:lstStyle/>
          <a:p>
            <a:endParaRPr lang="en-IN" dirty="0"/>
          </a:p>
        </p:txBody>
      </p:sp>
      <p:sp>
        <p:nvSpPr>
          <p:cNvPr id="3" name="Content Placeholder 2"/>
          <p:cNvSpPr>
            <a:spLocks noGrp="1"/>
          </p:cNvSpPr>
          <p:nvPr>
            <p:ph idx="1"/>
          </p:nvPr>
        </p:nvSpPr>
        <p:spPr>
          <a:xfrm>
            <a:off x="766618" y="1560946"/>
            <a:ext cx="10587182" cy="5043054"/>
          </a:xfrm>
        </p:spPr>
        <p:txBody>
          <a:bodyPr>
            <a:normAutofit lnSpcReduction="10000"/>
          </a:bodyPr>
          <a:lstStyle/>
          <a:p>
            <a:pPr algn="just"/>
            <a:r>
              <a:rPr lang="en-US" dirty="0"/>
              <a:t>To understand how this equalization occurs, we have to realize that when Home </a:t>
            </a:r>
            <a:r>
              <a:rPr lang="en-US" dirty="0" smtClean="0"/>
              <a:t>and Foreign </a:t>
            </a:r>
            <a:r>
              <a:rPr lang="en-US" dirty="0"/>
              <a:t>trade with each other, more is happening than a simple exchange of goods. </a:t>
            </a:r>
            <a:r>
              <a:rPr lang="en-US" b="1" dirty="0"/>
              <a:t>In an </a:t>
            </a:r>
            <a:r>
              <a:rPr lang="en-US" b="1" dirty="0" smtClean="0"/>
              <a:t>indirect way</a:t>
            </a:r>
            <a:r>
              <a:rPr lang="en-US" b="1" dirty="0"/>
              <a:t>, the two countries are in effect trading factors of production. </a:t>
            </a:r>
            <a:endParaRPr lang="en-US" b="1" dirty="0" smtClean="0"/>
          </a:p>
          <a:p>
            <a:pPr algn="just"/>
            <a:r>
              <a:rPr lang="en-US" dirty="0" smtClean="0"/>
              <a:t>Home </a:t>
            </a:r>
            <a:r>
              <a:rPr lang="en-US" dirty="0"/>
              <a:t>lets Foreign </a:t>
            </a:r>
            <a:r>
              <a:rPr lang="en-US" dirty="0" smtClean="0"/>
              <a:t>have the </a:t>
            </a:r>
            <a:r>
              <a:rPr lang="en-US" dirty="0"/>
              <a:t>use of some of its abundant </a:t>
            </a:r>
            <a:r>
              <a:rPr lang="en-US" dirty="0" smtClean="0"/>
              <a:t>labour</a:t>
            </a:r>
            <a:r>
              <a:rPr lang="en-US" dirty="0"/>
              <a:t>, not by selling the labor directly but by trading </a:t>
            </a:r>
            <a:r>
              <a:rPr lang="en-US" dirty="0" smtClean="0"/>
              <a:t>goods produced </a:t>
            </a:r>
            <a:r>
              <a:rPr lang="en-US" dirty="0"/>
              <a:t>with a high ratio of </a:t>
            </a:r>
            <a:r>
              <a:rPr lang="en-US" dirty="0" smtClean="0"/>
              <a:t>labour </a:t>
            </a:r>
            <a:r>
              <a:rPr lang="en-US" dirty="0"/>
              <a:t>to capital for goods produced with a low </a:t>
            </a:r>
            <a:r>
              <a:rPr lang="en-US" dirty="0" smtClean="0"/>
              <a:t>labour-capital ratio</a:t>
            </a:r>
            <a:r>
              <a:rPr lang="en-US" dirty="0"/>
              <a:t>. The goods that Home sells require more </a:t>
            </a:r>
            <a:r>
              <a:rPr lang="en-US" dirty="0" smtClean="0"/>
              <a:t>labour </a:t>
            </a:r>
            <a:r>
              <a:rPr lang="en-US" dirty="0"/>
              <a:t>to produce than the goods it receives </a:t>
            </a:r>
            <a:r>
              <a:rPr lang="en-US" dirty="0" smtClean="0"/>
              <a:t>in return</a:t>
            </a:r>
            <a:r>
              <a:rPr lang="en-US" dirty="0"/>
              <a:t>; that is, more </a:t>
            </a:r>
            <a:r>
              <a:rPr lang="en-US" dirty="0" smtClean="0"/>
              <a:t>labour </a:t>
            </a:r>
            <a:r>
              <a:rPr lang="en-US" dirty="0"/>
              <a:t>is </a:t>
            </a:r>
            <a:r>
              <a:rPr lang="en-US" i="1" dirty="0"/>
              <a:t>embodied </a:t>
            </a:r>
            <a:r>
              <a:rPr lang="en-US" dirty="0"/>
              <a:t>in Home’s exports than in its imports. </a:t>
            </a:r>
            <a:endParaRPr lang="en-US" dirty="0" smtClean="0"/>
          </a:p>
          <a:p>
            <a:pPr algn="just"/>
            <a:r>
              <a:rPr lang="en-US" dirty="0" smtClean="0"/>
              <a:t>Thus </a:t>
            </a:r>
            <a:r>
              <a:rPr lang="en-US" b="1" dirty="0" smtClean="0"/>
              <a:t>Home exports </a:t>
            </a:r>
            <a:r>
              <a:rPr lang="en-US" b="1" dirty="0"/>
              <a:t>its </a:t>
            </a:r>
            <a:r>
              <a:rPr lang="en-US" b="1" dirty="0" smtClean="0"/>
              <a:t>labour</a:t>
            </a:r>
            <a:r>
              <a:rPr lang="en-US" b="1" dirty="0"/>
              <a:t>, embodied in its </a:t>
            </a:r>
            <a:r>
              <a:rPr lang="en-US" b="1" dirty="0" smtClean="0"/>
              <a:t>labour-intensive </a:t>
            </a:r>
            <a:r>
              <a:rPr lang="en-US" b="1" dirty="0"/>
              <a:t>exports</a:t>
            </a:r>
            <a:r>
              <a:rPr lang="en-US" dirty="0"/>
              <a:t>. Conversely, since Foreign’s </a:t>
            </a:r>
            <a:r>
              <a:rPr lang="en-US" dirty="0" smtClean="0"/>
              <a:t>exports embody </a:t>
            </a:r>
            <a:r>
              <a:rPr lang="en-US" dirty="0"/>
              <a:t>more capital than its imports, Foreign is indirectly exporting its capital.</a:t>
            </a:r>
            <a:endParaRPr lang="en-IN" dirty="0"/>
          </a:p>
        </p:txBody>
      </p:sp>
    </p:spTree>
    <p:extLst>
      <p:ext uri="{BB962C8B-B14F-4D97-AF65-F5344CB8AC3E}">
        <p14:creationId xmlns:p14="http://schemas.microsoft.com/office/powerpoint/2010/main" val="717633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smtClean="0"/>
              <a:t>In </a:t>
            </a:r>
            <a:r>
              <a:rPr lang="en-US" dirty="0" smtClean="0"/>
              <a:t>the </a:t>
            </a:r>
            <a:r>
              <a:rPr lang="en-US" dirty="0"/>
              <a:t>real world, factor prices are </a:t>
            </a:r>
            <a:r>
              <a:rPr lang="en-US" i="1" dirty="0"/>
              <a:t>not </a:t>
            </a:r>
            <a:r>
              <a:rPr lang="en-US" dirty="0"/>
              <a:t>equalized. For example, there is an extremely </a:t>
            </a:r>
            <a:r>
              <a:rPr lang="en-US" dirty="0" smtClean="0"/>
              <a:t>wide range </a:t>
            </a:r>
            <a:r>
              <a:rPr lang="en-US" dirty="0"/>
              <a:t>of wage rates across </a:t>
            </a:r>
            <a:r>
              <a:rPr lang="en-US" dirty="0" smtClean="0"/>
              <a:t>countries. While </a:t>
            </a:r>
            <a:r>
              <a:rPr lang="en-US" dirty="0"/>
              <a:t>some of these differences </a:t>
            </a:r>
            <a:r>
              <a:rPr lang="en-US" dirty="0" smtClean="0"/>
              <a:t>may reflect </a:t>
            </a:r>
            <a:r>
              <a:rPr lang="en-US" dirty="0"/>
              <a:t>differences in the quality of labor, they are too wide to be explained away on </a:t>
            </a:r>
            <a:r>
              <a:rPr lang="en-US" dirty="0" smtClean="0"/>
              <a:t>this </a:t>
            </a:r>
            <a:r>
              <a:rPr lang="en-IN" dirty="0" smtClean="0"/>
              <a:t>basis </a:t>
            </a:r>
            <a:r>
              <a:rPr lang="en-IN" dirty="0"/>
              <a:t>alone.</a:t>
            </a:r>
          </a:p>
          <a:p>
            <a:pPr algn="just"/>
            <a:r>
              <a:rPr lang="en-US" dirty="0"/>
              <a:t>To understand why the model doesn’t give us an accurate prediction, we need to look </a:t>
            </a:r>
            <a:r>
              <a:rPr lang="en-US" dirty="0" smtClean="0"/>
              <a:t>at its </a:t>
            </a:r>
            <a:r>
              <a:rPr lang="en-US" dirty="0"/>
              <a:t>assumptions. Three assumptions crucial to the prediction of factor-price </a:t>
            </a:r>
            <a:r>
              <a:rPr lang="en-US" dirty="0" smtClean="0"/>
              <a:t>equalization are </a:t>
            </a:r>
            <a:r>
              <a:rPr lang="en-US" dirty="0"/>
              <a:t>in reality certainly untrue. These are the assumptions that (1) both countries </a:t>
            </a:r>
            <a:r>
              <a:rPr lang="en-US" dirty="0" smtClean="0"/>
              <a:t>produce </a:t>
            </a:r>
            <a:r>
              <a:rPr lang="en-US" dirty="0"/>
              <a:t>both goods; (2) technologies are the same; and (3) trade actually equalizes the prices </a:t>
            </a:r>
            <a:r>
              <a:rPr lang="en-US" dirty="0" smtClean="0"/>
              <a:t>of goods </a:t>
            </a:r>
            <a:r>
              <a:rPr lang="en-US" dirty="0"/>
              <a:t>in the two </a:t>
            </a:r>
            <a:r>
              <a:rPr lang="en-US" dirty="0" smtClean="0"/>
              <a:t>countries.</a:t>
            </a:r>
            <a:endParaRPr lang="en-IN" dirty="0"/>
          </a:p>
        </p:txBody>
      </p:sp>
    </p:spTree>
    <p:extLst>
      <p:ext uri="{BB962C8B-B14F-4D97-AF65-F5344CB8AC3E}">
        <p14:creationId xmlns:p14="http://schemas.microsoft.com/office/powerpoint/2010/main" val="403671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1">
              <a:lumMod val="20000"/>
              <a:lumOff val="80000"/>
            </a:schemeClr>
          </a:solidFill>
        </p:spPr>
        <p:txBody>
          <a:bodyPr/>
          <a:lstStyle/>
          <a:p>
            <a:pPr algn="ctr"/>
            <a:r>
              <a:rPr lang="en-US" dirty="0" smtClean="0"/>
              <a:t>Model of a two factor economy</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a:t>
            </a:r>
            <a:r>
              <a:rPr lang="en-US" dirty="0"/>
              <a:t>simplest version of the factor-proportions model, </a:t>
            </a:r>
            <a:r>
              <a:rPr lang="en-US" dirty="0" smtClean="0"/>
              <a:t>sometimes referred </a:t>
            </a:r>
            <a:r>
              <a:rPr lang="en-US" dirty="0"/>
              <a:t>to as “2 by 2 by 2”: two countries, two goods, two factors of production. T</a:t>
            </a:r>
            <a:r>
              <a:rPr lang="en-US" dirty="0" smtClean="0"/>
              <a:t>he </a:t>
            </a:r>
            <a:r>
              <a:rPr lang="en-US" dirty="0"/>
              <a:t>two countries Home and </a:t>
            </a:r>
            <a:r>
              <a:rPr lang="en-US" dirty="0" smtClean="0"/>
              <a:t>Foreign, produce the same two </a:t>
            </a:r>
            <a:r>
              <a:rPr lang="en-US" dirty="0"/>
              <a:t>goods, cloth (measured in </a:t>
            </a:r>
            <a:r>
              <a:rPr lang="en-US" dirty="0" smtClean="0"/>
              <a:t>metres) </a:t>
            </a:r>
            <a:r>
              <a:rPr lang="en-US" dirty="0"/>
              <a:t>and food (measured in </a:t>
            </a:r>
            <a:r>
              <a:rPr lang="en-US" dirty="0" smtClean="0"/>
              <a:t>calories).</a:t>
            </a:r>
          </a:p>
          <a:p>
            <a:pPr algn="just"/>
            <a:r>
              <a:rPr lang="en-US" dirty="0"/>
              <a:t>Both cloth and food are produced using capital and </a:t>
            </a:r>
            <a:r>
              <a:rPr lang="en-US" dirty="0" smtClean="0"/>
              <a:t>labour</a:t>
            </a:r>
            <a:r>
              <a:rPr lang="en-US" dirty="0"/>
              <a:t>. The amount of each good </a:t>
            </a:r>
            <a:r>
              <a:rPr lang="en-US" dirty="0" smtClean="0"/>
              <a:t>produced, given </a:t>
            </a:r>
            <a:r>
              <a:rPr lang="en-US" dirty="0"/>
              <a:t>how much capital and </a:t>
            </a:r>
            <a:r>
              <a:rPr lang="en-US" dirty="0" smtClean="0"/>
              <a:t>labour </a:t>
            </a:r>
            <a:r>
              <a:rPr lang="en-US" dirty="0"/>
              <a:t>are employed in each sector, is determined by </a:t>
            </a:r>
            <a:r>
              <a:rPr lang="en-US" dirty="0" smtClean="0"/>
              <a:t>a production </a:t>
            </a:r>
            <a:r>
              <a:rPr lang="en-US" dirty="0"/>
              <a:t>function for each </a:t>
            </a:r>
            <a:r>
              <a:rPr lang="en-US" dirty="0" smtClean="0"/>
              <a:t>good.</a:t>
            </a:r>
            <a:r>
              <a:rPr lang="en-US" dirty="0"/>
              <a:t> Overall, the economy has a fixed supply of </a:t>
            </a:r>
            <a:r>
              <a:rPr lang="en-US" dirty="0" smtClean="0"/>
              <a:t>capital </a:t>
            </a:r>
            <a:r>
              <a:rPr lang="en-US" i="1" dirty="0" smtClean="0"/>
              <a:t>K </a:t>
            </a:r>
            <a:r>
              <a:rPr lang="en-US" dirty="0"/>
              <a:t>and </a:t>
            </a:r>
            <a:r>
              <a:rPr lang="en-US" dirty="0" smtClean="0"/>
              <a:t>labour </a:t>
            </a:r>
            <a:r>
              <a:rPr lang="en-US" i="1" dirty="0"/>
              <a:t>L </a:t>
            </a:r>
            <a:r>
              <a:rPr lang="en-US" dirty="0"/>
              <a:t>that is divided between employment in the two </a:t>
            </a:r>
            <a:r>
              <a:rPr lang="en-US" dirty="0" smtClean="0"/>
              <a:t>sectors</a:t>
            </a:r>
          </a:p>
          <a:p>
            <a:pPr marL="0" indent="0" algn="ctr">
              <a:buNone/>
            </a:pPr>
            <a:r>
              <a:rPr lang="en-US" dirty="0" smtClean="0"/>
              <a:t>Q</a:t>
            </a:r>
            <a:r>
              <a:rPr lang="en-US" baseline="-25000" dirty="0" smtClean="0"/>
              <a:t>C</a:t>
            </a:r>
            <a:r>
              <a:rPr lang="en-US" dirty="0" smtClean="0"/>
              <a:t>= Q</a:t>
            </a:r>
            <a:r>
              <a:rPr lang="en-US" baseline="-25000" dirty="0" smtClean="0"/>
              <a:t>C</a:t>
            </a:r>
            <a:r>
              <a:rPr lang="en-US" dirty="0" smtClean="0"/>
              <a:t>(K</a:t>
            </a:r>
            <a:r>
              <a:rPr lang="en-US" baseline="-25000" dirty="0" smtClean="0"/>
              <a:t>C</a:t>
            </a:r>
            <a:r>
              <a:rPr lang="en-US" dirty="0" smtClean="0"/>
              <a:t>,L</a:t>
            </a:r>
            <a:r>
              <a:rPr lang="en-US" baseline="-25000" dirty="0" smtClean="0"/>
              <a:t>C</a:t>
            </a:r>
            <a:r>
              <a:rPr lang="en-US" dirty="0" smtClean="0"/>
              <a:t>)</a:t>
            </a:r>
          </a:p>
          <a:p>
            <a:pPr marL="0" indent="0" algn="ctr">
              <a:buNone/>
            </a:pPr>
            <a:r>
              <a:rPr lang="en-US" dirty="0" smtClean="0"/>
              <a:t>Q</a:t>
            </a:r>
            <a:r>
              <a:rPr lang="en-US" baseline="-25000" dirty="0" smtClean="0"/>
              <a:t>F</a:t>
            </a:r>
            <a:r>
              <a:rPr lang="en-US" dirty="0" smtClean="0"/>
              <a:t>=Q</a:t>
            </a:r>
            <a:r>
              <a:rPr lang="en-US" baseline="-25000" dirty="0" smtClean="0"/>
              <a:t>F</a:t>
            </a:r>
            <a:r>
              <a:rPr lang="en-US" dirty="0" smtClean="0"/>
              <a:t>(K</a:t>
            </a:r>
            <a:r>
              <a:rPr lang="en-US" baseline="-25000" dirty="0" smtClean="0"/>
              <a:t>F</a:t>
            </a:r>
            <a:r>
              <a:rPr lang="en-US" dirty="0" smtClean="0"/>
              <a:t>,L</a:t>
            </a:r>
            <a:r>
              <a:rPr lang="en-US" baseline="-25000" dirty="0" smtClean="0"/>
              <a:t>F</a:t>
            </a:r>
            <a:r>
              <a:rPr lang="en-US" dirty="0" smtClean="0"/>
              <a:t>)</a:t>
            </a:r>
            <a:endParaRPr lang="en-IN" dirty="0"/>
          </a:p>
        </p:txBody>
      </p:sp>
    </p:spTree>
    <p:extLst>
      <p:ext uri="{BB962C8B-B14F-4D97-AF65-F5344CB8AC3E}">
        <p14:creationId xmlns:p14="http://schemas.microsoft.com/office/powerpoint/2010/main" val="605216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2002"/>
          </a:xfrm>
          <a:solidFill>
            <a:schemeClr val="accent1">
              <a:lumMod val="75000"/>
            </a:schemeClr>
          </a:solidFill>
        </p:spPr>
        <p:txBody>
          <a:bodyPr/>
          <a:lstStyle/>
          <a:p>
            <a:pPr algn="ctr"/>
            <a:r>
              <a:rPr lang="en-US" dirty="0" smtClean="0"/>
              <a:t>Empirical evidence</a:t>
            </a:r>
            <a:endParaRPr lang="en-IN" dirty="0"/>
          </a:p>
        </p:txBody>
      </p:sp>
      <p:sp>
        <p:nvSpPr>
          <p:cNvPr id="3" name="Content Placeholder 2"/>
          <p:cNvSpPr>
            <a:spLocks noGrp="1"/>
          </p:cNvSpPr>
          <p:nvPr>
            <p:ph idx="1"/>
          </p:nvPr>
        </p:nvSpPr>
        <p:spPr>
          <a:xfrm>
            <a:off x="838200" y="1825624"/>
            <a:ext cx="10515600" cy="4584411"/>
          </a:xfrm>
        </p:spPr>
        <p:txBody>
          <a:bodyPr>
            <a:normAutofit/>
          </a:bodyPr>
          <a:lstStyle/>
          <a:p>
            <a:pPr algn="just"/>
            <a:r>
              <a:rPr lang="en-US" dirty="0"/>
              <a:t>One </a:t>
            </a:r>
            <a:r>
              <a:rPr lang="en-US" dirty="0" smtClean="0"/>
              <a:t>would </a:t>
            </a:r>
            <a:r>
              <a:rPr lang="en-US" dirty="0"/>
              <a:t>expect the United States to be an exporter of capital-intensive goods </a:t>
            </a:r>
            <a:r>
              <a:rPr lang="en-US" dirty="0" smtClean="0"/>
              <a:t>and an </a:t>
            </a:r>
            <a:r>
              <a:rPr lang="en-US" dirty="0"/>
              <a:t>importer of labor-intensive goods. Surprisingly, however, this was not the case in </a:t>
            </a:r>
            <a:r>
              <a:rPr lang="en-US" dirty="0" smtClean="0"/>
              <a:t>the 25 </a:t>
            </a:r>
            <a:r>
              <a:rPr lang="en-US" dirty="0"/>
              <a:t>years after World War II. In a famous study published in 1953, economist </a:t>
            </a:r>
            <a:r>
              <a:rPr lang="en-US" dirty="0" err="1"/>
              <a:t>Wassily</a:t>
            </a:r>
            <a:r>
              <a:rPr lang="en-US" dirty="0"/>
              <a:t> </a:t>
            </a:r>
            <a:r>
              <a:rPr lang="en-US" dirty="0" smtClean="0"/>
              <a:t>Leontief (winner </a:t>
            </a:r>
            <a:r>
              <a:rPr lang="en-US" dirty="0"/>
              <a:t>of the Nobel Prize in 1973) found that U.S. exports were less capital-intensive </a:t>
            </a:r>
            <a:r>
              <a:rPr lang="en-US" dirty="0" smtClean="0"/>
              <a:t>than U.S</a:t>
            </a:r>
            <a:r>
              <a:rPr lang="en-US" dirty="0"/>
              <a:t>. </a:t>
            </a:r>
            <a:r>
              <a:rPr lang="en-US" dirty="0" smtClean="0"/>
              <a:t>imports. </a:t>
            </a:r>
            <a:r>
              <a:rPr lang="en-US" dirty="0"/>
              <a:t>This result is known as the </a:t>
            </a:r>
            <a:r>
              <a:rPr lang="en-US" b="1" dirty="0"/>
              <a:t>Leontief paradox</a:t>
            </a:r>
            <a:r>
              <a:rPr lang="en-US" dirty="0" smtClean="0"/>
              <a:t>.</a:t>
            </a:r>
          </a:p>
          <a:p>
            <a:pPr algn="just">
              <a:buFont typeface="Wingdings" panose="05000000000000000000" pitchFamily="2" charset="2"/>
              <a:buChar char="Ø"/>
            </a:pPr>
            <a:r>
              <a:rPr lang="en-US" dirty="0"/>
              <a:t>United States may be exporting goods that heavily use skilled </a:t>
            </a:r>
            <a:r>
              <a:rPr lang="en-US" dirty="0" smtClean="0"/>
              <a:t>labour </a:t>
            </a:r>
            <a:r>
              <a:rPr lang="en-US" dirty="0"/>
              <a:t>and </a:t>
            </a:r>
            <a:r>
              <a:rPr lang="en-US" dirty="0" smtClean="0"/>
              <a:t>innovative entrepreneurship</a:t>
            </a:r>
            <a:r>
              <a:rPr lang="en-US" dirty="0"/>
              <a:t>, while importing heavy manufactures (such as automobiles) that </a:t>
            </a:r>
            <a:r>
              <a:rPr lang="en-US" dirty="0" smtClean="0"/>
              <a:t>use large </a:t>
            </a:r>
            <a:r>
              <a:rPr lang="en-US" dirty="0"/>
              <a:t>amounts of capital.</a:t>
            </a:r>
            <a:endParaRPr lang="en-IN" dirty="0"/>
          </a:p>
        </p:txBody>
      </p:sp>
    </p:spTree>
    <p:extLst>
      <p:ext uri="{BB962C8B-B14F-4D97-AF65-F5344CB8AC3E}">
        <p14:creationId xmlns:p14="http://schemas.microsoft.com/office/powerpoint/2010/main" val="204596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Bowen et </a:t>
            </a:r>
            <a:r>
              <a:rPr lang="en-US" dirty="0" smtClean="0"/>
              <a:t>al. calculated </a:t>
            </a:r>
            <a:r>
              <a:rPr lang="en-US" dirty="0"/>
              <a:t>the ratio </a:t>
            </a:r>
            <a:r>
              <a:rPr lang="en-US" dirty="0" smtClean="0"/>
              <a:t>of each </a:t>
            </a:r>
            <a:r>
              <a:rPr lang="en-US" dirty="0"/>
              <a:t>country’s endowment of each factor to the world supply of that factor. They </a:t>
            </a:r>
            <a:r>
              <a:rPr lang="en-US" dirty="0" smtClean="0"/>
              <a:t>then compared </a:t>
            </a:r>
            <a:r>
              <a:rPr lang="en-US" dirty="0"/>
              <a:t>these ratios with each country’s share of world income. If the </a:t>
            </a:r>
            <a:r>
              <a:rPr lang="en-US" dirty="0" smtClean="0"/>
              <a:t>factor-proportions theory </a:t>
            </a:r>
            <a:r>
              <a:rPr lang="en-US" dirty="0"/>
              <a:t>was right, a country would always export factors for which the factor </a:t>
            </a:r>
            <a:r>
              <a:rPr lang="en-US" dirty="0" smtClean="0"/>
              <a:t>share exceeded </a:t>
            </a:r>
            <a:r>
              <a:rPr lang="en-US" dirty="0"/>
              <a:t>the income share, and import factors for which it was </a:t>
            </a:r>
            <a:r>
              <a:rPr lang="en-US" dirty="0" smtClean="0"/>
              <a:t>less.</a:t>
            </a:r>
          </a:p>
          <a:p>
            <a:pPr algn="just"/>
            <a:r>
              <a:rPr lang="en-US" dirty="0"/>
              <a:t>This result confirms the Leontief paradox on a broader level: Trade often does </a:t>
            </a:r>
            <a:r>
              <a:rPr lang="en-US" dirty="0" smtClean="0"/>
              <a:t>not run </a:t>
            </a:r>
            <a:r>
              <a:rPr lang="en-US" dirty="0"/>
              <a:t>in the direction that the Heckscher-Ohlin theory predicts. As with the Leontief </a:t>
            </a:r>
            <a:r>
              <a:rPr lang="en-US" dirty="0" smtClean="0"/>
              <a:t>paradox for </a:t>
            </a:r>
            <a:r>
              <a:rPr lang="en-US" dirty="0"/>
              <a:t>the United States, explanations for this result have centered on the failure of </a:t>
            </a:r>
            <a:r>
              <a:rPr lang="en-US" dirty="0" smtClean="0"/>
              <a:t>the </a:t>
            </a:r>
            <a:r>
              <a:rPr lang="en-IN" dirty="0" smtClean="0"/>
              <a:t>common </a:t>
            </a:r>
            <a:r>
              <a:rPr lang="en-IN" dirty="0"/>
              <a:t>technology assumption.</a:t>
            </a:r>
          </a:p>
        </p:txBody>
      </p:sp>
    </p:spTree>
    <p:extLst>
      <p:ext uri="{BB962C8B-B14F-4D97-AF65-F5344CB8AC3E}">
        <p14:creationId xmlns:p14="http://schemas.microsoft.com/office/powerpoint/2010/main" val="2430537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4327" y="969818"/>
            <a:ext cx="10714182" cy="5486400"/>
          </a:xfrm>
        </p:spPr>
        <p:txBody>
          <a:bodyPr>
            <a:normAutofit fontScale="92500" lnSpcReduction="10000"/>
          </a:bodyPr>
          <a:lstStyle/>
          <a:p>
            <a:pPr algn="just"/>
            <a:r>
              <a:rPr lang="en-US" dirty="0"/>
              <a:t>Consider the United States, on </a:t>
            </a:r>
            <a:r>
              <a:rPr lang="en-US" dirty="0" smtClean="0"/>
              <a:t>one side</a:t>
            </a:r>
            <a:r>
              <a:rPr lang="en-US" dirty="0"/>
              <a:t>, and China on the other. In 2008, the United States had about 23 percent of </a:t>
            </a:r>
            <a:r>
              <a:rPr lang="en-US" dirty="0" smtClean="0"/>
              <a:t>world income </a:t>
            </a:r>
            <a:r>
              <a:rPr lang="en-US" dirty="0"/>
              <a:t>but only about 5 percent of the world’s workers; so a simple </a:t>
            </a:r>
            <a:r>
              <a:rPr lang="en-US" dirty="0" smtClean="0"/>
              <a:t>factor-proportions theory </a:t>
            </a:r>
            <a:r>
              <a:rPr lang="en-US" dirty="0"/>
              <a:t>would suggest that U.S. imports of labor embodied in trade should have </a:t>
            </a:r>
            <a:r>
              <a:rPr lang="en-US" dirty="0" smtClean="0"/>
              <a:t>been huge</a:t>
            </a:r>
            <a:r>
              <a:rPr lang="en-US" dirty="0"/>
              <a:t>, something like four times as large as the nation’s own labor force. In </a:t>
            </a:r>
            <a:r>
              <a:rPr lang="en-US" dirty="0" smtClean="0"/>
              <a:t>fact, calculations </a:t>
            </a:r>
            <a:r>
              <a:rPr lang="en-US" dirty="0"/>
              <a:t>of the factor content of U.S. trade showed only small net imports of labor.</a:t>
            </a:r>
          </a:p>
          <a:p>
            <a:pPr algn="just"/>
            <a:r>
              <a:rPr lang="en-US" dirty="0"/>
              <a:t>Conversely, China had 7 percent of world income but approximately 20 percent </a:t>
            </a:r>
            <a:r>
              <a:rPr lang="en-US" dirty="0" smtClean="0"/>
              <a:t>of </a:t>
            </a:r>
            <a:r>
              <a:rPr lang="en-US" dirty="0"/>
              <a:t>the world’s workers in 2008; it therefore “should” have exported most of its </a:t>
            </a:r>
            <a:r>
              <a:rPr lang="en-US" dirty="0" smtClean="0"/>
              <a:t>labour </a:t>
            </a:r>
            <a:r>
              <a:rPr lang="en-US" dirty="0" smtClean="0"/>
              <a:t>via </a:t>
            </a:r>
            <a:r>
              <a:rPr lang="en-IN" dirty="0" smtClean="0"/>
              <a:t>trade—but </a:t>
            </a:r>
            <a:r>
              <a:rPr lang="en-IN" dirty="0"/>
              <a:t>it did not.</a:t>
            </a:r>
          </a:p>
          <a:p>
            <a:pPr algn="just"/>
            <a:r>
              <a:rPr lang="en-US" dirty="0"/>
              <a:t>Allowing for technology differences also helps to resolve this puzzle of “</a:t>
            </a:r>
            <a:r>
              <a:rPr lang="en-US" b="1" dirty="0" smtClean="0"/>
              <a:t>missing trade</a:t>
            </a:r>
            <a:r>
              <a:rPr lang="en-US" dirty="0"/>
              <a:t>.” The way this resolution works is roughly as follows: If workers in the United </a:t>
            </a:r>
            <a:r>
              <a:rPr lang="en-US" dirty="0" smtClean="0"/>
              <a:t>States are </a:t>
            </a:r>
            <a:r>
              <a:rPr lang="en-US" dirty="0"/>
              <a:t>much more efficient than those in China, then the “effective” </a:t>
            </a:r>
            <a:r>
              <a:rPr lang="en-US" dirty="0" smtClean="0"/>
              <a:t>labour </a:t>
            </a:r>
            <a:r>
              <a:rPr lang="en-US" dirty="0"/>
              <a:t>supply in </a:t>
            </a:r>
            <a:r>
              <a:rPr lang="en-US" dirty="0" smtClean="0"/>
              <a:t>the United </a:t>
            </a:r>
            <a:r>
              <a:rPr lang="en-US" dirty="0"/>
              <a:t>States is much larger compared with that of China than the raw data </a:t>
            </a:r>
            <a:r>
              <a:rPr lang="en-US" dirty="0" smtClean="0"/>
              <a:t>suggest.</a:t>
            </a:r>
            <a:endParaRPr lang="en-IN" dirty="0"/>
          </a:p>
        </p:txBody>
      </p:sp>
    </p:spTree>
    <p:extLst>
      <p:ext uri="{BB962C8B-B14F-4D97-AF65-F5344CB8AC3E}">
        <p14:creationId xmlns:p14="http://schemas.microsoft.com/office/powerpoint/2010/main" val="2222685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365125"/>
            <a:ext cx="10596418" cy="1325563"/>
          </a:xfrm>
          <a:solidFill>
            <a:schemeClr val="accent5">
              <a:lumMod val="40000"/>
              <a:lumOff val="60000"/>
            </a:schemeClr>
          </a:solidFill>
        </p:spPr>
        <p:txBody>
          <a:bodyPr/>
          <a:lstStyle/>
          <a:p>
            <a:pPr algn="ctr"/>
            <a:r>
              <a:rPr lang="en-US" dirty="0" smtClean="0"/>
              <a:t>Patterns of exports between developed and developing countries</a:t>
            </a:r>
            <a:endParaRPr lang="en-IN" dirty="0"/>
          </a:p>
        </p:txBody>
      </p:sp>
      <p:sp>
        <p:nvSpPr>
          <p:cNvPr id="3" name="Content Placeholder 2"/>
          <p:cNvSpPr>
            <a:spLocks noGrp="1"/>
          </p:cNvSpPr>
          <p:nvPr>
            <p:ph idx="1"/>
          </p:nvPr>
        </p:nvSpPr>
        <p:spPr>
          <a:xfrm>
            <a:off x="757382" y="2038061"/>
            <a:ext cx="10515600" cy="4351338"/>
          </a:xfrm>
        </p:spPr>
        <p:txBody>
          <a:bodyPr>
            <a:normAutofit/>
          </a:bodyPr>
          <a:lstStyle/>
          <a:p>
            <a:pPr algn="just"/>
            <a:r>
              <a:rPr lang="en-US" dirty="0"/>
              <a:t>Although the overall pattern of international trade does not seem to be very well </a:t>
            </a:r>
            <a:r>
              <a:rPr lang="en-US" dirty="0" smtClean="0"/>
              <a:t>accounted for </a:t>
            </a:r>
            <a:r>
              <a:rPr lang="en-US" dirty="0"/>
              <a:t>by a pure Heckscher-Ohlin model, comparisons of the exports of </a:t>
            </a:r>
            <a:r>
              <a:rPr lang="en-US" dirty="0" smtClean="0"/>
              <a:t>labour-abundant</a:t>
            </a:r>
            <a:r>
              <a:rPr lang="en-US" dirty="0"/>
              <a:t>, </a:t>
            </a:r>
            <a:r>
              <a:rPr lang="en-US" dirty="0" smtClean="0"/>
              <a:t>skill scarce</a:t>
            </a:r>
            <a:r>
              <a:rPr lang="en-US" dirty="0"/>
              <a:t> </a:t>
            </a:r>
            <a:r>
              <a:rPr lang="en-US" dirty="0" smtClean="0"/>
              <a:t>nations </a:t>
            </a:r>
            <a:r>
              <a:rPr lang="en-US" dirty="0"/>
              <a:t>in the third world with the exports of skill-abundant, </a:t>
            </a:r>
            <a:r>
              <a:rPr lang="en-US" dirty="0" smtClean="0"/>
              <a:t>labour-scarce </a:t>
            </a:r>
            <a:r>
              <a:rPr lang="en-US" dirty="0"/>
              <a:t>nations </a:t>
            </a:r>
            <a:r>
              <a:rPr lang="en-US" dirty="0" smtClean="0"/>
              <a:t>do fit </a:t>
            </a:r>
            <a:r>
              <a:rPr lang="en-US" dirty="0"/>
              <a:t>the theory quite well. </a:t>
            </a:r>
            <a:endParaRPr lang="en-US" dirty="0" smtClean="0"/>
          </a:p>
          <a:p>
            <a:pPr algn="just"/>
            <a:r>
              <a:rPr lang="en-US" dirty="0" smtClean="0"/>
              <a:t>Consider the following figure, </a:t>
            </a:r>
            <a:r>
              <a:rPr lang="en-US" dirty="0"/>
              <a:t>which compares the </a:t>
            </a:r>
            <a:r>
              <a:rPr lang="en-US" dirty="0" smtClean="0"/>
              <a:t>pattern of </a:t>
            </a:r>
            <a:r>
              <a:rPr lang="en-US" dirty="0"/>
              <a:t>U.S. imports from Bangladesh, whose work force has low levels of education, with </a:t>
            </a:r>
            <a:r>
              <a:rPr lang="en-US" dirty="0" smtClean="0"/>
              <a:t>the pattern </a:t>
            </a:r>
            <a:r>
              <a:rPr lang="en-US" dirty="0"/>
              <a:t>of U.S. imports from Germany, which has a highly educated </a:t>
            </a:r>
            <a:r>
              <a:rPr lang="en-US" dirty="0" smtClean="0"/>
              <a:t>labour </a:t>
            </a:r>
            <a:r>
              <a:rPr lang="en-US" dirty="0"/>
              <a:t>force.</a:t>
            </a:r>
            <a:endParaRPr lang="en-IN" dirty="0"/>
          </a:p>
        </p:txBody>
      </p:sp>
    </p:spTree>
    <p:extLst>
      <p:ext uri="{BB962C8B-B14F-4D97-AF65-F5344CB8AC3E}">
        <p14:creationId xmlns:p14="http://schemas.microsoft.com/office/powerpoint/2010/main" val="844331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2002"/>
          </a:xfrm>
          <a:solidFill>
            <a:schemeClr val="accent6">
              <a:lumMod val="60000"/>
              <a:lumOff val="40000"/>
            </a:schemeClr>
          </a:solidFill>
        </p:spPr>
        <p:txBody>
          <a:bodyPr/>
          <a:lstStyle/>
          <a:p>
            <a:pPr algn="ctr"/>
            <a:r>
              <a:rPr lang="en-US" dirty="0" smtClean="0"/>
              <a:t>Skill intensity and pattern of US imports</a:t>
            </a:r>
            <a:endParaRPr lang="en-IN" dirty="0"/>
          </a:p>
        </p:txBody>
      </p:sp>
      <p:pic>
        <p:nvPicPr>
          <p:cNvPr id="4" name="Content Placeholder 3"/>
          <p:cNvPicPr>
            <a:picLocks noGrp="1" noChangeAspect="1"/>
          </p:cNvPicPr>
          <p:nvPr>
            <p:ph idx="1"/>
          </p:nvPr>
        </p:nvPicPr>
        <p:blipFill>
          <a:blip r:embed="rId2"/>
          <a:stretch>
            <a:fillRect/>
          </a:stretch>
        </p:blipFill>
        <p:spPr>
          <a:xfrm>
            <a:off x="2032000" y="1867157"/>
            <a:ext cx="8340436" cy="4604634"/>
          </a:xfrm>
          <a:prstGeom prst="rect">
            <a:avLst/>
          </a:prstGeom>
        </p:spPr>
      </p:pic>
    </p:spTree>
    <p:extLst>
      <p:ext uri="{BB962C8B-B14F-4D97-AF65-F5344CB8AC3E}">
        <p14:creationId xmlns:p14="http://schemas.microsoft.com/office/powerpoint/2010/main" val="192039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accent3">
              <a:lumMod val="60000"/>
              <a:lumOff val="40000"/>
            </a:schemeClr>
          </a:solidFill>
        </p:spPr>
        <p:txBody>
          <a:bodyPr/>
          <a:lstStyle/>
          <a:p>
            <a:pPr algn="ctr"/>
            <a:r>
              <a:rPr lang="en-US" dirty="0" smtClean="0"/>
              <a:t>Conclusion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a:t>
            </a:r>
            <a:r>
              <a:rPr lang="en-US" dirty="0" smtClean="0"/>
              <a:t>he </a:t>
            </a:r>
            <a:r>
              <a:rPr lang="en-US" dirty="0"/>
              <a:t>empirical testing of the Heckscher-Ohlin model has </a:t>
            </a:r>
            <a:r>
              <a:rPr lang="en-US" dirty="0" smtClean="0"/>
              <a:t>produced mixed </a:t>
            </a:r>
            <a:r>
              <a:rPr lang="en-US" dirty="0"/>
              <a:t>results. </a:t>
            </a:r>
            <a:r>
              <a:rPr lang="en-US" dirty="0" smtClean="0"/>
              <a:t>The </a:t>
            </a:r>
            <a:r>
              <a:rPr lang="en-US" dirty="0"/>
              <a:t>factor content of a country’s exports does not always reflect </a:t>
            </a:r>
            <a:r>
              <a:rPr lang="en-US" dirty="0" smtClean="0"/>
              <a:t>that </a:t>
            </a:r>
            <a:r>
              <a:rPr lang="en-US" dirty="0"/>
              <a:t>country’s abundant factors; and the volume of trade is substantially lower than what </a:t>
            </a:r>
            <a:r>
              <a:rPr lang="en-US" dirty="0" smtClean="0"/>
              <a:t>would be </a:t>
            </a:r>
            <a:r>
              <a:rPr lang="en-US" dirty="0"/>
              <a:t>predicted based on the large differences in factor abundance between </a:t>
            </a:r>
            <a:r>
              <a:rPr lang="en-US" dirty="0" smtClean="0"/>
              <a:t>countries. However</a:t>
            </a:r>
            <a:r>
              <a:rPr lang="en-US" dirty="0"/>
              <a:t>, the pattern of goods trade between developed and developing countries fits </a:t>
            </a:r>
            <a:r>
              <a:rPr lang="en-US" dirty="0" smtClean="0"/>
              <a:t>the predictions </a:t>
            </a:r>
            <a:r>
              <a:rPr lang="en-US" dirty="0"/>
              <a:t>of the model quite well</a:t>
            </a:r>
            <a:r>
              <a:rPr lang="en-US" dirty="0" smtClean="0"/>
              <a:t>.</a:t>
            </a:r>
          </a:p>
          <a:p>
            <a:pPr algn="just"/>
            <a:r>
              <a:rPr lang="en-US" dirty="0"/>
              <a:t>The Heckscher-Ohlin also remains vital for understanding the </a:t>
            </a:r>
            <a:r>
              <a:rPr lang="en-US" i="1" dirty="0"/>
              <a:t>effects </a:t>
            </a:r>
            <a:r>
              <a:rPr lang="en-US" dirty="0"/>
              <a:t>of trade, </a:t>
            </a:r>
            <a:r>
              <a:rPr lang="en-US" dirty="0" smtClean="0"/>
              <a:t>especially its </a:t>
            </a:r>
            <a:r>
              <a:rPr lang="en-US" dirty="0"/>
              <a:t>effects on the distribution of income. Indeed, the growth of North-South trade </a:t>
            </a:r>
            <a:r>
              <a:rPr lang="en-US" dirty="0" smtClean="0"/>
              <a:t>in manufactures—a </a:t>
            </a:r>
            <a:r>
              <a:rPr lang="en-US" dirty="0"/>
              <a:t>trade in which the factor intensity of the North’s imports is very </a:t>
            </a:r>
            <a:r>
              <a:rPr lang="en-US" dirty="0" smtClean="0"/>
              <a:t>different from </a:t>
            </a:r>
            <a:r>
              <a:rPr lang="en-US" dirty="0"/>
              <a:t>that of its exports—has brought the factor-proportions approach into the center </a:t>
            </a:r>
            <a:r>
              <a:rPr lang="en-US" dirty="0" smtClean="0"/>
              <a:t>of practical </a:t>
            </a:r>
            <a:r>
              <a:rPr lang="en-US" dirty="0"/>
              <a:t>debates over international trade policy.</a:t>
            </a:r>
            <a:endParaRPr lang="en-IN" dirty="0"/>
          </a:p>
        </p:txBody>
      </p:sp>
    </p:spTree>
    <p:extLst>
      <p:ext uri="{BB962C8B-B14F-4D97-AF65-F5344CB8AC3E}">
        <p14:creationId xmlns:p14="http://schemas.microsoft.com/office/powerpoint/2010/main" val="295051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1" y="1450109"/>
            <a:ext cx="10651836" cy="4939290"/>
          </a:xfrm>
        </p:spPr>
        <p:txBody>
          <a:bodyPr>
            <a:normAutofit lnSpcReduction="10000"/>
          </a:bodyPr>
          <a:lstStyle/>
          <a:p>
            <a:pPr algn="just"/>
            <a:r>
              <a:rPr lang="en-US" dirty="0"/>
              <a:t>T</a:t>
            </a:r>
            <a:r>
              <a:rPr lang="en-US" dirty="0" smtClean="0"/>
              <a:t>he </a:t>
            </a:r>
            <a:r>
              <a:rPr lang="en-US" dirty="0"/>
              <a:t>following expressions that are related to the two production </a:t>
            </a:r>
            <a:r>
              <a:rPr lang="en-US" dirty="0" smtClean="0"/>
              <a:t>technologies</a:t>
            </a:r>
          </a:p>
          <a:p>
            <a:pPr marL="0" indent="0" algn="ctr">
              <a:buNone/>
            </a:pPr>
            <a:r>
              <a:rPr lang="en-US" i="1" dirty="0" err="1" smtClean="0"/>
              <a:t>a</a:t>
            </a:r>
            <a:r>
              <a:rPr lang="en-US" i="1" baseline="-25000" dirty="0" err="1" smtClean="0"/>
              <a:t>KC</a:t>
            </a:r>
            <a:r>
              <a:rPr lang="en-US" i="1" dirty="0" smtClean="0"/>
              <a:t> </a:t>
            </a:r>
            <a:r>
              <a:rPr lang="en-US" dirty="0" smtClean="0"/>
              <a:t>= capital (machine hours) used to produce one metre of cloth </a:t>
            </a:r>
          </a:p>
          <a:p>
            <a:pPr marL="0" indent="0" algn="ctr">
              <a:buNone/>
            </a:pPr>
            <a:r>
              <a:rPr lang="en-US" i="1" dirty="0" err="1" smtClean="0"/>
              <a:t>a</a:t>
            </a:r>
            <a:r>
              <a:rPr lang="en-US" i="1" baseline="-25000" dirty="0" err="1" smtClean="0"/>
              <a:t>LC</a:t>
            </a:r>
            <a:r>
              <a:rPr lang="en-US" i="1" dirty="0" smtClean="0"/>
              <a:t> </a:t>
            </a:r>
            <a:r>
              <a:rPr lang="en-US" dirty="0" smtClean="0"/>
              <a:t>= hours of labour used to produce one metre of cloth </a:t>
            </a:r>
          </a:p>
          <a:p>
            <a:pPr marL="0" indent="0" algn="ctr">
              <a:buNone/>
            </a:pPr>
            <a:r>
              <a:rPr lang="en-US" i="1" dirty="0" err="1" smtClean="0"/>
              <a:t>a</a:t>
            </a:r>
            <a:r>
              <a:rPr lang="en-US" i="1" baseline="-25000" dirty="0" err="1" smtClean="0"/>
              <a:t>KF</a:t>
            </a:r>
            <a:r>
              <a:rPr lang="en-US" i="1" dirty="0" smtClean="0"/>
              <a:t> </a:t>
            </a:r>
            <a:r>
              <a:rPr lang="en-US" dirty="0" smtClean="0"/>
              <a:t>= capital (machine hours) used to produce one calorie of food </a:t>
            </a:r>
          </a:p>
          <a:p>
            <a:pPr marL="0" indent="0" algn="ctr">
              <a:buNone/>
            </a:pPr>
            <a:r>
              <a:rPr lang="en-US" i="1" dirty="0" err="1" smtClean="0"/>
              <a:t>a</a:t>
            </a:r>
            <a:r>
              <a:rPr lang="en-US" i="1" baseline="-25000" dirty="0" err="1" smtClean="0"/>
              <a:t>LF</a:t>
            </a:r>
            <a:r>
              <a:rPr lang="en-US" i="1" dirty="0" smtClean="0"/>
              <a:t> </a:t>
            </a:r>
            <a:r>
              <a:rPr lang="en-US" dirty="0" smtClean="0"/>
              <a:t>= hours of labour used to produce one calorie of food </a:t>
            </a:r>
          </a:p>
          <a:p>
            <a:pPr algn="just"/>
            <a:r>
              <a:rPr lang="en-US" dirty="0"/>
              <a:t>These unit input requirements are very similar to the ones defined in the Ricardian </a:t>
            </a:r>
            <a:r>
              <a:rPr lang="en-US" dirty="0" smtClean="0"/>
              <a:t>model (for labour </a:t>
            </a:r>
            <a:r>
              <a:rPr lang="en-US" dirty="0"/>
              <a:t>only). However, there is one crucial difference: In these definitions, we speak </a:t>
            </a:r>
            <a:r>
              <a:rPr lang="en-US" dirty="0" smtClean="0"/>
              <a:t>of the </a:t>
            </a:r>
            <a:r>
              <a:rPr lang="en-US" dirty="0"/>
              <a:t>quantity of capital or labor </a:t>
            </a:r>
            <a:r>
              <a:rPr lang="en-US" i="1" dirty="0"/>
              <a:t>used </a:t>
            </a:r>
            <a:r>
              <a:rPr lang="en-US" dirty="0"/>
              <a:t>to produce a given amount of cloth or food, rather </a:t>
            </a:r>
            <a:r>
              <a:rPr lang="en-US" dirty="0" smtClean="0"/>
              <a:t>than the </a:t>
            </a:r>
            <a:r>
              <a:rPr lang="en-US" dirty="0"/>
              <a:t>quantity </a:t>
            </a:r>
            <a:r>
              <a:rPr lang="en-US" i="1" dirty="0"/>
              <a:t>required </a:t>
            </a:r>
            <a:r>
              <a:rPr lang="en-US" dirty="0"/>
              <a:t>to produce that amount.</a:t>
            </a:r>
            <a:endParaRPr lang="en-IN" dirty="0"/>
          </a:p>
        </p:txBody>
      </p:sp>
    </p:spTree>
    <p:extLst>
      <p:ext uri="{BB962C8B-B14F-4D97-AF65-F5344CB8AC3E}">
        <p14:creationId xmlns:p14="http://schemas.microsoft.com/office/powerpoint/2010/main" val="229687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10515600" cy="4602884"/>
          </a:xfrm>
        </p:spPr>
        <p:txBody>
          <a:bodyPr>
            <a:normAutofit fontScale="92500" lnSpcReduction="10000"/>
          </a:bodyPr>
          <a:lstStyle/>
          <a:p>
            <a:pPr algn="just"/>
            <a:r>
              <a:rPr lang="en-US" dirty="0"/>
              <a:t>Production possibilities are influenced by </a:t>
            </a:r>
            <a:r>
              <a:rPr lang="en-US" i="1" dirty="0"/>
              <a:t>both </a:t>
            </a:r>
            <a:r>
              <a:rPr lang="en-US" dirty="0"/>
              <a:t>land and </a:t>
            </a:r>
            <a:r>
              <a:rPr lang="en-US" dirty="0" smtClean="0"/>
              <a:t>capital </a:t>
            </a:r>
            <a:r>
              <a:rPr lang="en-US" dirty="0"/>
              <a:t>(requirements): </a:t>
            </a:r>
          </a:p>
          <a:p>
            <a:pPr marL="0" indent="0" algn="ctr">
              <a:buNone/>
            </a:pPr>
            <a:r>
              <a:rPr lang="en-IN" b="1" i="1" dirty="0" err="1" smtClean="0"/>
              <a:t>a</a:t>
            </a:r>
            <a:r>
              <a:rPr lang="en-IN" b="1" i="1" baseline="-25000" dirty="0" err="1" smtClean="0"/>
              <a:t>KF</a:t>
            </a:r>
            <a:r>
              <a:rPr lang="en-IN" b="1" i="1" dirty="0" err="1" smtClean="0"/>
              <a:t>Q</a:t>
            </a:r>
            <a:r>
              <a:rPr lang="en-IN" b="1" i="1" baseline="-25000" dirty="0" err="1" smtClean="0"/>
              <a:t>F</a:t>
            </a:r>
            <a:r>
              <a:rPr lang="en-IN" b="1" i="1" dirty="0" smtClean="0"/>
              <a:t> </a:t>
            </a:r>
            <a:r>
              <a:rPr lang="en-IN" b="1" i="1" dirty="0"/>
              <a:t>+ </a:t>
            </a:r>
            <a:r>
              <a:rPr lang="en-IN" b="1" i="1" dirty="0" err="1" smtClean="0"/>
              <a:t>a</a:t>
            </a:r>
            <a:r>
              <a:rPr lang="en-IN" b="1" i="1" baseline="-25000" dirty="0" err="1"/>
              <a:t>KC</a:t>
            </a:r>
            <a:r>
              <a:rPr lang="en-IN" b="1" i="1" dirty="0" err="1" smtClean="0"/>
              <a:t>Q</a:t>
            </a:r>
            <a:r>
              <a:rPr lang="en-IN" b="1" i="1" baseline="-25000" dirty="0" err="1" smtClean="0"/>
              <a:t>C</a:t>
            </a:r>
            <a:r>
              <a:rPr lang="en-IN" b="1" i="1" dirty="0" smtClean="0"/>
              <a:t> </a:t>
            </a:r>
            <a:r>
              <a:rPr lang="en-IN" b="1" i="1" dirty="0"/>
              <a:t>≤ </a:t>
            </a:r>
            <a:r>
              <a:rPr lang="en-IN" b="1" i="1" dirty="0" smtClean="0"/>
              <a:t>K </a:t>
            </a:r>
          </a:p>
          <a:p>
            <a:pPr marL="0" indent="0" algn="ctr">
              <a:buNone/>
            </a:pPr>
            <a:r>
              <a:rPr lang="en-IN" b="1" i="1" dirty="0" err="1" smtClean="0"/>
              <a:t>a</a:t>
            </a:r>
            <a:r>
              <a:rPr lang="en-IN" b="1" i="1" baseline="-25000" dirty="0" err="1" smtClean="0"/>
              <a:t>LF</a:t>
            </a:r>
            <a:r>
              <a:rPr lang="en-IN" b="1" i="1" dirty="0" err="1" smtClean="0"/>
              <a:t>Q</a:t>
            </a:r>
            <a:r>
              <a:rPr lang="en-IN" b="1" i="1" baseline="-25000" dirty="0" err="1" smtClean="0"/>
              <a:t>F</a:t>
            </a:r>
            <a:r>
              <a:rPr lang="en-IN" b="1" i="1" dirty="0" smtClean="0"/>
              <a:t> </a:t>
            </a:r>
            <a:r>
              <a:rPr lang="en-IN" b="1" i="1" dirty="0"/>
              <a:t>+ </a:t>
            </a:r>
            <a:r>
              <a:rPr lang="en-IN" b="1" i="1" dirty="0" err="1"/>
              <a:t>a</a:t>
            </a:r>
            <a:r>
              <a:rPr lang="en-IN" b="1" i="1" baseline="-25000" dirty="0" err="1"/>
              <a:t>LC</a:t>
            </a:r>
            <a:r>
              <a:rPr lang="en-IN" b="1" i="1" dirty="0" err="1"/>
              <a:t>Q</a:t>
            </a:r>
            <a:r>
              <a:rPr lang="en-IN" b="1" i="1" baseline="-25000" dirty="0" err="1"/>
              <a:t>C</a:t>
            </a:r>
            <a:r>
              <a:rPr lang="en-IN" b="1" i="1" dirty="0"/>
              <a:t> ≤ L </a:t>
            </a:r>
            <a:endParaRPr lang="en-IN" b="1" i="1" dirty="0" smtClean="0"/>
          </a:p>
          <a:p>
            <a:pPr algn="just"/>
            <a:r>
              <a:rPr lang="en-US" dirty="0"/>
              <a:t>Let’s assume that </a:t>
            </a:r>
            <a:r>
              <a:rPr lang="en-US" i="1" dirty="0"/>
              <a:t>each unit </a:t>
            </a:r>
            <a:r>
              <a:rPr lang="en-US" dirty="0"/>
              <a:t>of </a:t>
            </a:r>
            <a:r>
              <a:rPr lang="en-US" dirty="0" smtClean="0"/>
              <a:t>food </a:t>
            </a:r>
            <a:r>
              <a:rPr lang="en-US" dirty="0"/>
              <a:t>production uses capital </a:t>
            </a:r>
            <a:r>
              <a:rPr lang="en-US" dirty="0" smtClean="0"/>
              <a:t>intensively and </a:t>
            </a:r>
            <a:r>
              <a:rPr lang="en-US" i="1" dirty="0"/>
              <a:t>each unit </a:t>
            </a:r>
            <a:r>
              <a:rPr lang="en-US" dirty="0"/>
              <a:t>of </a:t>
            </a:r>
            <a:r>
              <a:rPr lang="en-US" dirty="0" smtClean="0"/>
              <a:t>cloth </a:t>
            </a:r>
            <a:r>
              <a:rPr lang="en-US" dirty="0"/>
              <a:t>production uses </a:t>
            </a:r>
            <a:r>
              <a:rPr lang="en-US" dirty="0" smtClean="0"/>
              <a:t>labour </a:t>
            </a:r>
            <a:r>
              <a:rPr lang="en-US" dirty="0"/>
              <a:t>intensively </a:t>
            </a:r>
            <a:endParaRPr lang="en-US" dirty="0" smtClean="0"/>
          </a:p>
          <a:p>
            <a:pPr marL="0" indent="0" algn="ctr">
              <a:buNone/>
            </a:pPr>
            <a:r>
              <a:rPr lang="en-IN" i="1" dirty="0" err="1" smtClean="0"/>
              <a:t>a</a:t>
            </a:r>
            <a:r>
              <a:rPr lang="en-IN" i="1" baseline="-25000" dirty="0" err="1" smtClean="0"/>
              <a:t>KF</a:t>
            </a:r>
            <a:r>
              <a:rPr lang="en-IN" i="1" dirty="0" smtClean="0"/>
              <a:t> </a:t>
            </a:r>
            <a:r>
              <a:rPr lang="en-IN" i="1" dirty="0"/>
              <a:t>/</a:t>
            </a:r>
            <a:r>
              <a:rPr lang="en-IN" i="1" dirty="0" err="1" smtClean="0"/>
              <a:t>a</a:t>
            </a:r>
            <a:r>
              <a:rPr lang="en-IN" i="1" baseline="-25000" dirty="0" err="1" smtClean="0"/>
              <a:t>LF</a:t>
            </a:r>
            <a:r>
              <a:rPr lang="en-IN" i="1" dirty="0" smtClean="0"/>
              <a:t> &gt; </a:t>
            </a:r>
            <a:r>
              <a:rPr lang="en-IN" i="1" dirty="0" err="1" smtClean="0"/>
              <a:t>a</a:t>
            </a:r>
            <a:r>
              <a:rPr lang="en-IN" i="1" baseline="-25000" dirty="0" err="1" smtClean="0"/>
              <a:t>KC</a:t>
            </a:r>
            <a:r>
              <a:rPr lang="en-IN" i="1" baseline="-25000" dirty="0" smtClean="0"/>
              <a:t> </a:t>
            </a:r>
            <a:r>
              <a:rPr lang="en-IN" i="1" dirty="0" smtClean="0"/>
              <a:t>/</a:t>
            </a:r>
            <a:r>
              <a:rPr lang="en-IN" i="1" dirty="0" err="1" smtClean="0"/>
              <a:t>a</a:t>
            </a:r>
            <a:r>
              <a:rPr lang="en-IN" i="1" baseline="-25000" dirty="0" err="1" smtClean="0"/>
              <a:t>LC</a:t>
            </a:r>
            <a:r>
              <a:rPr lang="en-IN" i="1" dirty="0" smtClean="0"/>
              <a:t> </a:t>
            </a:r>
            <a:r>
              <a:rPr lang="en-IN" dirty="0" smtClean="0"/>
              <a:t> </a:t>
            </a:r>
            <a:r>
              <a:rPr lang="en-US" dirty="0" smtClean="0"/>
              <a:t>or </a:t>
            </a:r>
            <a:r>
              <a:rPr lang="en-US" i="1" dirty="0" err="1" smtClean="0"/>
              <a:t>a</a:t>
            </a:r>
            <a:r>
              <a:rPr lang="en-US" i="1" baseline="-25000" dirty="0" err="1"/>
              <a:t>K</a:t>
            </a:r>
            <a:r>
              <a:rPr lang="en-US" i="1" baseline="-25000" dirty="0" err="1" smtClean="0"/>
              <a:t>C</a:t>
            </a:r>
            <a:r>
              <a:rPr lang="en-US" i="1" baseline="-25000" dirty="0" smtClean="0"/>
              <a:t> </a:t>
            </a:r>
            <a:r>
              <a:rPr lang="en-US" i="1" dirty="0"/>
              <a:t>/</a:t>
            </a:r>
            <a:r>
              <a:rPr lang="en-US" i="1" dirty="0" err="1" smtClean="0"/>
              <a:t>a</a:t>
            </a:r>
            <a:r>
              <a:rPr lang="en-US" i="1" baseline="-25000" dirty="0" err="1"/>
              <a:t>K</a:t>
            </a:r>
            <a:r>
              <a:rPr lang="en-US" i="1" baseline="-25000" dirty="0" err="1" smtClean="0"/>
              <a:t>F</a:t>
            </a:r>
            <a:r>
              <a:rPr lang="en-US" i="1" dirty="0" smtClean="0"/>
              <a:t> </a:t>
            </a:r>
            <a:r>
              <a:rPr lang="en-US" i="1" dirty="0"/>
              <a:t>&lt;</a:t>
            </a:r>
            <a:r>
              <a:rPr lang="en-US" i="1" dirty="0" smtClean="0"/>
              <a:t> </a:t>
            </a:r>
            <a:r>
              <a:rPr lang="en-US" i="1" dirty="0" err="1" smtClean="0"/>
              <a:t>a</a:t>
            </a:r>
            <a:r>
              <a:rPr lang="en-US" i="1" baseline="-25000" dirty="0" err="1"/>
              <a:t>L</a:t>
            </a:r>
            <a:r>
              <a:rPr lang="en-US" i="1" baseline="-25000" dirty="0" err="1" smtClean="0"/>
              <a:t>C</a:t>
            </a:r>
            <a:r>
              <a:rPr lang="en-US" i="1" dirty="0" smtClean="0"/>
              <a:t> </a:t>
            </a:r>
            <a:r>
              <a:rPr lang="en-US" i="1" dirty="0"/>
              <a:t>/</a:t>
            </a:r>
            <a:r>
              <a:rPr lang="en-US" i="1" dirty="0" err="1" smtClean="0"/>
              <a:t>a</a:t>
            </a:r>
            <a:r>
              <a:rPr lang="en-US" i="1" baseline="-25000" dirty="0" err="1"/>
              <a:t>L</a:t>
            </a:r>
            <a:r>
              <a:rPr lang="en-US" i="1" baseline="-25000" dirty="0" err="1" smtClean="0"/>
              <a:t>F</a:t>
            </a:r>
            <a:r>
              <a:rPr lang="en-US" i="1" baseline="-25000" dirty="0" smtClean="0"/>
              <a:t> </a:t>
            </a:r>
            <a:endParaRPr lang="en-US" baseline="-25000" dirty="0"/>
          </a:p>
          <a:p>
            <a:pPr algn="just"/>
            <a:r>
              <a:rPr lang="en-US" dirty="0" smtClean="0"/>
              <a:t>Or</a:t>
            </a:r>
            <a:r>
              <a:rPr lang="en-US" dirty="0"/>
              <a:t>, we consider the </a:t>
            </a:r>
            <a:r>
              <a:rPr lang="en-US" i="1" dirty="0"/>
              <a:t>total </a:t>
            </a:r>
            <a:r>
              <a:rPr lang="en-US" dirty="0"/>
              <a:t>resources used in each industry and say that cloth production is </a:t>
            </a:r>
            <a:r>
              <a:rPr lang="en-US" b="1" dirty="0" smtClean="0"/>
              <a:t>labour </a:t>
            </a:r>
            <a:r>
              <a:rPr lang="en-US" b="1" dirty="0"/>
              <a:t>intensive </a:t>
            </a:r>
            <a:r>
              <a:rPr lang="en-US" dirty="0"/>
              <a:t>and food production is </a:t>
            </a:r>
            <a:r>
              <a:rPr lang="en-US" b="1" dirty="0" smtClean="0"/>
              <a:t>capital </a:t>
            </a:r>
            <a:r>
              <a:rPr lang="en-US" b="1" dirty="0"/>
              <a:t>intensive </a:t>
            </a:r>
            <a:r>
              <a:rPr lang="en-US" dirty="0"/>
              <a:t>if </a:t>
            </a:r>
            <a:endParaRPr lang="en-US" dirty="0" smtClean="0"/>
          </a:p>
          <a:p>
            <a:pPr marL="0" indent="0" algn="ctr">
              <a:buNone/>
            </a:pPr>
            <a:r>
              <a:rPr lang="en-US" dirty="0" smtClean="0"/>
              <a:t>        </a:t>
            </a:r>
            <a:r>
              <a:rPr lang="en-US" i="1" dirty="0" smtClean="0"/>
              <a:t>K</a:t>
            </a:r>
            <a:r>
              <a:rPr lang="en-US" i="1" baseline="-25000" dirty="0"/>
              <a:t>F</a:t>
            </a:r>
            <a:r>
              <a:rPr lang="en-US" i="1" dirty="0" smtClean="0"/>
              <a:t> /L</a:t>
            </a:r>
            <a:r>
              <a:rPr lang="en-US" i="1" baseline="-25000" dirty="0"/>
              <a:t>F</a:t>
            </a:r>
            <a:r>
              <a:rPr lang="en-US" i="1" dirty="0" smtClean="0"/>
              <a:t> </a:t>
            </a:r>
            <a:r>
              <a:rPr lang="en-US" dirty="0"/>
              <a:t>&gt; </a:t>
            </a:r>
            <a:r>
              <a:rPr lang="en-US" i="1" dirty="0" smtClean="0"/>
              <a:t>K</a:t>
            </a:r>
            <a:r>
              <a:rPr lang="en-US" i="1" baseline="-25000" dirty="0"/>
              <a:t>C</a:t>
            </a:r>
            <a:r>
              <a:rPr lang="en-US" i="1" dirty="0" smtClean="0"/>
              <a:t> /L</a:t>
            </a:r>
            <a:r>
              <a:rPr lang="en-US" i="1" baseline="-25000" dirty="0" smtClean="0"/>
              <a:t>C</a:t>
            </a:r>
            <a:endParaRPr lang="en-US" baseline="-25000" dirty="0"/>
          </a:p>
          <a:p>
            <a:pPr algn="just"/>
            <a:r>
              <a:rPr lang="en-US" dirty="0" smtClean="0"/>
              <a:t>This </a:t>
            </a:r>
            <a:r>
              <a:rPr lang="en-US" dirty="0"/>
              <a:t>assumption influences the slope of the production possibility </a:t>
            </a:r>
            <a:r>
              <a:rPr lang="en-US" dirty="0" smtClean="0"/>
              <a:t>frontier. </a:t>
            </a:r>
            <a:endParaRPr lang="en-US" dirty="0"/>
          </a:p>
          <a:p>
            <a:pPr algn="just"/>
            <a:endParaRPr lang="en-US" dirty="0"/>
          </a:p>
          <a:p>
            <a:pPr marL="0" indent="0" algn="ctr">
              <a:buNone/>
            </a:pPr>
            <a:endParaRPr lang="en-IN" b="1" i="1" dirty="0"/>
          </a:p>
        </p:txBody>
      </p:sp>
    </p:spTree>
    <p:extLst>
      <p:ext uri="{BB962C8B-B14F-4D97-AF65-F5344CB8AC3E}">
        <p14:creationId xmlns:p14="http://schemas.microsoft.com/office/powerpoint/2010/main" val="351405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945" y="365125"/>
            <a:ext cx="10808855" cy="1149639"/>
          </a:xfrm>
        </p:spPr>
        <p:txBody>
          <a:bodyPr/>
          <a:lstStyle/>
          <a:p>
            <a:endParaRPr lang="en-IN" dirty="0"/>
          </a:p>
        </p:txBody>
      </p:sp>
      <p:sp>
        <p:nvSpPr>
          <p:cNvPr id="3" name="Content Placeholder 2"/>
          <p:cNvSpPr>
            <a:spLocks noGrp="1"/>
          </p:cNvSpPr>
          <p:nvPr>
            <p:ph idx="1"/>
          </p:nvPr>
        </p:nvSpPr>
        <p:spPr>
          <a:xfrm>
            <a:off x="544945" y="1782617"/>
            <a:ext cx="10808855" cy="4338927"/>
          </a:xfrm>
        </p:spPr>
        <p:txBody>
          <a:bodyPr/>
          <a:lstStyle/>
          <a:p>
            <a:pPr algn="just"/>
            <a:r>
              <a:rPr lang="en-US" dirty="0" smtClean="0"/>
              <a:t>Consider </a:t>
            </a:r>
            <a:r>
              <a:rPr lang="en-US" dirty="0"/>
              <a:t>the following numerical example: Production of one </a:t>
            </a:r>
            <a:r>
              <a:rPr lang="en-US" dirty="0" smtClean="0"/>
              <a:t>metre of cloth </a:t>
            </a:r>
            <a:r>
              <a:rPr lang="en-US" dirty="0"/>
              <a:t>requires a combination of two work-hours and two machine-hours. The </a:t>
            </a:r>
            <a:r>
              <a:rPr lang="en-US" dirty="0" smtClean="0"/>
              <a:t>production of </a:t>
            </a:r>
            <a:r>
              <a:rPr lang="en-US" dirty="0"/>
              <a:t>food is more automated; as a result, production of one calorie of food </a:t>
            </a:r>
            <a:r>
              <a:rPr lang="en-US" dirty="0" smtClean="0"/>
              <a:t>requires only </a:t>
            </a:r>
            <a:r>
              <a:rPr lang="en-US" dirty="0"/>
              <a:t>one work-hour along with three machine-hours</a:t>
            </a:r>
            <a:r>
              <a:rPr lang="en-US" dirty="0" smtClean="0"/>
              <a:t>. Thus all input requirements are fixed and factor substitution is not possible         </a:t>
            </a:r>
            <a:r>
              <a:rPr lang="en-IN" i="1" dirty="0" err="1" smtClean="0"/>
              <a:t>a</a:t>
            </a:r>
            <a:r>
              <a:rPr lang="en-IN" i="1" baseline="-25000" dirty="0" err="1" smtClean="0"/>
              <a:t>KC</a:t>
            </a:r>
            <a:r>
              <a:rPr lang="en-IN" i="1" dirty="0" smtClean="0"/>
              <a:t> </a:t>
            </a:r>
            <a:r>
              <a:rPr lang="en-IN" dirty="0"/>
              <a:t>= 2; </a:t>
            </a:r>
            <a:r>
              <a:rPr lang="en-IN" i="1" dirty="0" err="1"/>
              <a:t>a</a:t>
            </a:r>
            <a:r>
              <a:rPr lang="en-IN" i="1" baseline="-25000" dirty="0" err="1"/>
              <a:t>LC</a:t>
            </a:r>
            <a:r>
              <a:rPr lang="en-IN" i="1" dirty="0"/>
              <a:t> </a:t>
            </a:r>
            <a:r>
              <a:rPr lang="en-IN" dirty="0"/>
              <a:t>= 2; </a:t>
            </a:r>
            <a:r>
              <a:rPr lang="en-IN" i="1" dirty="0" err="1"/>
              <a:t>a</a:t>
            </a:r>
            <a:r>
              <a:rPr lang="en-IN" i="1" baseline="-25000" dirty="0" err="1"/>
              <a:t>KF</a:t>
            </a:r>
            <a:r>
              <a:rPr lang="en-IN" i="1" dirty="0"/>
              <a:t> </a:t>
            </a:r>
            <a:r>
              <a:rPr lang="en-IN" dirty="0"/>
              <a:t>= 3; </a:t>
            </a:r>
            <a:r>
              <a:rPr lang="en-IN" i="1" dirty="0" err="1"/>
              <a:t>a</a:t>
            </a:r>
            <a:r>
              <a:rPr lang="en-IN" i="1" baseline="-25000" dirty="0" err="1"/>
              <a:t>LF</a:t>
            </a:r>
            <a:r>
              <a:rPr lang="en-IN" i="1" baseline="-25000" dirty="0"/>
              <a:t> </a:t>
            </a:r>
            <a:r>
              <a:rPr lang="en-IN" dirty="0"/>
              <a:t>= 1;</a:t>
            </a:r>
            <a:endParaRPr lang="en-US" dirty="0" smtClean="0"/>
          </a:p>
          <a:p>
            <a:pPr algn="just"/>
            <a:r>
              <a:rPr lang="en-US" dirty="0" smtClean="0"/>
              <a:t>The respective resource constraints are given by:</a:t>
            </a:r>
          </a:p>
          <a:p>
            <a:pPr marL="0" indent="0" algn="ctr">
              <a:buNone/>
            </a:pPr>
            <a:r>
              <a:rPr lang="en-IN" dirty="0" smtClean="0"/>
              <a:t>2</a:t>
            </a:r>
            <a:r>
              <a:rPr lang="en-IN" i="1" dirty="0" smtClean="0"/>
              <a:t>Q</a:t>
            </a:r>
            <a:r>
              <a:rPr lang="en-IN" i="1" baseline="-25000" dirty="0" smtClean="0"/>
              <a:t>C</a:t>
            </a:r>
            <a:r>
              <a:rPr lang="en-IN" i="1" dirty="0" smtClean="0"/>
              <a:t> </a:t>
            </a:r>
            <a:r>
              <a:rPr lang="en-IN" dirty="0"/>
              <a:t>+ </a:t>
            </a:r>
            <a:r>
              <a:rPr lang="en-IN" dirty="0" smtClean="0"/>
              <a:t>3</a:t>
            </a:r>
            <a:r>
              <a:rPr lang="en-IN" i="1" dirty="0" smtClean="0"/>
              <a:t>Q</a:t>
            </a:r>
            <a:r>
              <a:rPr lang="en-IN" i="1" baseline="-25000" dirty="0" smtClean="0"/>
              <a:t>F  </a:t>
            </a:r>
            <a:r>
              <a:rPr lang="en-IN" i="1" u="sng" dirty="0" smtClean="0"/>
              <a:t>&lt;</a:t>
            </a:r>
            <a:r>
              <a:rPr lang="en-IN" i="1" dirty="0" smtClean="0"/>
              <a:t> </a:t>
            </a:r>
            <a:r>
              <a:rPr lang="en-IN" dirty="0" smtClean="0"/>
              <a:t>3,000 (total K)</a:t>
            </a:r>
          </a:p>
          <a:p>
            <a:pPr marL="0" indent="0" algn="ctr">
              <a:buNone/>
            </a:pPr>
            <a:r>
              <a:rPr lang="en-IN" dirty="0" smtClean="0"/>
              <a:t>2</a:t>
            </a:r>
            <a:r>
              <a:rPr lang="en-IN" i="1" dirty="0" smtClean="0"/>
              <a:t>Q</a:t>
            </a:r>
            <a:r>
              <a:rPr lang="en-IN" i="1" baseline="-25000" dirty="0" smtClean="0"/>
              <a:t>C</a:t>
            </a:r>
            <a:r>
              <a:rPr lang="en-IN" i="1" dirty="0" smtClean="0"/>
              <a:t>  </a:t>
            </a:r>
            <a:r>
              <a:rPr lang="en-IN" dirty="0"/>
              <a:t>+ </a:t>
            </a:r>
            <a:r>
              <a:rPr lang="en-IN" i="1" dirty="0" smtClean="0"/>
              <a:t>Q</a:t>
            </a:r>
            <a:r>
              <a:rPr lang="en-IN" i="1" baseline="-25000" dirty="0" smtClean="0"/>
              <a:t>F</a:t>
            </a:r>
            <a:r>
              <a:rPr lang="en-IN" i="1" dirty="0" smtClean="0"/>
              <a:t>  </a:t>
            </a:r>
            <a:r>
              <a:rPr lang="en-IN" i="1" u="sng" dirty="0" smtClean="0"/>
              <a:t>&lt;</a:t>
            </a:r>
            <a:r>
              <a:rPr lang="en-IN" i="1" dirty="0" smtClean="0"/>
              <a:t> </a:t>
            </a:r>
            <a:r>
              <a:rPr lang="en-IN" dirty="0" smtClean="0"/>
              <a:t>2,000 (total L)</a:t>
            </a:r>
          </a:p>
          <a:p>
            <a:pPr marL="0" indent="0" algn="ctr">
              <a:buNone/>
            </a:pPr>
            <a:endParaRPr lang="en-IN" dirty="0"/>
          </a:p>
        </p:txBody>
      </p:sp>
      <p:sp>
        <p:nvSpPr>
          <p:cNvPr id="4" name="Right Arrow 3"/>
          <p:cNvSpPr/>
          <p:nvPr/>
        </p:nvSpPr>
        <p:spPr>
          <a:xfrm>
            <a:off x="5846620" y="3740727"/>
            <a:ext cx="378690" cy="419755"/>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208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365126"/>
            <a:ext cx="10661073" cy="1186584"/>
          </a:xfrm>
          <a:solidFill>
            <a:schemeClr val="bg1">
              <a:lumMod val="50000"/>
            </a:schemeClr>
          </a:solidFill>
        </p:spPr>
        <p:txBody>
          <a:bodyPr/>
          <a:lstStyle/>
          <a:p>
            <a:pPr algn="ctr"/>
            <a:r>
              <a:rPr lang="en-US" dirty="0" smtClean="0"/>
              <a:t>PPF without factor substitution</a:t>
            </a:r>
            <a:endParaRPr lang="en-IN" dirty="0"/>
          </a:p>
        </p:txBody>
      </p:sp>
      <p:pic>
        <p:nvPicPr>
          <p:cNvPr id="4" name="Content Placeholder 3"/>
          <p:cNvPicPr>
            <a:picLocks noGrp="1" noChangeAspect="1"/>
          </p:cNvPicPr>
          <p:nvPr>
            <p:ph idx="1"/>
          </p:nvPr>
        </p:nvPicPr>
        <p:blipFill>
          <a:blip r:embed="rId2"/>
          <a:stretch>
            <a:fillRect/>
          </a:stretch>
        </p:blipFill>
        <p:spPr>
          <a:xfrm>
            <a:off x="2863273" y="1845263"/>
            <a:ext cx="7010400" cy="4546302"/>
          </a:xfrm>
          <a:prstGeom prst="rect">
            <a:avLst/>
          </a:prstGeom>
        </p:spPr>
      </p:pic>
    </p:spTree>
    <p:extLst>
      <p:ext uri="{BB962C8B-B14F-4D97-AF65-F5344CB8AC3E}">
        <p14:creationId xmlns:p14="http://schemas.microsoft.com/office/powerpoint/2010/main" val="332684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8217" y="969818"/>
            <a:ext cx="10612583" cy="5541818"/>
          </a:xfrm>
        </p:spPr>
        <p:txBody>
          <a:bodyPr>
            <a:normAutofit fontScale="92500" lnSpcReduction="10000"/>
          </a:bodyPr>
          <a:lstStyle/>
          <a:p>
            <a:pPr algn="just"/>
            <a:r>
              <a:rPr lang="en-US" dirty="0"/>
              <a:t>Each resource constraint is drawn in the same way that </a:t>
            </a:r>
            <a:r>
              <a:rPr lang="en-US" dirty="0" smtClean="0"/>
              <a:t>we drew </a:t>
            </a:r>
            <a:r>
              <a:rPr lang="en-US" dirty="0"/>
              <a:t>the production possibility line for the Ricardian </a:t>
            </a:r>
            <a:r>
              <a:rPr lang="en-US" dirty="0" smtClean="0"/>
              <a:t>case. </a:t>
            </a:r>
            <a:r>
              <a:rPr lang="en-US" dirty="0"/>
              <a:t>In this </a:t>
            </a:r>
            <a:r>
              <a:rPr lang="en-US" dirty="0" smtClean="0"/>
              <a:t>case, however</a:t>
            </a:r>
            <a:r>
              <a:rPr lang="en-US" dirty="0"/>
              <a:t>, the economy must produce subject to </a:t>
            </a:r>
            <a:r>
              <a:rPr lang="en-US" i="1" dirty="0"/>
              <a:t>both </a:t>
            </a:r>
            <a:r>
              <a:rPr lang="en-US" dirty="0"/>
              <a:t>constraints. So </a:t>
            </a:r>
            <a:r>
              <a:rPr lang="en-US" b="1" dirty="0"/>
              <a:t>the </a:t>
            </a:r>
            <a:r>
              <a:rPr lang="en-US" b="1" dirty="0" smtClean="0"/>
              <a:t>production possibility </a:t>
            </a:r>
            <a:r>
              <a:rPr lang="en-US" b="1" dirty="0"/>
              <a:t>frontier is the kinked line shown in </a:t>
            </a:r>
            <a:r>
              <a:rPr lang="en-US" b="1" dirty="0" smtClean="0"/>
              <a:t>red.</a:t>
            </a:r>
          </a:p>
          <a:p>
            <a:pPr algn="just"/>
            <a:r>
              <a:rPr lang="en-US" dirty="0"/>
              <a:t>The important feature of this production possibility frontier is that the </a:t>
            </a:r>
            <a:r>
              <a:rPr lang="en-US" b="1" dirty="0"/>
              <a:t>opportunity </a:t>
            </a:r>
            <a:r>
              <a:rPr lang="en-US" b="1" dirty="0" smtClean="0"/>
              <a:t>cost of </a:t>
            </a:r>
            <a:r>
              <a:rPr lang="en-US" b="1" dirty="0"/>
              <a:t>producing an extra </a:t>
            </a:r>
            <a:r>
              <a:rPr lang="en-US" b="1" dirty="0" smtClean="0"/>
              <a:t>metre </a:t>
            </a:r>
            <a:r>
              <a:rPr lang="en-US" b="1" dirty="0"/>
              <a:t>of cloth in terms of food is not constant</a:t>
            </a:r>
            <a:r>
              <a:rPr lang="en-US" dirty="0"/>
              <a:t>. When the economy </a:t>
            </a:r>
            <a:r>
              <a:rPr lang="en-US" dirty="0" smtClean="0"/>
              <a:t>is producing </a:t>
            </a:r>
            <a:r>
              <a:rPr lang="en-US" dirty="0"/>
              <a:t>mostly food (to the left of point 3), then there is spare </a:t>
            </a:r>
            <a:r>
              <a:rPr lang="en-US" dirty="0" smtClean="0"/>
              <a:t>labour capacity. Producing two </a:t>
            </a:r>
            <a:r>
              <a:rPr lang="en-US" dirty="0"/>
              <a:t>fewer units of food releases six machine-hours that can be used to produce three </a:t>
            </a:r>
            <a:r>
              <a:rPr lang="en-US" dirty="0" smtClean="0"/>
              <a:t>metres of </a:t>
            </a:r>
            <a:r>
              <a:rPr lang="en-US" dirty="0"/>
              <a:t>cloth: The opportunity cost of cloth is 2/3. </a:t>
            </a:r>
            <a:endParaRPr lang="en-US" dirty="0" smtClean="0"/>
          </a:p>
          <a:p>
            <a:pPr algn="just"/>
            <a:r>
              <a:rPr lang="en-US" dirty="0" smtClean="0"/>
              <a:t>When </a:t>
            </a:r>
            <a:r>
              <a:rPr lang="en-US" dirty="0"/>
              <a:t>the economy is producing mostly </a:t>
            </a:r>
            <a:r>
              <a:rPr lang="en-US" dirty="0" smtClean="0"/>
              <a:t>cloth (to </a:t>
            </a:r>
            <a:r>
              <a:rPr lang="en-US" dirty="0"/>
              <a:t>the right of point 3), then there is spare capital capacity. Producing two fewer units </a:t>
            </a:r>
            <a:r>
              <a:rPr lang="en-US" dirty="0" smtClean="0"/>
              <a:t>of food </a:t>
            </a:r>
            <a:r>
              <a:rPr lang="en-US" dirty="0"/>
              <a:t>releases two work-hours that can </a:t>
            </a:r>
            <a:r>
              <a:rPr lang="en-US" dirty="0" smtClean="0"/>
              <a:t>be used </a:t>
            </a:r>
            <a:r>
              <a:rPr lang="en-US" dirty="0"/>
              <a:t>to produce one </a:t>
            </a:r>
            <a:r>
              <a:rPr lang="en-US" dirty="0" smtClean="0"/>
              <a:t>metre </a:t>
            </a:r>
            <a:r>
              <a:rPr lang="en-US" dirty="0"/>
              <a:t>of cloth: The </a:t>
            </a:r>
            <a:r>
              <a:rPr lang="en-US" dirty="0" smtClean="0"/>
              <a:t>opportunity cost </a:t>
            </a:r>
            <a:r>
              <a:rPr lang="en-US" dirty="0"/>
              <a:t>of cloth is 2. Thus, the opportunity cost of cloth is higher when more units </a:t>
            </a:r>
            <a:r>
              <a:rPr lang="en-US" dirty="0" smtClean="0"/>
              <a:t>of </a:t>
            </a:r>
            <a:r>
              <a:rPr lang="en-IN" dirty="0" smtClean="0"/>
              <a:t>cloth </a:t>
            </a:r>
            <a:r>
              <a:rPr lang="en-IN" dirty="0"/>
              <a:t>are being produced.</a:t>
            </a:r>
          </a:p>
        </p:txBody>
      </p:sp>
    </p:spTree>
    <p:extLst>
      <p:ext uri="{BB962C8B-B14F-4D97-AF65-F5344CB8AC3E}">
        <p14:creationId xmlns:p14="http://schemas.microsoft.com/office/powerpoint/2010/main" val="1104224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4300</Words>
  <Application>Microsoft Office PowerPoint</Application>
  <PresentationFormat>Widescreen</PresentationFormat>
  <Paragraphs>117</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Wingdings</vt:lpstr>
      <vt:lpstr>Office Theme</vt:lpstr>
      <vt:lpstr>Resources, Comparative Advantage and Income Distribution</vt:lpstr>
      <vt:lpstr>Introduction</vt:lpstr>
      <vt:lpstr>PowerPoint Presentation</vt:lpstr>
      <vt:lpstr>Model of a two factor economy</vt:lpstr>
      <vt:lpstr>PowerPoint Presentation</vt:lpstr>
      <vt:lpstr>PowerPoint Presentation</vt:lpstr>
      <vt:lpstr>PowerPoint Presentation</vt:lpstr>
      <vt:lpstr>PPF without factor substitution</vt:lpstr>
      <vt:lpstr>PowerPoint Presentation</vt:lpstr>
      <vt:lpstr>PowerPoint Presentation</vt:lpstr>
      <vt:lpstr>Production and Prices</vt:lpstr>
      <vt:lpstr>PowerPoint Presentation</vt:lpstr>
      <vt:lpstr>PowerPoint Presentation</vt:lpstr>
      <vt:lpstr>Choosing the mix of inputs</vt:lpstr>
      <vt:lpstr>Isoquants</vt:lpstr>
      <vt:lpstr>Factor prices and input choices</vt:lpstr>
      <vt:lpstr>PowerPoint Presentation</vt:lpstr>
      <vt:lpstr>Factor prices and Goods Prices</vt:lpstr>
      <vt:lpstr>PowerPoint Presentation</vt:lpstr>
      <vt:lpstr>From goods prices to input choices</vt:lpstr>
      <vt:lpstr>PowerPoint Presentation</vt:lpstr>
      <vt:lpstr>PowerPoint Presentation</vt:lpstr>
      <vt:lpstr>Resources and Output</vt:lpstr>
      <vt:lpstr>PowerPoint Presentation</vt:lpstr>
      <vt:lpstr>PowerPoint Presentation</vt:lpstr>
      <vt:lpstr>PowerPoint Presentation</vt:lpstr>
      <vt:lpstr>Relative Prices and Pattern of trade</vt:lpstr>
      <vt:lpstr>PowerPoint Presentation</vt:lpstr>
      <vt:lpstr>Trade leads to convergence of prices</vt:lpstr>
      <vt:lpstr>PowerPoint Presentation</vt:lpstr>
      <vt:lpstr>PowerPoint Presentation</vt:lpstr>
      <vt:lpstr>Trade and distribution of income</vt:lpstr>
      <vt:lpstr>PowerPoint Presentation</vt:lpstr>
      <vt:lpstr>Increased Wage Inequality: Trade or Skill-Biased Technological Change?</vt:lpstr>
      <vt:lpstr>PowerPoint Presentation</vt:lpstr>
      <vt:lpstr>PowerPoint Presentation</vt:lpstr>
      <vt:lpstr>Factor price Equalization</vt:lpstr>
      <vt:lpstr>PowerPoint Presentation</vt:lpstr>
      <vt:lpstr>PowerPoint Presentation</vt:lpstr>
      <vt:lpstr>Empirical evidence</vt:lpstr>
      <vt:lpstr>PowerPoint Presentation</vt:lpstr>
      <vt:lpstr>PowerPoint Presentation</vt:lpstr>
      <vt:lpstr>Patterns of exports between developed and developing countries</vt:lpstr>
      <vt:lpstr>Skill intensity and pattern of US imports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Resources, Comparative Advantage and Income Distribution</dc:title>
  <dc:creator>admin</dc:creator>
  <cp:lastModifiedBy>admin</cp:lastModifiedBy>
  <cp:revision>44</cp:revision>
  <dcterms:created xsi:type="dcterms:W3CDTF">2023-01-23T12:18:05Z</dcterms:created>
  <dcterms:modified xsi:type="dcterms:W3CDTF">2023-01-26T08:56:32Z</dcterms:modified>
</cp:coreProperties>
</file>