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92" r:id="rId12"/>
    <p:sldId id="266" r:id="rId13"/>
    <p:sldId id="267" r:id="rId14"/>
    <p:sldId id="268" r:id="rId15"/>
    <p:sldId id="294" r:id="rId16"/>
    <p:sldId id="293" r:id="rId17"/>
    <p:sldId id="270" r:id="rId18"/>
    <p:sldId id="271" r:id="rId19"/>
    <p:sldId id="295" r:id="rId20"/>
    <p:sldId id="272" r:id="rId21"/>
    <p:sldId id="273" r:id="rId22"/>
    <p:sldId id="296" r:id="rId23"/>
    <p:sldId id="274" r:id="rId24"/>
    <p:sldId id="275" r:id="rId25"/>
    <p:sldId id="282" r:id="rId26"/>
    <p:sldId id="297" r:id="rId27"/>
    <p:sldId id="283" r:id="rId28"/>
    <p:sldId id="298" r:id="rId29"/>
    <p:sldId id="284" r:id="rId30"/>
    <p:sldId id="285" r:id="rId31"/>
    <p:sldId id="286" r:id="rId32"/>
    <p:sldId id="287" r:id="rId33"/>
    <p:sldId id="288"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60"/>
  </p:normalViewPr>
  <p:slideViewPr>
    <p:cSldViewPr snapToGrid="0">
      <p:cViewPr varScale="1">
        <p:scale>
          <a:sx n="83" d="100"/>
          <a:sy n="83"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A87F-3D0E-40F6-9300-4880C7B67F0C}" type="datetimeFigureOut">
              <a:rPr lang="en-IN" smtClean="0"/>
              <a:t>03-02-2023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ECE2-811A-4F14-94BE-D2BFF8E9AB0A}" type="slidenum">
              <a:rPr lang="en-IN" smtClean="0"/>
              <a:t>‹#›</a:t>
            </a:fld>
            <a:endParaRPr lang="en-IN"/>
          </a:p>
        </p:txBody>
      </p:sp>
    </p:spTree>
    <p:extLst>
      <p:ext uri="{BB962C8B-B14F-4D97-AF65-F5344CB8AC3E}">
        <p14:creationId xmlns:p14="http://schemas.microsoft.com/office/powerpoint/2010/main" val="189054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F9ECE2-811A-4F14-94BE-D2BFF8E9AB0A}" type="slidenum">
              <a:rPr lang="en-IN" smtClean="0"/>
              <a:t>28</a:t>
            </a:fld>
            <a:endParaRPr lang="en-IN"/>
          </a:p>
        </p:txBody>
      </p:sp>
    </p:spTree>
    <p:extLst>
      <p:ext uri="{BB962C8B-B14F-4D97-AF65-F5344CB8AC3E}">
        <p14:creationId xmlns:p14="http://schemas.microsoft.com/office/powerpoint/2010/main" val="359131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EE8E8F-61C3-4707-BF48-DB2A62BBB22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90374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E8E8F-61C3-4707-BF48-DB2A62BBB22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421126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E8E8F-61C3-4707-BF48-DB2A62BBB22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264894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E8E8F-61C3-4707-BF48-DB2A62BBB22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6652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EE8E8F-61C3-4707-BF48-DB2A62BBB22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420142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EE8E8F-61C3-4707-BF48-DB2A62BBB22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372054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EE8E8F-61C3-4707-BF48-DB2A62BBB226}"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378382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EE8E8F-61C3-4707-BF48-DB2A62BBB226}"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384342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E8E8F-61C3-4707-BF48-DB2A62BBB226}"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256403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EE8E8F-61C3-4707-BF48-DB2A62BBB22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120395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EE8E8F-61C3-4707-BF48-DB2A62BBB22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E20D4-67D0-4F26-A4AF-F46CBABF7AC8}" type="slidenum">
              <a:rPr lang="en-IN" smtClean="0"/>
              <a:t>‹#›</a:t>
            </a:fld>
            <a:endParaRPr lang="en-IN"/>
          </a:p>
        </p:txBody>
      </p:sp>
    </p:spTree>
    <p:extLst>
      <p:ext uri="{BB962C8B-B14F-4D97-AF65-F5344CB8AC3E}">
        <p14:creationId xmlns:p14="http://schemas.microsoft.com/office/powerpoint/2010/main" val="269111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E8E8F-61C3-4707-BF48-DB2A62BBB226}" type="datetimeFigureOut">
              <a:rPr lang="en-IN" smtClean="0"/>
              <a:t>03-02-2023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E20D4-67D0-4F26-A4AF-F46CBABF7AC8}" type="slidenum">
              <a:rPr lang="en-IN" smtClean="0"/>
              <a:t>‹#›</a:t>
            </a:fld>
            <a:endParaRPr lang="en-IN"/>
          </a:p>
        </p:txBody>
      </p:sp>
    </p:spTree>
    <p:extLst>
      <p:ext uri="{BB962C8B-B14F-4D97-AF65-F5344CB8AC3E}">
        <p14:creationId xmlns:p14="http://schemas.microsoft.com/office/powerpoint/2010/main" val="124916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Standard Trade Model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5313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1"/>
          </a:solidFill>
        </p:spPr>
        <p:txBody>
          <a:bodyPr/>
          <a:lstStyle/>
          <a:p>
            <a:r>
              <a:rPr lang="en-US" dirty="0" smtClean="0"/>
              <a:t>Effects of a rise in the relative price of cloth</a:t>
            </a:r>
            <a:endParaRPr lang="en-IN" dirty="0"/>
          </a:p>
        </p:txBody>
      </p:sp>
      <p:pic>
        <p:nvPicPr>
          <p:cNvPr id="12" name="Content Placeholder 11"/>
          <p:cNvPicPr>
            <a:picLocks noGrp="1" noChangeAspect="1"/>
          </p:cNvPicPr>
          <p:nvPr>
            <p:ph idx="1"/>
          </p:nvPr>
        </p:nvPicPr>
        <p:blipFill>
          <a:blip r:embed="rId2"/>
          <a:stretch>
            <a:fillRect/>
          </a:stretch>
        </p:blipFill>
        <p:spPr>
          <a:xfrm>
            <a:off x="1727201" y="1948873"/>
            <a:ext cx="8700654" cy="4618182"/>
          </a:xfrm>
          <a:prstGeom prst="rect">
            <a:avLst/>
          </a:prstGeom>
        </p:spPr>
      </p:pic>
    </p:spTree>
    <p:extLst>
      <p:ext uri="{BB962C8B-B14F-4D97-AF65-F5344CB8AC3E}">
        <p14:creationId xmlns:p14="http://schemas.microsoft.com/office/powerpoint/2010/main" val="1812709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sp>
        <p:nvSpPr>
          <p:cNvPr id="6" name="Content Placeholder 5"/>
          <p:cNvSpPr>
            <a:spLocks noGrp="1"/>
          </p:cNvSpPr>
          <p:nvPr>
            <p:ph idx="1"/>
          </p:nvPr>
        </p:nvSpPr>
        <p:spPr>
          <a:xfrm>
            <a:off x="838200" y="1973405"/>
            <a:ext cx="10624127" cy="4621357"/>
          </a:xfrm>
        </p:spPr>
        <p:txBody>
          <a:bodyPr/>
          <a:lstStyle/>
          <a:p>
            <a:pPr algn="just"/>
            <a:r>
              <a:rPr lang="en-US" dirty="0"/>
              <a:t>The slope of the iso-value lines is equal to minus the relative price of cloth </a:t>
            </a:r>
            <a:r>
              <a:rPr lang="en-US" dirty="0" smtClean="0"/>
              <a:t>P</a:t>
            </a:r>
            <a:r>
              <a:rPr lang="en-US" baseline="-25000" dirty="0" smtClean="0"/>
              <a:t>C</a:t>
            </a:r>
            <a:r>
              <a:rPr lang="en-US" dirty="0" smtClean="0"/>
              <a:t>/P</a:t>
            </a:r>
            <a:r>
              <a:rPr lang="en-US" baseline="-25000" dirty="0" smtClean="0"/>
              <a:t>F</a:t>
            </a:r>
            <a:r>
              <a:rPr lang="en-US" dirty="0" smtClean="0"/>
              <a:t>. When </a:t>
            </a:r>
            <a:r>
              <a:rPr lang="en-US" dirty="0"/>
              <a:t>the relative price rises, </a:t>
            </a:r>
            <a:r>
              <a:rPr lang="en-US" dirty="0" smtClean="0"/>
              <a:t>iso-value </a:t>
            </a:r>
            <a:r>
              <a:rPr lang="en-US" dirty="0"/>
              <a:t>lines become steeper. In particular, the maximum iso-value line rotates from VV</a:t>
            </a:r>
            <a:r>
              <a:rPr lang="en-US" baseline="30000" dirty="0"/>
              <a:t>1</a:t>
            </a:r>
            <a:r>
              <a:rPr lang="en-US" dirty="0"/>
              <a:t> to VV</a:t>
            </a:r>
            <a:r>
              <a:rPr lang="en-US" baseline="30000" dirty="0"/>
              <a:t>2</a:t>
            </a:r>
            <a:r>
              <a:rPr lang="en-US" dirty="0"/>
              <a:t>. Production shifts from Q</a:t>
            </a:r>
            <a:r>
              <a:rPr lang="en-US" baseline="30000" dirty="0"/>
              <a:t>1</a:t>
            </a:r>
            <a:r>
              <a:rPr lang="en-US" dirty="0"/>
              <a:t> to Q</a:t>
            </a:r>
            <a:r>
              <a:rPr lang="en-US" baseline="30000" dirty="0"/>
              <a:t>2</a:t>
            </a:r>
            <a:r>
              <a:rPr lang="en-US" dirty="0"/>
              <a:t>, consumption shifts from D</a:t>
            </a:r>
            <a:r>
              <a:rPr lang="en-US" baseline="30000" dirty="0"/>
              <a:t>1</a:t>
            </a:r>
            <a:r>
              <a:rPr lang="en-US" dirty="0"/>
              <a:t> to D</a:t>
            </a:r>
            <a:r>
              <a:rPr lang="en-US" baseline="30000" dirty="0"/>
              <a:t>2</a:t>
            </a:r>
            <a:r>
              <a:rPr lang="en-US" dirty="0" smtClean="0"/>
              <a:t>. </a:t>
            </a:r>
            <a:r>
              <a:rPr lang="en-IN" dirty="0"/>
              <a:t>If the economy </a:t>
            </a:r>
            <a:r>
              <a:rPr lang="en-IN" dirty="0" smtClean="0"/>
              <a:t>cannot </a:t>
            </a:r>
            <a:r>
              <a:rPr lang="en-US" dirty="0" smtClean="0"/>
              <a:t>trade</a:t>
            </a:r>
            <a:r>
              <a:rPr lang="en-US" dirty="0"/>
              <a:t>, then it produces and consumes at </a:t>
            </a:r>
            <a:r>
              <a:rPr lang="en-US" dirty="0" smtClean="0"/>
              <a:t>point D</a:t>
            </a:r>
            <a:r>
              <a:rPr lang="en-US" baseline="30000" dirty="0" smtClean="0"/>
              <a:t>3</a:t>
            </a:r>
            <a:r>
              <a:rPr lang="en-US" dirty="0" smtClean="0"/>
              <a:t>.</a:t>
            </a:r>
          </a:p>
          <a:p>
            <a:pPr algn="just"/>
            <a:r>
              <a:rPr lang="en-US" dirty="0" smtClean="0"/>
              <a:t>Panel </a:t>
            </a:r>
            <a:r>
              <a:rPr lang="en-US" dirty="0"/>
              <a:t>(b) shows the effects of the rise in the relative price </a:t>
            </a:r>
            <a:r>
              <a:rPr lang="en-US" dirty="0" smtClean="0"/>
              <a:t>of cloth </a:t>
            </a:r>
            <a:r>
              <a:rPr lang="en-US" dirty="0"/>
              <a:t>on relative production (move from 1 to 2) and relative demand (move from </a:t>
            </a:r>
            <a:r>
              <a:rPr lang="en-US" dirty="0" smtClean="0"/>
              <a:t>1’ to 2’. </a:t>
            </a:r>
            <a:r>
              <a:rPr lang="en-US" dirty="0"/>
              <a:t>If the </a:t>
            </a:r>
            <a:r>
              <a:rPr lang="en-US" dirty="0" smtClean="0"/>
              <a:t>economy cannot </a:t>
            </a:r>
            <a:r>
              <a:rPr lang="en-US" dirty="0"/>
              <a:t>trade, then it consumes and produces at point 3.</a:t>
            </a:r>
            <a:endParaRPr lang="en-IN" baseline="30000" dirty="0"/>
          </a:p>
          <a:p>
            <a:endParaRPr lang="en-IN" dirty="0"/>
          </a:p>
        </p:txBody>
      </p:sp>
    </p:spTree>
    <p:extLst>
      <p:ext uri="{BB962C8B-B14F-4D97-AF65-F5344CB8AC3E}">
        <p14:creationId xmlns:p14="http://schemas.microsoft.com/office/powerpoint/2010/main" val="21410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change in welfare (income) when the price of one good changes relative to the price of another is called the </a:t>
            </a:r>
            <a:r>
              <a:rPr lang="en-US" b="1" dirty="0"/>
              <a:t>income effect</a:t>
            </a:r>
            <a:r>
              <a:rPr lang="en-US" dirty="0"/>
              <a:t>. </a:t>
            </a:r>
          </a:p>
          <a:p>
            <a:pPr algn="just">
              <a:buFont typeface="Wingdings" panose="05000000000000000000" pitchFamily="2" charset="2"/>
              <a:buChar char="Ø"/>
            </a:pPr>
            <a:r>
              <a:rPr lang="en-US" dirty="0" smtClean="0"/>
              <a:t>The </a:t>
            </a:r>
            <a:r>
              <a:rPr lang="en-US" dirty="0"/>
              <a:t>income effect is represented graphically by shifting the indifference curve. </a:t>
            </a:r>
          </a:p>
          <a:p>
            <a:pPr algn="just"/>
            <a:r>
              <a:rPr lang="en-US" dirty="0" smtClean="0"/>
              <a:t>The </a:t>
            </a:r>
            <a:r>
              <a:rPr lang="en-US" dirty="0"/>
              <a:t>substitution of one good for another when the price of the good changes relative to the other is called the </a:t>
            </a:r>
            <a:r>
              <a:rPr lang="en-US" b="1" dirty="0"/>
              <a:t>substitution effect</a:t>
            </a:r>
            <a:r>
              <a:rPr lang="en-US" dirty="0"/>
              <a:t>. </a:t>
            </a:r>
          </a:p>
          <a:p>
            <a:pPr algn="just">
              <a:buFont typeface="Wingdings" panose="05000000000000000000" pitchFamily="2" charset="2"/>
              <a:buChar char="Ø"/>
            </a:pPr>
            <a:r>
              <a:rPr lang="en-US" dirty="0" smtClean="0"/>
              <a:t>This </a:t>
            </a:r>
            <a:r>
              <a:rPr lang="en-US" dirty="0"/>
              <a:t>substitution effect is represented graphically by a moving along a given indifference </a:t>
            </a:r>
            <a:r>
              <a:rPr lang="en-US" dirty="0" smtClean="0"/>
              <a:t>curve. </a:t>
            </a:r>
            <a:endParaRPr lang="en-US" dirty="0"/>
          </a:p>
          <a:p>
            <a:endParaRPr lang="en-IN" dirty="0"/>
          </a:p>
        </p:txBody>
      </p:sp>
    </p:spTree>
    <p:extLst>
      <p:ext uri="{BB962C8B-B14F-4D97-AF65-F5344CB8AC3E}">
        <p14:creationId xmlns:p14="http://schemas.microsoft.com/office/powerpoint/2010/main" val="157019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tx2">
              <a:lumMod val="40000"/>
              <a:lumOff val="60000"/>
            </a:schemeClr>
          </a:solidFill>
        </p:spPr>
        <p:txBody>
          <a:bodyPr/>
          <a:lstStyle/>
          <a:p>
            <a:pPr algn="ctr"/>
            <a:r>
              <a:rPr lang="en-US" dirty="0" smtClean="0"/>
              <a:t>Welfare and the terms of trade</a:t>
            </a:r>
            <a:endParaRPr lang="en-IN" dirty="0"/>
          </a:p>
        </p:txBody>
      </p:sp>
      <p:sp>
        <p:nvSpPr>
          <p:cNvPr id="3" name="Content Placeholder 2"/>
          <p:cNvSpPr>
            <a:spLocks noGrp="1"/>
          </p:cNvSpPr>
          <p:nvPr>
            <p:ph idx="1"/>
          </p:nvPr>
        </p:nvSpPr>
        <p:spPr/>
        <p:txBody>
          <a:bodyPr/>
          <a:lstStyle/>
          <a:p>
            <a:pPr algn="just"/>
            <a:r>
              <a:rPr lang="en-US" dirty="0"/>
              <a:t>The </a:t>
            </a:r>
            <a:r>
              <a:rPr lang="en-US" b="1" dirty="0"/>
              <a:t>terms of trade </a:t>
            </a:r>
            <a:r>
              <a:rPr lang="en-US" dirty="0"/>
              <a:t>refers to the price of exports relative to the price of imports. </a:t>
            </a:r>
          </a:p>
          <a:p>
            <a:pPr algn="just"/>
            <a:r>
              <a:rPr lang="en-US" dirty="0" smtClean="0"/>
              <a:t>When </a:t>
            </a:r>
            <a:r>
              <a:rPr lang="en-US" dirty="0"/>
              <a:t>a country exports cloth and the relative price of cloth increases, the terms of trade increase or “improve”. </a:t>
            </a:r>
          </a:p>
          <a:p>
            <a:pPr algn="just"/>
            <a:r>
              <a:rPr lang="en-US" dirty="0" smtClean="0"/>
              <a:t>Because </a:t>
            </a:r>
            <a:r>
              <a:rPr lang="en-US" dirty="0"/>
              <a:t>a higher price for exports means that the country can afford to buy more imports, an increase in the terms of trade increases a country’s welfare. </a:t>
            </a:r>
          </a:p>
          <a:p>
            <a:pPr algn="just"/>
            <a:r>
              <a:rPr lang="en-US" dirty="0" smtClean="0"/>
              <a:t>A </a:t>
            </a:r>
            <a:r>
              <a:rPr lang="en-US" dirty="0"/>
              <a:t>decrease in the terms of trade decreases a country’s welfare. </a:t>
            </a:r>
          </a:p>
          <a:p>
            <a:endParaRPr lang="en-IN" dirty="0"/>
          </a:p>
        </p:txBody>
      </p:sp>
    </p:spTree>
    <p:extLst>
      <p:ext uri="{BB962C8B-B14F-4D97-AF65-F5344CB8AC3E}">
        <p14:creationId xmlns:p14="http://schemas.microsoft.com/office/powerpoint/2010/main" val="95655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3">
              <a:lumMod val="40000"/>
              <a:lumOff val="60000"/>
            </a:schemeClr>
          </a:solidFill>
        </p:spPr>
        <p:txBody>
          <a:bodyPr/>
          <a:lstStyle/>
          <a:p>
            <a:pPr algn="ctr"/>
            <a:r>
              <a:rPr lang="en-US" dirty="0" smtClean="0"/>
              <a:t>Determining Relative Prices</a:t>
            </a:r>
            <a:endParaRPr lang="en-IN" dirty="0"/>
          </a:p>
        </p:txBody>
      </p:sp>
      <p:sp>
        <p:nvSpPr>
          <p:cNvPr id="3" name="Content Placeholder 2"/>
          <p:cNvSpPr>
            <a:spLocks noGrp="1"/>
          </p:cNvSpPr>
          <p:nvPr>
            <p:ph idx="1"/>
          </p:nvPr>
        </p:nvSpPr>
        <p:spPr/>
        <p:txBody>
          <a:bodyPr/>
          <a:lstStyle/>
          <a:p>
            <a:pPr algn="just"/>
            <a:r>
              <a:rPr lang="en-US" dirty="0"/>
              <a:t>To determine the price of cloth relative to the price food in our model, we again use relative supply and relative demand. </a:t>
            </a:r>
          </a:p>
          <a:p>
            <a:pPr algn="just">
              <a:buFont typeface="Wingdings" panose="05000000000000000000" pitchFamily="2" charset="2"/>
              <a:buChar char="Ø"/>
            </a:pPr>
            <a:r>
              <a:rPr lang="en-US" dirty="0" smtClean="0"/>
              <a:t>relative </a:t>
            </a:r>
            <a:r>
              <a:rPr lang="en-US" dirty="0"/>
              <a:t>supply considers </a:t>
            </a:r>
            <a:r>
              <a:rPr lang="en-US" i="1" dirty="0"/>
              <a:t>world </a:t>
            </a:r>
            <a:r>
              <a:rPr lang="en-US" dirty="0"/>
              <a:t>supply of cloth relative to that of food at each relative price </a:t>
            </a:r>
          </a:p>
          <a:p>
            <a:pPr algn="just">
              <a:buFont typeface="Wingdings" panose="05000000000000000000" pitchFamily="2" charset="2"/>
              <a:buChar char="Ø"/>
            </a:pPr>
            <a:r>
              <a:rPr lang="en-US" dirty="0" smtClean="0"/>
              <a:t>relative </a:t>
            </a:r>
            <a:r>
              <a:rPr lang="en-US" dirty="0"/>
              <a:t>demand considers </a:t>
            </a:r>
            <a:r>
              <a:rPr lang="en-US" i="1" dirty="0"/>
              <a:t>world </a:t>
            </a:r>
            <a:r>
              <a:rPr lang="en-US" dirty="0"/>
              <a:t>demand of cloth relative to that of food at each relative price </a:t>
            </a:r>
          </a:p>
          <a:p>
            <a:pPr algn="just">
              <a:buFont typeface="Wingdings" panose="05000000000000000000" pitchFamily="2" charset="2"/>
              <a:buChar char="Ø"/>
            </a:pPr>
            <a:r>
              <a:rPr lang="en-US" dirty="0" smtClean="0"/>
              <a:t>In </a:t>
            </a:r>
            <a:r>
              <a:rPr lang="en-US" dirty="0"/>
              <a:t>a two country model, world quantities are the sum of quantities from the domestic and foreign countries. </a:t>
            </a:r>
          </a:p>
          <a:p>
            <a:endParaRPr lang="en-IN" dirty="0"/>
          </a:p>
        </p:txBody>
      </p:sp>
    </p:spTree>
    <p:extLst>
      <p:ext uri="{BB962C8B-B14F-4D97-AF65-F5344CB8AC3E}">
        <p14:creationId xmlns:p14="http://schemas.microsoft.com/office/powerpoint/2010/main" val="133556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855" y="365125"/>
            <a:ext cx="10577945" cy="1269711"/>
          </a:xfrm>
          <a:solidFill>
            <a:schemeClr val="accent2">
              <a:lumMod val="40000"/>
              <a:lumOff val="60000"/>
            </a:schemeClr>
          </a:solidFill>
        </p:spPr>
        <p:txBody>
          <a:bodyPr/>
          <a:lstStyle/>
          <a:p>
            <a:pPr algn="ctr"/>
            <a:r>
              <a:rPr lang="en-US" dirty="0" smtClean="0"/>
              <a:t>Relative </a:t>
            </a:r>
            <a:r>
              <a:rPr lang="en-US" dirty="0"/>
              <a:t>Supply and Demand</a:t>
            </a:r>
            <a:endParaRPr lang="en-IN" dirty="0"/>
          </a:p>
        </p:txBody>
      </p:sp>
      <p:pic>
        <p:nvPicPr>
          <p:cNvPr id="4" name="Content Placeholder 3"/>
          <p:cNvPicPr>
            <a:picLocks noGrp="1" noChangeAspect="1"/>
          </p:cNvPicPr>
          <p:nvPr>
            <p:ph idx="1"/>
          </p:nvPr>
        </p:nvPicPr>
        <p:blipFill>
          <a:blip r:embed="rId2"/>
          <a:stretch>
            <a:fillRect/>
          </a:stretch>
        </p:blipFill>
        <p:spPr>
          <a:xfrm>
            <a:off x="2780146" y="1891832"/>
            <a:ext cx="6721080" cy="4527441"/>
          </a:xfrm>
          <a:prstGeom prst="rect">
            <a:avLst/>
          </a:prstGeom>
        </p:spPr>
      </p:pic>
    </p:spTree>
    <p:extLst>
      <p:ext uri="{BB962C8B-B14F-4D97-AF65-F5344CB8AC3E}">
        <p14:creationId xmlns:p14="http://schemas.microsoft.com/office/powerpoint/2010/main" val="71721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1278948"/>
          </a:xfrm>
          <a:solidFill>
            <a:schemeClr val="accent5">
              <a:lumMod val="60000"/>
              <a:lumOff val="40000"/>
            </a:schemeClr>
          </a:solidFill>
        </p:spPr>
        <p:txBody>
          <a:bodyPr/>
          <a:lstStyle/>
          <a:p>
            <a:pPr algn="ctr"/>
            <a:r>
              <a:rPr lang="en-US" dirty="0" smtClean="0"/>
              <a:t>Equillibrium relative price and trade flows</a:t>
            </a:r>
            <a:endParaRPr lang="en-IN" dirty="0"/>
          </a:p>
        </p:txBody>
      </p:sp>
      <p:pic>
        <p:nvPicPr>
          <p:cNvPr id="7" name="Content Placeholder 6"/>
          <p:cNvPicPr>
            <a:picLocks noGrp="1" noChangeAspect="1"/>
          </p:cNvPicPr>
          <p:nvPr>
            <p:ph idx="1"/>
          </p:nvPr>
        </p:nvPicPr>
        <p:blipFill>
          <a:blip r:embed="rId2"/>
          <a:stretch>
            <a:fillRect/>
          </a:stretch>
        </p:blipFill>
        <p:spPr>
          <a:xfrm>
            <a:off x="1773382" y="1868217"/>
            <a:ext cx="8482501" cy="4449455"/>
          </a:xfrm>
          <a:prstGeom prst="rect">
            <a:avLst/>
          </a:prstGeom>
        </p:spPr>
      </p:pic>
    </p:spTree>
    <p:extLst>
      <p:ext uri="{BB962C8B-B14F-4D97-AF65-F5344CB8AC3E}">
        <p14:creationId xmlns:p14="http://schemas.microsoft.com/office/powerpoint/2010/main" val="7309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2766"/>
          </a:xfrm>
          <a:solidFill>
            <a:schemeClr val="accent4">
              <a:lumMod val="75000"/>
            </a:schemeClr>
          </a:solidFill>
        </p:spPr>
        <p:txBody>
          <a:bodyPr/>
          <a:lstStyle/>
          <a:p>
            <a:pPr algn="ctr"/>
            <a:r>
              <a:rPr lang="en-US" dirty="0" smtClean="0"/>
              <a:t>Effects of Economic Growth</a:t>
            </a:r>
            <a:endParaRPr lang="en-IN" dirty="0"/>
          </a:p>
        </p:txBody>
      </p:sp>
      <p:sp>
        <p:nvSpPr>
          <p:cNvPr id="3" name="Content Placeholder 2"/>
          <p:cNvSpPr>
            <a:spLocks noGrp="1"/>
          </p:cNvSpPr>
          <p:nvPr>
            <p:ph idx="1"/>
          </p:nvPr>
        </p:nvSpPr>
        <p:spPr>
          <a:xfrm>
            <a:off x="838200" y="1890279"/>
            <a:ext cx="10515600" cy="4528994"/>
          </a:xfrm>
        </p:spPr>
        <p:txBody>
          <a:bodyPr>
            <a:normAutofit fontScale="92500" lnSpcReduction="20000"/>
          </a:bodyPr>
          <a:lstStyle/>
          <a:p>
            <a:pPr algn="just"/>
            <a:r>
              <a:rPr lang="en-US" dirty="0"/>
              <a:t>Economic growth means an outward shift of a country’s production possibility </a:t>
            </a:r>
            <a:r>
              <a:rPr lang="en-US" dirty="0" smtClean="0"/>
              <a:t>frontier. This </a:t>
            </a:r>
            <a:r>
              <a:rPr lang="en-US" dirty="0"/>
              <a:t>growth can result either from increases in a country’s resources or from </a:t>
            </a:r>
            <a:r>
              <a:rPr lang="en-US" dirty="0" smtClean="0"/>
              <a:t>improvements in </a:t>
            </a:r>
            <a:r>
              <a:rPr lang="en-US" dirty="0"/>
              <a:t>the efficiency with which these resources are </a:t>
            </a:r>
            <a:r>
              <a:rPr lang="en-US" dirty="0" smtClean="0"/>
              <a:t>used.</a:t>
            </a:r>
          </a:p>
          <a:p>
            <a:pPr algn="just"/>
            <a:r>
              <a:rPr lang="en-US" dirty="0" smtClean="0"/>
              <a:t>Is </a:t>
            </a:r>
            <a:r>
              <a:rPr lang="en-US" dirty="0"/>
              <a:t>growth in a country more or less valuable when it when it is integrated in the world economy? </a:t>
            </a:r>
            <a:r>
              <a:rPr lang="en-US" dirty="0" smtClean="0"/>
              <a:t> The </a:t>
            </a:r>
            <a:r>
              <a:rPr lang="en-US" dirty="0"/>
              <a:t>standard trade model gives us precise answers to these </a:t>
            </a:r>
            <a:r>
              <a:rPr lang="en-US" dirty="0" smtClean="0"/>
              <a:t>questions.</a:t>
            </a:r>
          </a:p>
          <a:p>
            <a:pPr algn="just"/>
            <a:r>
              <a:rPr lang="en-US" dirty="0"/>
              <a:t>Growth is usually </a:t>
            </a:r>
            <a:r>
              <a:rPr lang="en-US" b="1" dirty="0"/>
              <a:t>biased</a:t>
            </a:r>
            <a:r>
              <a:rPr lang="en-US" dirty="0"/>
              <a:t>: it occurs in one sector more than others, causing relative supply to shift. </a:t>
            </a:r>
          </a:p>
          <a:p>
            <a:pPr algn="just">
              <a:buFont typeface="Wingdings" panose="05000000000000000000" pitchFamily="2" charset="2"/>
              <a:buChar char="Ø"/>
            </a:pPr>
            <a:r>
              <a:rPr lang="en-US" dirty="0" smtClean="0"/>
              <a:t>According </a:t>
            </a:r>
            <a:r>
              <a:rPr lang="en-US" dirty="0"/>
              <a:t>to the Ricardian model, technological progress in one sector causes biased growth. </a:t>
            </a:r>
          </a:p>
          <a:p>
            <a:pPr algn="just">
              <a:buFont typeface="Wingdings" panose="05000000000000000000" pitchFamily="2" charset="2"/>
              <a:buChar char="Ø"/>
            </a:pPr>
            <a:r>
              <a:rPr lang="en-US" dirty="0" smtClean="0"/>
              <a:t>According </a:t>
            </a:r>
            <a:r>
              <a:rPr lang="en-US" dirty="0"/>
              <a:t>to the Heckscher-Ohlin model, an increase in one factor of production (e.g., an increase in the </a:t>
            </a:r>
            <a:r>
              <a:rPr lang="en-US" dirty="0" smtClean="0"/>
              <a:t>labour </a:t>
            </a:r>
            <a:r>
              <a:rPr lang="en-US" dirty="0"/>
              <a:t>force, arable land, or the capital stock) causes biased </a:t>
            </a:r>
            <a:r>
              <a:rPr lang="en-US" dirty="0" smtClean="0"/>
              <a:t>growth. </a:t>
            </a:r>
            <a:endParaRPr lang="en-US" dirty="0"/>
          </a:p>
          <a:p>
            <a:pPr algn="just"/>
            <a:endParaRPr lang="en-US" dirty="0"/>
          </a:p>
          <a:p>
            <a:endParaRPr lang="en-IN" dirty="0"/>
          </a:p>
        </p:txBody>
      </p:sp>
    </p:spTree>
    <p:extLst>
      <p:ext uri="{BB962C8B-B14F-4D97-AF65-F5344CB8AC3E}">
        <p14:creationId xmlns:p14="http://schemas.microsoft.com/office/powerpoint/2010/main" val="228162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186583"/>
          </a:xfrm>
          <a:solidFill>
            <a:schemeClr val="accent3">
              <a:lumMod val="60000"/>
              <a:lumOff val="40000"/>
            </a:schemeClr>
          </a:solidFill>
        </p:spPr>
        <p:txBody>
          <a:bodyPr/>
          <a:lstStyle/>
          <a:p>
            <a:pPr algn="ctr"/>
            <a:r>
              <a:rPr lang="en-US" dirty="0" smtClean="0"/>
              <a:t>Biased Growth</a:t>
            </a:r>
            <a:endParaRPr lang="en-IN" dirty="0"/>
          </a:p>
        </p:txBody>
      </p:sp>
      <p:pic>
        <p:nvPicPr>
          <p:cNvPr id="7" name="Content Placeholder 6"/>
          <p:cNvPicPr>
            <a:picLocks noGrp="1" noChangeAspect="1"/>
          </p:cNvPicPr>
          <p:nvPr>
            <p:ph sz="half" idx="1"/>
          </p:nvPr>
        </p:nvPicPr>
        <p:blipFill rotWithShape="1">
          <a:blip r:embed="rId2"/>
          <a:srcRect r="1008"/>
          <a:stretch/>
        </p:blipFill>
        <p:spPr>
          <a:xfrm>
            <a:off x="2897909" y="1825625"/>
            <a:ext cx="7021946" cy="4710269"/>
          </a:xfrm>
          <a:prstGeom prst="rect">
            <a:avLst/>
          </a:prstGeom>
        </p:spPr>
      </p:pic>
    </p:spTree>
    <p:extLst>
      <p:ext uri="{BB962C8B-B14F-4D97-AF65-F5344CB8AC3E}">
        <p14:creationId xmlns:p14="http://schemas.microsoft.com/office/powerpoint/2010/main" val="3205154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1223530"/>
          </a:xfrm>
        </p:spPr>
        <p:txBody>
          <a:bodyPr/>
          <a:lstStyle/>
          <a:p>
            <a:endParaRPr lang="en-IN" dirty="0"/>
          </a:p>
        </p:txBody>
      </p:sp>
      <p:pic>
        <p:nvPicPr>
          <p:cNvPr id="7" name="Content Placeholder 6"/>
          <p:cNvPicPr>
            <a:picLocks noGrp="1" noChangeAspect="1"/>
          </p:cNvPicPr>
          <p:nvPr>
            <p:ph idx="1"/>
          </p:nvPr>
        </p:nvPicPr>
        <p:blipFill>
          <a:blip r:embed="rId2"/>
          <a:stretch>
            <a:fillRect/>
          </a:stretch>
        </p:blipFill>
        <p:spPr>
          <a:xfrm>
            <a:off x="2650837" y="1798357"/>
            <a:ext cx="6280727" cy="4517035"/>
          </a:xfrm>
          <a:prstGeom prst="rect">
            <a:avLst/>
          </a:prstGeom>
        </p:spPr>
      </p:pic>
    </p:spTree>
    <p:extLst>
      <p:ext uri="{BB962C8B-B14F-4D97-AF65-F5344CB8AC3E}">
        <p14:creationId xmlns:p14="http://schemas.microsoft.com/office/powerpoint/2010/main" val="26747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1">
              <a:lumMod val="40000"/>
              <a:lumOff val="6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standard trade model combines ideas from the Ricardian model and the Heckscher-Ohlin model. </a:t>
            </a:r>
          </a:p>
          <a:p>
            <a:pPr algn="just">
              <a:buFont typeface="Wingdings" panose="05000000000000000000" pitchFamily="2" charset="2"/>
              <a:buChar char="Ø"/>
            </a:pPr>
            <a:r>
              <a:rPr lang="en-US" dirty="0" smtClean="0"/>
              <a:t>Differences </a:t>
            </a:r>
            <a:r>
              <a:rPr lang="en-US" dirty="0"/>
              <a:t>in </a:t>
            </a:r>
            <a:r>
              <a:rPr lang="en-US" i="1" dirty="0" smtClean="0"/>
              <a:t>labour</a:t>
            </a:r>
            <a:r>
              <a:rPr lang="en-US" i="1" dirty="0"/>
              <a:t>, </a:t>
            </a:r>
            <a:r>
              <a:rPr lang="en-US" i="1" dirty="0" smtClean="0"/>
              <a:t>labour </a:t>
            </a:r>
            <a:r>
              <a:rPr lang="en-US" i="1" dirty="0"/>
              <a:t>skills, physical capital, land and technology </a:t>
            </a:r>
            <a:r>
              <a:rPr lang="en-US" dirty="0"/>
              <a:t>between countries cause productive differences, leading to gains from trade. </a:t>
            </a:r>
          </a:p>
          <a:p>
            <a:pPr algn="just">
              <a:buFont typeface="Wingdings" panose="05000000000000000000" pitchFamily="2" charset="2"/>
              <a:buChar char="Ø"/>
            </a:pPr>
            <a:r>
              <a:rPr lang="en-US" dirty="0" smtClean="0"/>
              <a:t>These </a:t>
            </a:r>
            <a:r>
              <a:rPr lang="en-US" dirty="0"/>
              <a:t>productive differences are represented as differences in production possibility frontiers, which represent the productive capacities of nations. </a:t>
            </a:r>
          </a:p>
          <a:p>
            <a:pPr algn="just">
              <a:buFont typeface="Wingdings" panose="05000000000000000000" pitchFamily="2" charset="2"/>
              <a:buChar char="Ø"/>
            </a:pPr>
            <a:r>
              <a:rPr lang="en-US" dirty="0" smtClean="0"/>
              <a:t>A </a:t>
            </a:r>
            <a:r>
              <a:rPr lang="en-US" dirty="0"/>
              <a:t>country’s PPF determines its relative supply curve. </a:t>
            </a:r>
          </a:p>
          <a:p>
            <a:pPr algn="just">
              <a:buFont typeface="Wingdings" panose="05000000000000000000" pitchFamily="2" charset="2"/>
              <a:buChar char="Ø"/>
            </a:pPr>
            <a:r>
              <a:rPr lang="en-US" dirty="0" smtClean="0"/>
              <a:t>National </a:t>
            </a:r>
            <a:r>
              <a:rPr lang="en-US" dirty="0"/>
              <a:t>relative supply curves determine world relative supply, which along with world relative demand determines an equilibrium under international </a:t>
            </a:r>
            <a:r>
              <a:rPr lang="en-US" dirty="0" smtClean="0"/>
              <a:t>trade.</a:t>
            </a:r>
            <a:endParaRPr lang="en-US" dirty="0"/>
          </a:p>
          <a:p>
            <a:endParaRPr lang="en-IN" dirty="0"/>
          </a:p>
        </p:txBody>
      </p:sp>
    </p:spTree>
    <p:extLst>
      <p:ext uri="{BB962C8B-B14F-4D97-AF65-F5344CB8AC3E}">
        <p14:creationId xmlns:p14="http://schemas.microsoft.com/office/powerpoint/2010/main" val="4229804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Biased growth and the resulting shift in relative supply causes a change in the terms of trade. </a:t>
            </a:r>
          </a:p>
          <a:p>
            <a:pPr algn="just"/>
            <a:r>
              <a:rPr lang="en-US" dirty="0" smtClean="0"/>
              <a:t>Biased </a:t>
            </a:r>
            <a:r>
              <a:rPr lang="en-US" dirty="0"/>
              <a:t>growth in the cloth industry (in either the domestic or foreign country) will lower the relative price of cloth and lower the terms of trade for cloth exporters. </a:t>
            </a:r>
          </a:p>
          <a:p>
            <a:pPr algn="just"/>
            <a:r>
              <a:rPr lang="en-US" dirty="0" smtClean="0"/>
              <a:t>Biased </a:t>
            </a:r>
            <a:r>
              <a:rPr lang="en-US" dirty="0"/>
              <a:t>growth in the food industry (in either the domestic or foreign country) will raise the relative price of cloth and raise the terms of trade for cloth exporters. </a:t>
            </a:r>
          </a:p>
          <a:p>
            <a:pPr algn="just"/>
            <a:r>
              <a:rPr lang="en-US" dirty="0" smtClean="0"/>
              <a:t>Suppose </a:t>
            </a:r>
            <a:r>
              <a:rPr lang="en-US" dirty="0"/>
              <a:t>that the domestic country exports cloth and imports food. </a:t>
            </a:r>
          </a:p>
          <a:p>
            <a:endParaRPr lang="en-IN" dirty="0"/>
          </a:p>
        </p:txBody>
      </p:sp>
    </p:spTree>
    <p:extLst>
      <p:ext uri="{BB962C8B-B14F-4D97-AF65-F5344CB8AC3E}">
        <p14:creationId xmlns:p14="http://schemas.microsoft.com/office/powerpoint/2010/main" val="3355964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288184"/>
          </a:xfrm>
          <a:solidFill>
            <a:schemeClr val="accent2">
              <a:lumMod val="75000"/>
            </a:schemeClr>
          </a:solidFill>
        </p:spPr>
        <p:txBody>
          <a:bodyPr/>
          <a:lstStyle/>
          <a:p>
            <a:pPr algn="ctr"/>
            <a:r>
              <a:rPr lang="en-US" dirty="0" smtClean="0"/>
              <a:t>Growth and World Relative Supply</a:t>
            </a:r>
            <a:endParaRPr lang="en-IN" dirty="0"/>
          </a:p>
        </p:txBody>
      </p:sp>
      <p:pic>
        <p:nvPicPr>
          <p:cNvPr id="7" name="Content Placeholder 6"/>
          <p:cNvPicPr>
            <a:picLocks noGrp="1" noChangeAspect="1"/>
          </p:cNvPicPr>
          <p:nvPr>
            <p:ph sz="half" idx="1"/>
          </p:nvPr>
        </p:nvPicPr>
        <p:blipFill>
          <a:blip r:embed="rId2"/>
          <a:stretch>
            <a:fillRect/>
          </a:stretch>
        </p:blipFill>
        <p:spPr>
          <a:xfrm>
            <a:off x="838200" y="1868776"/>
            <a:ext cx="4860636" cy="4264356"/>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32945" y="1931915"/>
            <a:ext cx="4710147" cy="4138757"/>
          </a:xfrm>
          <a:prstGeom prst="rect">
            <a:avLst/>
          </a:prstGeom>
        </p:spPr>
      </p:pic>
    </p:spTree>
    <p:extLst>
      <p:ext uri="{BB962C8B-B14F-4D97-AF65-F5344CB8AC3E}">
        <p14:creationId xmlns:p14="http://schemas.microsoft.com/office/powerpoint/2010/main" val="4138900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168111"/>
          </a:xfrm>
        </p:spPr>
        <p:txBody>
          <a:bodyPr/>
          <a:lstStyle/>
          <a:p>
            <a:endParaRPr lang="en-IN" dirty="0"/>
          </a:p>
        </p:txBody>
      </p:sp>
      <p:sp>
        <p:nvSpPr>
          <p:cNvPr id="6" name="Content Placeholder 5"/>
          <p:cNvSpPr>
            <a:spLocks noGrp="1"/>
          </p:cNvSpPr>
          <p:nvPr>
            <p:ph idx="1"/>
          </p:nvPr>
        </p:nvSpPr>
        <p:spPr>
          <a:xfrm>
            <a:off x="838200" y="1825624"/>
            <a:ext cx="10515600" cy="4621357"/>
          </a:xfrm>
        </p:spPr>
        <p:txBody>
          <a:bodyPr>
            <a:normAutofit/>
          </a:bodyPr>
          <a:lstStyle/>
          <a:p>
            <a:pPr algn="just"/>
            <a:r>
              <a:rPr lang="en-US" dirty="0"/>
              <a:t>Notice that the important consideration here is not </a:t>
            </a:r>
            <a:r>
              <a:rPr lang="en-US" i="1" dirty="0"/>
              <a:t>which </a:t>
            </a:r>
            <a:r>
              <a:rPr lang="en-US" dirty="0"/>
              <a:t>economy grows but </a:t>
            </a:r>
            <a:r>
              <a:rPr lang="en-US" dirty="0" smtClean="0"/>
              <a:t>rather the </a:t>
            </a:r>
            <a:r>
              <a:rPr lang="en-US" dirty="0"/>
              <a:t>bias of that growth. If Foreign had experienced growth strongly biased </a:t>
            </a:r>
            <a:r>
              <a:rPr lang="en-US" dirty="0" smtClean="0"/>
              <a:t>toward cloth</a:t>
            </a:r>
            <a:r>
              <a:rPr lang="en-US" dirty="0"/>
              <a:t>, the effect on the world relative supply curve and thus on the terms of </a:t>
            </a:r>
            <a:r>
              <a:rPr lang="en-US" dirty="0" smtClean="0"/>
              <a:t>trade would </a:t>
            </a:r>
            <a:r>
              <a:rPr lang="en-US" dirty="0"/>
              <a:t>have been </a:t>
            </a:r>
            <a:r>
              <a:rPr lang="en-US" dirty="0" smtClean="0"/>
              <a:t>similar.</a:t>
            </a:r>
          </a:p>
          <a:p>
            <a:pPr algn="just"/>
            <a:r>
              <a:rPr lang="en-US" dirty="0" smtClean="0"/>
              <a:t>On </a:t>
            </a:r>
            <a:r>
              <a:rPr lang="en-US" dirty="0"/>
              <a:t>the other hand, either Home or Foreign growth </a:t>
            </a:r>
            <a:r>
              <a:rPr lang="en-US" dirty="0" smtClean="0"/>
              <a:t>strongly biased </a:t>
            </a:r>
            <a:r>
              <a:rPr lang="en-US" dirty="0"/>
              <a:t>toward food will lead to a </a:t>
            </a:r>
            <a:r>
              <a:rPr lang="en-US" i="1" dirty="0"/>
              <a:t>leftward </a:t>
            </a:r>
            <a:r>
              <a:rPr lang="en-US" dirty="0"/>
              <a:t>shift of the </a:t>
            </a:r>
            <a:r>
              <a:rPr lang="en-US" i="1" dirty="0"/>
              <a:t>RS </a:t>
            </a:r>
            <a:r>
              <a:rPr lang="en-US" dirty="0" smtClean="0"/>
              <a:t>curve </a:t>
            </a:r>
            <a:r>
              <a:rPr lang="en-US" dirty="0"/>
              <a:t>for </a:t>
            </a:r>
            <a:r>
              <a:rPr lang="en-US" dirty="0" smtClean="0"/>
              <a:t>the </a:t>
            </a:r>
            <a:r>
              <a:rPr lang="en-US" i="1" dirty="0" smtClean="0"/>
              <a:t>world </a:t>
            </a:r>
            <a:r>
              <a:rPr lang="en-US" dirty="0"/>
              <a:t>and thus to a rise in the relative price of </a:t>
            </a:r>
            <a:r>
              <a:rPr lang="en-US" dirty="0" smtClean="0"/>
              <a:t>cloth.</a:t>
            </a:r>
            <a:endParaRPr lang="en-IN" dirty="0"/>
          </a:p>
        </p:txBody>
      </p:sp>
    </p:spTree>
    <p:extLst>
      <p:ext uri="{BB962C8B-B14F-4D97-AF65-F5344CB8AC3E}">
        <p14:creationId xmlns:p14="http://schemas.microsoft.com/office/powerpoint/2010/main" val="158313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964" y="785090"/>
            <a:ext cx="10649527" cy="5514109"/>
          </a:xfrm>
        </p:spPr>
        <p:txBody>
          <a:bodyPr>
            <a:normAutofit/>
          </a:bodyPr>
          <a:lstStyle/>
          <a:p>
            <a:pPr algn="just"/>
            <a:r>
              <a:rPr lang="en-US" b="1" dirty="0"/>
              <a:t>Export-biased growth </a:t>
            </a:r>
            <a:r>
              <a:rPr lang="en-US" dirty="0"/>
              <a:t>is growth that expands a country’s PPF disproportionally in production of that country’s exports. </a:t>
            </a:r>
          </a:p>
          <a:p>
            <a:pPr algn="just">
              <a:buFont typeface="Wingdings" panose="05000000000000000000" pitchFamily="2" charset="2"/>
              <a:buChar char="Ø"/>
            </a:pPr>
            <a:r>
              <a:rPr lang="en-US" dirty="0" smtClean="0"/>
              <a:t>Biased </a:t>
            </a:r>
            <a:r>
              <a:rPr lang="en-US" dirty="0"/>
              <a:t>growth in the food industry in the foreign country is export-biased growth for the foreign country. </a:t>
            </a:r>
          </a:p>
          <a:p>
            <a:pPr algn="just"/>
            <a:r>
              <a:rPr lang="en-US" b="1" dirty="0" smtClean="0"/>
              <a:t>Import-biased </a:t>
            </a:r>
            <a:r>
              <a:rPr lang="en-US" b="1" dirty="0"/>
              <a:t>growth </a:t>
            </a:r>
            <a:r>
              <a:rPr lang="en-US" dirty="0"/>
              <a:t>is growth that expands a country’s PPF disproportionally in production of that country’s imports. </a:t>
            </a:r>
          </a:p>
          <a:p>
            <a:pPr algn="just">
              <a:buFont typeface="Wingdings" panose="05000000000000000000" pitchFamily="2" charset="2"/>
              <a:buChar char="Ø"/>
            </a:pPr>
            <a:r>
              <a:rPr lang="en-US" dirty="0" smtClean="0"/>
              <a:t>Biased </a:t>
            </a:r>
            <a:r>
              <a:rPr lang="en-US" dirty="0"/>
              <a:t>growth in cloth production in the foreign country is import-biased growth for the foreign </a:t>
            </a:r>
            <a:r>
              <a:rPr lang="en-US" dirty="0" smtClean="0"/>
              <a:t>country. </a:t>
            </a:r>
            <a:endParaRPr lang="en-US" dirty="0"/>
          </a:p>
          <a:p>
            <a:pPr algn="just"/>
            <a:r>
              <a:rPr lang="en-US" dirty="0" smtClean="0"/>
              <a:t>Export-biased growth reduces a country’s terms of trade, generally reducing its welfare and increasing the welfare of foreign countries. </a:t>
            </a:r>
          </a:p>
          <a:p>
            <a:pPr algn="just"/>
            <a:r>
              <a:rPr lang="en-US" dirty="0" smtClean="0"/>
              <a:t>Import-biased growth increases a country’s terms of trade, generally increasing its welfare and decreasing the welfare of foreign countries.</a:t>
            </a:r>
            <a:endParaRPr lang="en-IN" dirty="0"/>
          </a:p>
        </p:txBody>
      </p:sp>
    </p:spTree>
    <p:extLst>
      <p:ext uri="{BB962C8B-B14F-4D97-AF65-F5344CB8AC3E}">
        <p14:creationId xmlns:p14="http://schemas.microsoft.com/office/powerpoint/2010/main" val="3209497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53334"/>
            <a:ext cx="10515600" cy="4455102"/>
          </a:xfrm>
        </p:spPr>
        <p:txBody>
          <a:bodyPr/>
          <a:lstStyle/>
          <a:p>
            <a:pPr algn="just"/>
            <a:r>
              <a:rPr lang="en-US" dirty="0"/>
              <a:t>The standard trade model predicts that </a:t>
            </a:r>
            <a:r>
              <a:rPr lang="en-US" i="1" dirty="0"/>
              <a:t>import </a:t>
            </a:r>
            <a:r>
              <a:rPr lang="en-US" dirty="0"/>
              <a:t>biased growth in China reduces the US terms of trade and the standard of living in the US. </a:t>
            </a:r>
          </a:p>
          <a:p>
            <a:pPr algn="just">
              <a:buFont typeface="Wingdings" panose="05000000000000000000" pitchFamily="2" charset="2"/>
              <a:buChar char="Ø"/>
            </a:pPr>
            <a:r>
              <a:rPr lang="en-US" dirty="0" smtClean="0"/>
              <a:t>Import </a:t>
            </a:r>
            <a:r>
              <a:rPr lang="en-US" dirty="0"/>
              <a:t>biased growth for China would occur in sectors that compete with US exports. </a:t>
            </a:r>
          </a:p>
          <a:p>
            <a:pPr algn="just"/>
            <a:r>
              <a:rPr lang="en-US" b="1" dirty="0" smtClean="0"/>
              <a:t>But </a:t>
            </a:r>
            <a:r>
              <a:rPr lang="en-US" b="1" dirty="0"/>
              <a:t>this prediction is not supported by </a:t>
            </a:r>
            <a:r>
              <a:rPr lang="en-US" b="1" dirty="0" smtClean="0"/>
              <a:t>data. </a:t>
            </a:r>
            <a:r>
              <a:rPr lang="en-US" dirty="0" smtClean="0"/>
              <a:t>There should </a:t>
            </a:r>
            <a:r>
              <a:rPr lang="en-US" dirty="0"/>
              <a:t>be negative changes in the terms of trade for the US and other high income countries. </a:t>
            </a:r>
          </a:p>
          <a:p>
            <a:pPr algn="just">
              <a:buFont typeface="Wingdings" panose="05000000000000000000" pitchFamily="2" charset="2"/>
              <a:buChar char="Ø"/>
            </a:pPr>
            <a:r>
              <a:rPr lang="en-US" dirty="0" smtClean="0"/>
              <a:t>In </a:t>
            </a:r>
            <a:r>
              <a:rPr lang="en-US" dirty="0"/>
              <a:t>fact, the terms of trade for high income countries have been positive and negative for developing Asian </a:t>
            </a:r>
            <a:r>
              <a:rPr lang="en-US" dirty="0" smtClean="0"/>
              <a:t>countries. </a:t>
            </a:r>
            <a:endParaRPr lang="en-US" dirty="0"/>
          </a:p>
          <a:p>
            <a:pPr algn="just"/>
            <a:endParaRPr lang="en-US" dirty="0"/>
          </a:p>
          <a:p>
            <a:endParaRPr lang="en-IN" dirty="0"/>
          </a:p>
        </p:txBody>
      </p:sp>
    </p:spTree>
    <p:extLst>
      <p:ext uri="{BB962C8B-B14F-4D97-AF65-F5344CB8AC3E}">
        <p14:creationId xmlns:p14="http://schemas.microsoft.com/office/powerpoint/2010/main" val="517912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a:solidFill>
            <a:schemeClr val="bg2">
              <a:lumMod val="50000"/>
            </a:schemeClr>
          </a:solidFill>
        </p:spPr>
        <p:txBody>
          <a:bodyPr/>
          <a:lstStyle/>
          <a:p>
            <a:pPr algn="ctr"/>
            <a:r>
              <a:rPr lang="en-US" dirty="0" smtClean="0"/>
              <a:t>Import Tariffs and Export Subsidies</a:t>
            </a:r>
            <a:endParaRPr lang="en-IN" dirty="0"/>
          </a:p>
        </p:txBody>
      </p:sp>
      <p:sp>
        <p:nvSpPr>
          <p:cNvPr id="3" name="Content Placeholder 2"/>
          <p:cNvSpPr>
            <a:spLocks noGrp="1"/>
          </p:cNvSpPr>
          <p:nvPr>
            <p:ph idx="1"/>
          </p:nvPr>
        </p:nvSpPr>
        <p:spPr>
          <a:xfrm>
            <a:off x="838200" y="1927224"/>
            <a:ext cx="10515600" cy="4565939"/>
          </a:xfrm>
        </p:spPr>
        <p:txBody>
          <a:bodyPr>
            <a:normAutofit/>
          </a:bodyPr>
          <a:lstStyle/>
          <a:p>
            <a:pPr algn="just"/>
            <a:r>
              <a:rPr lang="en-US" b="1" dirty="0"/>
              <a:t>Import tariffs </a:t>
            </a:r>
            <a:r>
              <a:rPr lang="en-US" dirty="0"/>
              <a:t>are taxes levied on </a:t>
            </a:r>
            <a:r>
              <a:rPr lang="en-US" dirty="0" smtClean="0"/>
              <a:t>imports. </a:t>
            </a:r>
            <a:r>
              <a:rPr lang="en-US" b="1" dirty="0" smtClean="0"/>
              <a:t>Export </a:t>
            </a:r>
            <a:r>
              <a:rPr lang="en-US" b="1" dirty="0"/>
              <a:t>subsidies </a:t>
            </a:r>
            <a:r>
              <a:rPr lang="en-US" dirty="0"/>
              <a:t>are payments given to domestic producers that export. These government interventions in trade usually take place for income </a:t>
            </a:r>
            <a:r>
              <a:rPr lang="en-US" dirty="0" smtClean="0"/>
              <a:t>distribution, for </a:t>
            </a:r>
            <a:r>
              <a:rPr lang="en-US" dirty="0"/>
              <a:t>the promotion of industries thought to be crucial to the economy, or for balance </a:t>
            </a:r>
            <a:r>
              <a:rPr lang="en-US" dirty="0" smtClean="0"/>
              <a:t>of </a:t>
            </a:r>
            <a:r>
              <a:rPr lang="en-IN" dirty="0" smtClean="0"/>
              <a:t>payments</a:t>
            </a:r>
            <a:r>
              <a:rPr lang="en-IN" dirty="0"/>
              <a:t>. </a:t>
            </a:r>
            <a:endParaRPr lang="en-US" dirty="0"/>
          </a:p>
          <a:p>
            <a:pPr algn="just"/>
            <a:r>
              <a:rPr lang="en-US" dirty="0" smtClean="0"/>
              <a:t>Both </a:t>
            </a:r>
            <a:r>
              <a:rPr lang="en-US" dirty="0"/>
              <a:t>policies influence the terms of trade and therefore national welfare </a:t>
            </a:r>
            <a:endParaRPr lang="en-US" dirty="0" smtClean="0"/>
          </a:p>
          <a:p>
            <a:pPr algn="just"/>
            <a:r>
              <a:rPr lang="en-US" dirty="0" smtClean="0"/>
              <a:t>The </a:t>
            </a:r>
            <a:r>
              <a:rPr lang="en-US" dirty="0"/>
              <a:t>terms of trade refers to the relative value of a country’s exports and a country’s imports. </a:t>
            </a:r>
          </a:p>
          <a:p>
            <a:pPr algn="just"/>
            <a:endParaRPr lang="en-US" dirty="0"/>
          </a:p>
        </p:txBody>
      </p:sp>
    </p:spTree>
    <p:extLst>
      <p:ext uri="{BB962C8B-B14F-4D97-AF65-F5344CB8AC3E}">
        <p14:creationId xmlns:p14="http://schemas.microsoft.com/office/powerpoint/2010/main" val="205648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618" y="1117600"/>
            <a:ext cx="10603346" cy="5255491"/>
          </a:xfrm>
        </p:spPr>
        <p:txBody>
          <a:bodyPr>
            <a:normAutofit fontScale="92500"/>
          </a:bodyPr>
          <a:lstStyle/>
          <a:p>
            <a:pPr algn="just"/>
            <a:r>
              <a:rPr lang="en-US" dirty="0"/>
              <a:t>The distinctive feature of tariffs and export subsidies is that they create a </a:t>
            </a:r>
            <a:r>
              <a:rPr lang="en-US" dirty="0" smtClean="0"/>
              <a:t>difference between </a:t>
            </a:r>
            <a:r>
              <a:rPr lang="en-US" dirty="0"/>
              <a:t>prices at which goods are traded on the world market and prices at which </a:t>
            </a:r>
            <a:r>
              <a:rPr lang="en-US" dirty="0" smtClean="0"/>
              <a:t>those goods </a:t>
            </a:r>
            <a:r>
              <a:rPr lang="en-US" dirty="0"/>
              <a:t>can be purchased within a country. </a:t>
            </a:r>
            <a:endParaRPr lang="en-US" dirty="0" smtClean="0"/>
          </a:p>
          <a:p>
            <a:pPr algn="just"/>
            <a:r>
              <a:rPr lang="en-US" b="1" dirty="0" smtClean="0"/>
              <a:t>The </a:t>
            </a:r>
            <a:r>
              <a:rPr lang="en-US" b="1" dirty="0"/>
              <a:t>direct effect of a tariff is to make </a:t>
            </a:r>
            <a:r>
              <a:rPr lang="en-US" b="1" dirty="0" smtClean="0"/>
              <a:t>imported goods </a:t>
            </a:r>
            <a:r>
              <a:rPr lang="en-US" b="1" dirty="0"/>
              <a:t>more expensive inside a country than they are outside the country</a:t>
            </a:r>
            <a:r>
              <a:rPr lang="en-US" dirty="0"/>
              <a:t>. An export </a:t>
            </a:r>
            <a:r>
              <a:rPr lang="en-US" dirty="0" smtClean="0"/>
              <a:t>subsidy gives </a:t>
            </a:r>
            <a:r>
              <a:rPr lang="en-US" dirty="0"/>
              <a:t>producers an incentive to export. It will therefore be more profitable to </a:t>
            </a:r>
            <a:r>
              <a:rPr lang="en-US" dirty="0" smtClean="0"/>
              <a:t>sell </a:t>
            </a:r>
            <a:r>
              <a:rPr lang="en-US" dirty="0"/>
              <a:t>abroad than at home unless the price at home is higher, so </a:t>
            </a:r>
            <a:r>
              <a:rPr lang="en-US" b="1" dirty="0"/>
              <a:t>such a subsidy raises the </a:t>
            </a:r>
            <a:r>
              <a:rPr lang="en-US" b="1" dirty="0" smtClean="0"/>
              <a:t>prices of </a:t>
            </a:r>
            <a:r>
              <a:rPr lang="en-US" b="1" dirty="0"/>
              <a:t>exported goods inside a </a:t>
            </a:r>
            <a:r>
              <a:rPr lang="en-US" b="1" dirty="0" smtClean="0"/>
              <a:t>country</a:t>
            </a:r>
            <a:r>
              <a:rPr lang="en-US" dirty="0" smtClean="0"/>
              <a:t>.</a:t>
            </a:r>
          </a:p>
          <a:p>
            <a:pPr algn="just"/>
            <a:r>
              <a:rPr lang="en-US" dirty="0"/>
              <a:t>When countries are big exporters or importers of a good (relative to the size of </a:t>
            </a:r>
            <a:r>
              <a:rPr lang="en-US" dirty="0" smtClean="0"/>
              <a:t>the world </a:t>
            </a:r>
            <a:r>
              <a:rPr lang="en-US" dirty="0"/>
              <a:t>market), the price changes caused by tariffs and subsidies change both relative </a:t>
            </a:r>
            <a:r>
              <a:rPr lang="en-US" dirty="0" smtClean="0"/>
              <a:t>supply and </a:t>
            </a:r>
            <a:r>
              <a:rPr lang="en-US" dirty="0"/>
              <a:t>relative demand on world markets. The result is a shift in the terms of trade, </a:t>
            </a:r>
            <a:r>
              <a:rPr lang="en-US" dirty="0" smtClean="0"/>
              <a:t>both of </a:t>
            </a:r>
            <a:r>
              <a:rPr lang="en-US" dirty="0"/>
              <a:t>the country imposing the policy change and of the rest of the world.</a:t>
            </a:r>
            <a:endParaRPr lang="en-IN" dirty="0"/>
          </a:p>
        </p:txBody>
      </p:sp>
    </p:spTree>
    <p:extLst>
      <p:ext uri="{BB962C8B-B14F-4D97-AF65-F5344CB8AC3E}">
        <p14:creationId xmlns:p14="http://schemas.microsoft.com/office/powerpoint/2010/main" val="131675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a:solidFill>
            <a:schemeClr val="accent1">
              <a:lumMod val="60000"/>
              <a:lumOff val="40000"/>
            </a:schemeClr>
          </a:solidFill>
        </p:spPr>
        <p:txBody>
          <a:bodyPr/>
          <a:lstStyle/>
          <a:p>
            <a:pPr algn="ctr"/>
            <a:r>
              <a:rPr lang="en-US" dirty="0" smtClean="0"/>
              <a:t>Relative Demand and Supply effects of a tariff</a:t>
            </a:r>
            <a:endParaRPr lang="en-IN" dirty="0"/>
          </a:p>
        </p:txBody>
      </p:sp>
      <p:sp>
        <p:nvSpPr>
          <p:cNvPr id="3" name="Content Placeholder 2"/>
          <p:cNvSpPr>
            <a:spLocks noGrp="1"/>
          </p:cNvSpPr>
          <p:nvPr>
            <p:ph idx="1"/>
          </p:nvPr>
        </p:nvSpPr>
        <p:spPr>
          <a:xfrm>
            <a:off x="838200" y="1844097"/>
            <a:ext cx="10515600" cy="4621357"/>
          </a:xfrm>
        </p:spPr>
        <p:txBody>
          <a:bodyPr>
            <a:normAutofit fontScale="92500" lnSpcReduction="10000"/>
          </a:bodyPr>
          <a:lstStyle/>
          <a:p>
            <a:pPr algn="just"/>
            <a:r>
              <a:rPr lang="en-US" dirty="0"/>
              <a:t>Tariffs and subsidies drive a wedge between the prices at which goods are traded </a:t>
            </a:r>
            <a:r>
              <a:rPr lang="en-US" dirty="0" smtClean="0"/>
              <a:t>internationally (</a:t>
            </a:r>
            <a:r>
              <a:rPr lang="en-US" b="1" dirty="0" smtClean="0"/>
              <a:t>external </a:t>
            </a:r>
            <a:r>
              <a:rPr lang="en-US" b="1" dirty="0"/>
              <a:t>prices</a:t>
            </a:r>
            <a:r>
              <a:rPr lang="en-US" dirty="0"/>
              <a:t>) and the prices at which they are traded within a </a:t>
            </a:r>
            <a:r>
              <a:rPr lang="en-US" dirty="0" smtClean="0"/>
              <a:t>country </a:t>
            </a:r>
            <a:r>
              <a:rPr lang="en-IN" dirty="0" smtClean="0"/>
              <a:t>(</a:t>
            </a:r>
            <a:r>
              <a:rPr lang="en-IN" b="1" dirty="0" smtClean="0"/>
              <a:t>internal </a:t>
            </a:r>
            <a:r>
              <a:rPr lang="en-IN" b="1" dirty="0"/>
              <a:t>prices</a:t>
            </a:r>
            <a:r>
              <a:rPr lang="en-IN" dirty="0" smtClean="0"/>
              <a:t>).</a:t>
            </a:r>
          </a:p>
          <a:p>
            <a:pPr algn="just"/>
            <a:r>
              <a:rPr lang="en-IN" dirty="0"/>
              <a:t>This </a:t>
            </a:r>
            <a:r>
              <a:rPr lang="en-IN" dirty="0" smtClean="0"/>
              <a:t>means </a:t>
            </a:r>
            <a:r>
              <a:rPr lang="en-US" dirty="0" smtClean="0"/>
              <a:t>that </a:t>
            </a:r>
            <a:r>
              <a:rPr lang="en-US" dirty="0"/>
              <a:t>the terms of trade correspond to external, rather than internal, prices. When </a:t>
            </a:r>
            <a:r>
              <a:rPr lang="en-US" dirty="0" smtClean="0"/>
              <a:t>analyzing the </a:t>
            </a:r>
            <a:r>
              <a:rPr lang="en-US" dirty="0"/>
              <a:t>effects of a tariff or export subsidy, therefore, we want to know how that tariff or </a:t>
            </a:r>
            <a:r>
              <a:rPr lang="en-US" dirty="0" smtClean="0"/>
              <a:t>subsidy affects </a:t>
            </a:r>
            <a:r>
              <a:rPr lang="en-US" dirty="0"/>
              <a:t>relative supply and demand </a:t>
            </a:r>
            <a:r>
              <a:rPr lang="en-US" i="1" dirty="0"/>
              <a:t>as a function of external prices</a:t>
            </a:r>
            <a:r>
              <a:rPr lang="en-US" i="1" dirty="0" smtClean="0"/>
              <a:t>.</a:t>
            </a:r>
          </a:p>
          <a:p>
            <a:pPr algn="just"/>
            <a:r>
              <a:rPr lang="en-US" dirty="0"/>
              <a:t>If Home imposes a 20 percent tariff on the value of food imports, for example, </a:t>
            </a:r>
            <a:r>
              <a:rPr lang="en-US" dirty="0" smtClean="0"/>
              <a:t>the internal </a:t>
            </a:r>
            <a:r>
              <a:rPr lang="en-US" dirty="0"/>
              <a:t>price of food relative to cloth faced by Home producers and consumers will be </a:t>
            </a:r>
            <a:r>
              <a:rPr lang="en-US" dirty="0" smtClean="0"/>
              <a:t>20 percent </a:t>
            </a:r>
            <a:r>
              <a:rPr lang="en-US" dirty="0"/>
              <a:t>higher than the external relative price of food on the world market. </a:t>
            </a:r>
            <a:r>
              <a:rPr lang="en-US" dirty="0" smtClean="0"/>
              <a:t>Equivalently, the </a:t>
            </a:r>
            <a:r>
              <a:rPr lang="en-US" dirty="0"/>
              <a:t>internal relative price of cloth on which Home residents base their decisions will </a:t>
            </a:r>
            <a:r>
              <a:rPr lang="en-US" dirty="0" smtClean="0"/>
              <a:t>be lower </a:t>
            </a:r>
            <a:r>
              <a:rPr lang="en-US" dirty="0"/>
              <a:t>than the relative price on the external </a:t>
            </a:r>
            <a:r>
              <a:rPr lang="en-US" dirty="0" smtClean="0"/>
              <a:t>market.</a:t>
            </a:r>
            <a:endParaRPr lang="en-IN" dirty="0"/>
          </a:p>
        </p:txBody>
      </p:sp>
    </p:spTree>
    <p:extLst>
      <p:ext uri="{BB962C8B-B14F-4D97-AF65-F5344CB8AC3E}">
        <p14:creationId xmlns:p14="http://schemas.microsoft.com/office/powerpoint/2010/main" val="77394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At any given world relative price of cloth, then, Home producers will face a lower </a:t>
            </a:r>
            <a:r>
              <a:rPr lang="en-US" dirty="0" smtClean="0"/>
              <a:t>relative cloth </a:t>
            </a:r>
            <a:r>
              <a:rPr lang="en-US" dirty="0"/>
              <a:t>price and therefore will produce less cloth and more food. At the same </a:t>
            </a:r>
            <a:r>
              <a:rPr lang="en-US" dirty="0" smtClean="0"/>
              <a:t>time, Home </a:t>
            </a:r>
            <a:r>
              <a:rPr lang="en-US" dirty="0"/>
              <a:t>consumers will shift their consumption toward cloth and away from food. </a:t>
            </a:r>
            <a:endParaRPr lang="en-US" dirty="0" smtClean="0"/>
          </a:p>
          <a:p>
            <a:pPr algn="just"/>
            <a:r>
              <a:rPr lang="en-US" dirty="0" smtClean="0"/>
              <a:t>From the point </a:t>
            </a:r>
            <a:r>
              <a:rPr lang="en-US" dirty="0"/>
              <a:t>of view of the world as a whole, the relative supply of cloth will fall </a:t>
            </a:r>
            <a:r>
              <a:rPr lang="en-US" dirty="0" smtClean="0"/>
              <a:t>while </a:t>
            </a:r>
            <a:r>
              <a:rPr lang="en-US" dirty="0"/>
              <a:t>the relative demand for cloth will </a:t>
            </a:r>
            <a:r>
              <a:rPr lang="en-US" dirty="0" smtClean="0"/>
              <a:t>rise.</a:t>
            </a:r>
            <a:endParaRPr lang="en-US" dirty="0"/>
          </a:p>
          <a:p>
            <a:pPr algn="just"/>
            <a:r>
              <a:rPr lang="en-US" dirty="0"/>
              <a:t>Clearly, the world relative price of cloth rises </a:t>
            </a:r>
            <a:r>
              <a:rPr lang="en-US" dirty="0" smtClean="0"/>
              <a:t>and thus </a:t>
            </a:r>
            <a:r>
              <a:rPr lang="en-US" b="1" dirty="0" smtClean="0"/>
              <a:t>Home’s terms </a:t>
            </a:r>
            <a:r>
              <a:rPr lang="en-US" b="1" dirty="0"/>
              <a:t>of trade improve at Foreign’s expense.</a:t>
            </a:r>
            <a:endParaRPr lang="en-IN" b="1" dirty="0"/>
          </a:p>
        </p:txBody>
      </p:sp>
    </p:spTree>
    <p:extLst>
      <p:ext uri="{BB962C8B-B14F-4D97-AF65-F5344CB8AC3E}">
        <p14:creationId xmlns:p14="http://schemas.microsoft.com/office/powerpoint/2010/main" val="191792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p>
            <a:pPr algn="ctr"/>
            <a:r>
              <a:rPr lang="en-US" dirty="0" smtClean="0"/>
              <a:t>Effects of an import tariff on terms of trade</a:t>
            </a:r>
            <a:endParaRPr lang="en-IN" dirty="0"/>
          </a:p>
        </p:txBody>
      </p:sp>
      <p:pic>
        <p:nvPicPr>
          <p:cNvPr id="6" name="Content Placeholder 5"/>
          <p:cNvPicPr>
            <a:picLocks noGrp="1" noChangeAspect="1"/>
          </p:cNvPicPr>
          <p:nvPr>
            <p:ph sz="half" idx="1"/>
          </p:nvPr>
        </p:nvPicPr>
        <p:blipFill>
          <a:blip r:embed="rId2"/>
          <a:stretch>
            <a:fillRect/>
          </a:stretch>
        </p:blipFill>
        <p:spPr>
          <a:xfrm>
            <a:off x="3011053" y="1852069"/>
            <a:ext cx="5652655" cy="4696954"/>
          </a:xfrm>
          <a:prstGeom prst="rect">
            <a:avLst/>
          </a:prstGeom>
        </p:spPr>
      </p:pic>
      <p:sp>
        <p:nvSpPr>
          <p:cNvPr id="5" name="Content Placeholder 4"/>
          <p:cNvSpPr>
            <a:spLocks noGrp="1"/>
          </p:cNvSpPr>
          <p:nvPr>
            <p:ph sz="half" idx="2"/>
          </p:nvPr>
        </p:nvSpPr>
        <p:spPr>
          <a:xfrm>
            <a:off x="6319982" y="2268971"/>
            <a:ext cx="5181600" cy="4351338"/>
          </a:xfrm>
        </p:spPr>
        <p:txBody>
          <a:bodyPr/>
          <a:lstStyle/>
          <a:p>
            <a:pPr marL="0" indent="0" algn="just">
              <a:buNone/>
            </a:pPr>
            <a:r>
              <a:rPr lang="en-US" dirty="0" smtClean="0"/>
              <a:t>.</a:t>
            </a:r>
            <a:endParaRPr lang="en-IN" dirty="0"/>
          </a:p>
        </p:txBody>
      </p:sp>
    </p:spTree>
    <p:extLst>
      <p:ext uri="{BB962C8B-B14F-4D97-AF65-F5344CB8AC3E}">
        <p14:creationId xmlns:p14="http://schemas.microsoft.com/office/powerpoint/2010/main" val="28418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Recall that when the economy maximizes its production possibilities, the value of output </a:t>
            </a:r>
            <a:r>
              <a:rPr lang="en-US" i="1" dirty="0"/>
              <a:t>V </a:t>
            </a:r>
            <a:r>
              <a:rPr lang="en-US" dirty="0"/>
              <a:t>lies on the PPF. </a:t>
            </a:r>
          </a:p>
          <a:p>
            <a:pPr algn="just"/>
            <a:r>
              <a:rPr lang="en-US" i="1" dirty="0" smtClean="0"/>
              <a:t>V </a:t>
            </a:r>
            <a:r>
              <a:rPr lang="en-US" dirty="0"/>
              <a:t>= </a:t>
            </a:r>
            <a:r>
              <a:rPr lang="en-US" i="1" dirty="0"/>
              <a:t>P</a:t>
            </a:r>
            <a:r>
              <a:rPr lang="en-US" i="1" baseline="-25000" dirty="0"/>
              <a:t>C</a:t>
            </a:r>
            <a:r>
              <a:rPr lang="en-US" i="1" dirty="0"/>
              <a:t>Q</a:t>
            </a:r>
            <a:r>
              <a:rPr lang="en-US" i="1" baseline="-25000" dirty="0"/>
              <a:t>C</a:t>
            </a:r>
            <a:r>
              <a:rPr lang="en-US" i="1" dirty="0"/>
              <a:t> + </a:t>
            </a:r>
            <a:r>
              <a:rPr lang="en-US" i="1" dirty="0" smtClean="0"/>
              <a:t>P</a:t>
            </a:r>
            <a:r>
              <a:rPr lang="en-US" i="1" baseline="-25000" dirty="0" smtClean="0"/>
              <a:t>F</a:t>
            </a:r>
            <a:r>
              <a:rPr lang="en-US" i="1" dirty="0" smtClean="0"/>
              <a:t>Q</a:t>
            </a:r>
            <a:r>
              <a:rPr lang="en-US" i="1" baseline="-25000" dirty="0" smtClean="0"/>
              <a:t>F</a:t>
            </a:r>
            <a:r>
              <a:rPr lang="en-US" i="1" dirty="0" smtClean="0"/>
              <a:t> </a:t>
            </a:r>
            <a:r>
              <a:rPr lang="en-US" dirty="0"/>
              <a:t>describes the value of output in a two good model, and when this value is constant the equation’s line is called </a:t>
            </a:r>
            <a:r>
              <a:rPr lang="en-US" dirty="0" smtClean="0"/>
              <a:t>an </a:t>
            </a:r>
            <a:r>
              <a:rPr lang="en-US" dirty="0"/>
              <a:t>isovalue line. </a:t>
            </a:r>
          </a:p>
          <a:p>
            <a:pPr algn="just"/>
            <a:r>
              <a:rPr lang="en-US" dirty="0" smtClean="0"/>
              <a:t>The </a:t>
            </a:r>
            <a:r>
              <a:rPr lang="en-US" dirty="0"/>
              <a:t>slope of any equation’s line equals </a:t>
            </a:r>
            <a:r>
              <a:rPr lang="en-US" i="1" dirty="0"/>
              <a:t>– </a:t>
            </a:r>
            <a:r>
              <a:rPr lang="en-US" dirty="0"/>
              <a:t>(</a:t>
            </a:r>
            <a:r>
              <a:rPr lang="en-US" i="1" dirty="0"/>
              <a:t>P</a:t>
            </a:r>
            <a:r>
              <a:rPr lang="en-US" i="1" baseline="-25000" dirty="0"/>
              <a:t>C</a:t>
            </a:r>
            <a:r>
              <a:rPr lang="en-US" i="1" dirty="0"/>
              <a:t> </a:t>
            </a:r>
            <a:r>
              <a:rPr lang="en-US" dirty="0"/>
              <a:t>/</a:t>
            </a:r>
            <a:r>
              <a:rPr lang="en-US" i="1" dirty="0"/>
              <a:t>P</a:t>
            </a:r>
            <a:r>
              <a:rPr lang="en-US" i="1" baseline="-25000" dirty="0"/>
              <a:t>F</a:t>
            </a:r>
            <a:r>
              <a:rPr lang="en-US" dirty="0"/>
              <a:t>), and if relative prices change the slope changes. </a:t>
            </a:r>
          </a:p>
          <a:p>
            <a:endParaRPr lang="en-IN" dirty="0"/>
          </a:p>
        </p:txBody>
      </p:sp>
    </p:spTree>
    <p:extLst>
      <p:ext uri="{BB962C8B-B14F-4D97-AF65-F5344CB8AC3E}">
        <p14:creationId xmlns:p14="http://schemas.microsoft.com/office/powerpoint/2010/main" val="813036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the domestic country imposes an import tariff, the terms of trade increases and the welfare of the country may increase. </a:t>
            </a:r>
          </a:p>
          <a:p>
            <a:pPr algn="just"/>
            <a:r>
              <a:rPr lang="en-US" dirty="0" smtClean="0"/>
              <a:t>The </a:t>
            </a:r>
            <a:r>
              <a:rPr lang="en-US" dirty="0"/>
              <a:t>magnitude of this effect depends on the size of the domestic country relative to the world economy. </a:t>
            </a:r>
          </a:p>
          <a:p>
            <a:pPr algn="just">
              <a:buFont typeface="Wingdings" panose="05000000000000000000" pitchFamily="2" charset="2"/>
              <a:buChar char="Ø"/>
            </a:pPr>
            <a:r>
              <a:rPr lang="en-US" dirty="0" smtClean="0"/>
              <a:t>If </a:t>
            </a:r>
            <a:r>
              <a:rPr lang="en-US" dirty="0"/>
              <a:t>the country is small part of the world economy, its tariff (or subsidy) policies will not have much effect on world relative supply and demand, and thus on the terms of trade. </a:t>
            </a:r>
          </a:p>
          <a:p>
            <a:pPr algn="just">
              <a:buFont typeface="Wingdings" panose="05000000000000000000" pitchFamily="2" charset="2"/>
              <a:buChar char="Ø"/>
            </a:pPr>
            <a:r>
              <a:rPr lang="en-US" dirty="0" smtClean="0"/>
              <a:t>But </a:t>
            </a:r>
            <a:r>
              <a:rPr lang="en-US" dirty="0"/>
              <a:t>for large countries, a tariff rate that maximizes national welfare at the expense of foreign countries may exist. </a:t>
            </a:r>
          </a:p>
          <a:p>
            <a:endParaRPr lang="en-IN" dirty="0"/>
          </a:p>
        </p:txBody>
      </p:sp>
    </p:spTree>
    <p:extLst>
      <p:ext uri="{BB962C8B-B14F-4D97-AF65-F5344CB8AC3E}">
        <p14:creationId xmlns:p14="http://schemas.microsoft.com/office/powerpoint/2010/main" val="591132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4">
              <a:lumMod val="60000"/>
              <a:lumOff val="40000"/>
            </a:schemeClr>
          </a:solidFill>
        </p:spPr>
        <p:txBody>
          <a:bodyPr/>
          <a:lstStyle/>
          <a:p>
            <a:pPr algn="ctr"/>
            <a:r>
              <a:rPr lang="en-US" dirty="0" smtClean="0"/>
              <a:t>Export Subsidies and Distribution of Income</a:t>
            </a:r>
            <a:endParaRPr lang="en-IN" dirty="0"/>
          </a:p>
        </p:txBody>
      </p:sp>
      <p:sp>
        <p:nvSpPr>
          <p:cNvPr id="3" name="Content Placeholder 2"/>
          <p:cNvSpPr>
            <a:spLocks noGrp="1"/>
          </p:cNvSpPr>
          <p:nvPr>
            <p:ph idx="1"/>
          </p:nvPr>
        </p:nvSpPr>
        <p:spPr>
          <a:xfrm>
            <a:off x="838200" y="1881043"/>
            <a:ext cx="10515600" cy="4351338"/>
          </a:xfrm>
        </p:spPr>
        <p:txBody>
          <a:bodyPr>
            <a:normAutofit fontScale="92500" lnSpcReduction="10000"/>
          </a:bodyPr>
          <a:lstStyle/>
          <a:p>
            <a:pPr algn="just"/>
            <a:r>
              <a:rPr lang="en-US" dirty="0"/>
              <a:t>Tariffs and export subsidies are often treated as similar policies, since they both seem </a:t>
            </a:r>
            <a:r>
              <a:rPr lang="en-US" dirty="0" smtClean="0"/>
              <a:t>to support </a:t>
            </a:r>
            <a:r>
              <a:rPr lang="en-US" dirty="0"/>
              <a:t>domestic producers, but they have opposite effects on the terms of trade. </a:t>
            </a:r>
            <a:endParaRPr lang="en-US" dirty="0" smtClean="0"/>
          </a:p>
          <a:p>
            <a:pPr algn="just"/>
            <a:r>
              <a:rPr lang="en-US" dirty="0" smtClean="0"/>
              <a:t>Suppose</a:t>
            </a:r>
            <a:r>
              <a:rPr lang="en-US" dirty="0"/>
              <a:t> </a:t>
            </a:r>
            <a:r>
              <a:rPr lang="en-US" dirty="0" smtClean="0"/>
              <a:t>that </a:t>
            </a:r>
            <a:r>
              <a:rPr lang="en-US" dirty="0"/>
              <a:t>Home offers a 20 percent subsidy on the value of any cloth exported. For any </a:t>
            </a:r>
            <a:r>
              <a:rPr lang="en-US" dirty="0" smtClean="0"/>
              <a:t>given world </a:t>
            </a:r>
            <a:r>
              <a:rPr lang="en-US" dirty="0"/>
              <a:t>prices, this subsidy will raise Home’s internal price of cloth relative to that of </a:t>
            </a:r>
            <a:r>
              <a:rPr lang="en-US" dirty="0" smtClean="0"/>
              <a:t>food by </a:t>
            </a:r>
            <a:r>
              <a:rPr lang="en-US" dirty="0"/>
              <a:t>20 percent. The rise in the relative price of cloth will lead Home producers to </a:t>
            </a:r>
            <a:r>
              <a:rPr lang="en-US" dirty="0" smtClean="0"/>
              <a:t>produce more </a:t>
            </a:r>
            <a:r>
              <a:rPr lang="en-US" dirty="0"/>
              <a:t>cloth and less food, while leading Home consumers to substitute food for cloth. </a:t>
            </a:r>
            <a:endParaRPr lang="en-US" dirty="0" smtClean="0"/>
          </a:p>
          <a:p>
            <a:pPr algn="just"/>
            <a:r>
              <a:rPr lang="en-US" dirty="0" smtClean="0"/>
              <a:t>The subsidy </a:t>
            </a:r>
            <a:r>
              <a:rPr lang="en-US" dirty="0"/>
              <a:t>will increase the world relative supply of </a:t>
            </a:r>
            <a:r>
              <a:rPr lang="en-US" dirty="0" smtClean="0"/>
              <a:t>cloth </a:t>
            </a:r>
            <a:r>
              <a:rPr lang="en-US" dirty="0"/>
              <a:t>and decrease the world relative demand for </a:t>
            </a:r>
            <a:r>
              <a:rPr lang="en-US" dirty="0" smtClean="0"/>
              <a:t>cloth, shifting equilibrium </a:t>
            </a:r>
            <a:r>
              <a:rPr lang="en-US" dirty="0"/>
              <a:t>from point 1 to point 2. </a:t>
            </a:r>
            <a:r>
              <a:rPr lang="en-US" b="1" dirty="0"/>
              <a:t>A Home export subsidy worsens Home’s terms </a:t>
            </a:r>
            <a:r>
              <a:rPr lang="en-US" b="1" dirty="0" smtClean="0"/>
              <a:t>of </a:t>
            </a:r>
            <a:r>
              <a:rPr lang="en-IN" b="1" dirty="0" smtClean="0"/>
              <a:t>trade </a:t>
            </a:r>
            <a:r>
              <a:rPr lang="en-IN" dirty="0"/>
              <a:t>and improves Foreign’s.</a:t>
            </a:r>
            <a:endParaRPr lang="en-US" dirty="0"/>
          </a:p>
          <a:p>
            <a:endParaRPr lang="en-IN" dirty="0"/>
          </a:p>
        </p:txBody>
      </p:sp>
    </p:spTree>
    <p:extLst>
      <p:ext uri="{BB962C8B-B14F-4D97-AF65-F5344CB8AC3E}">
        <p14:creationId xmlns:p14="http://schemas.microsoft.com/office/powerpoint/2010/main" val="563451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61"/>
            <a:ext cx="10515600" cy="1260475"/>
          </a:xfrm>
          <a:solidFill>
            <a:schemeClr val="accent5">
              <a:lumMod val="60000"/>
              <a:lumOff val="40000"/>
            </a:schemeClr>
          </a:solidFill>
        </p:spPr>
        <p:txBody>
          <a:bodyPr/>
          <a:lstStyle/>
          <a:p>
            <a:pPr algn="ctr"/>
            <a:r>
              <a:rPr lang="en-US" dirty="0" smtClean="0"/>
              <a:t>Effects of an export subsidy on terms of trade</a:t>
            </a:r>
            <a:endParaRPr lang="en-IN" dirty="0"/>
          </a:p>
        </p:txBody>
      </p:sp>
      <p:pic>
        <p:nvPicPr>
          <p:cNvPr id="6" name="Content Placeholder 5"/>
          <p:cNvPicPr>
            <a:picLocks noGrp="1" noChangeAspect="1"/>
          </p:cNvPicPr>
          <p:nvPr>
            <p:ph sz="half" idx="1"/>
          </p:nvPr>
        </p:nvPicPr>
        <p:blipFill>
          <a:blip r:embed="rId2"/>
          <a:stretch>
            <a:fillRect/>
          </a:stretch>
        </p:blipFill>
        <p:spPr>
          <a:xfrm>
            <a:off x="2992582" y="1694896"/>
            <a:ext cx="5301674" cy="4779327"/>
          </a:xfrm>
          <a:prstGeom prst="rect">
            <a:avLst/>
          </a:prstGeom>
        </p:spPr>
      </p:pic>
    </p:spTree>
    <p:extLst>
      <p:ext uri="{BB962C8B-B14F-4D97-AF65-F5344CB8AC3E}">
        <p14:creationId xmlns:p14="http://schemas.microsoft.com/office/powerpoint/2010/main" val="329433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two country, two good model predicts that </a:t>
            </a:r>
          </a:p>
          <a:p>
            <a:pPr algn="just">
              <a:buFont typeface="Wingdings" panose="05000000000000000000" pitchFamily="2" charset="2"/>
              <a:buChar char="Ø"/>
            </a:pPr>
            <a:r>
              <a:rPr lang="en-US" dirty="0" smtClean="0"/>
              <a:t>an </a:t>
            </a:r>
            <a:r>
              <a:rPr lang="en-US" dirty="0"/>
              <a:t>import tariff by the domestic country can increase domestic welfare at the expense of the foreign country. </a:t>
            </a:r>
          </a:p>
          <a:p>
            <a:pPr algn="just">
              <a:buFont typeface="Wingdings" panose="05000000000000000000" pitchFamily="2" charset="2"/>
              <a:buChar char="Ø"/>
            </a:pPr>
            <a:r>
              <a:rPr lang="en-US" dirty="0" smtClean="0"/>
              <a:t>an </a:t>
            </a:r>
            <a:r>
              <a:rPr lang="en-US" dirty="0"/>
              <a:t>export subsidy by the domestic country reduces domestic welfare to the benefit of the foreign country. </a:t>
            </a:r>
          </a:p>
          <a:p>
            <a:endParaRPr lang="en-IN" dirty="0"/>
          </a:p>
        </p:txBody>
      </p:sp>
    </p:spTree>
    <p:extLst>
      <p:ext uri="{BB962C8B-B14F-4D97-AF65-F5344CB8AC3E}">
        <p14:creationId xmlns:p14="http://schemas.microsoft.com/office/powerpoint/2010/main" val="1901838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6511"/>
          </a:xfrm>
        </p:spPr>
        <p:txBody>
          <a:bodyPr/>
          <a:lstStyle/>
          <a:p>
            <a:endParaRPr lang="en-IN"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Import tariffs by foreign countries on goods that </a:t>
            </a:r>
          </a:p>
          <a:p>
            <a:pPr algn="just">
              <a:buFont typeface="Wingdings" panose="05000000000000000000" pitchFamily="2" charset="2"/>
              <a:buChar char="Ø"/>
            </a:pPr>
            <a:r>
              <a:rPr lang="en-US" dirty="0"/>
              <a:t>India exports </a:t>
            </a:r>
            <a:r>
              <a:rPr lang="en-US" i="1" dirty="0"/>
              <a:t>reduce the world price of </a:t>
            </a:r>
            <a:r>
              <a:rPr lang="en-US" dirty="0"/>
              <a:t>India’s</a:t>
            </a:r>
            <a:r>
              <a:rPr lang="en-US" i="1" dirty="0"/>
              <a:t> exports </a:t>
            </a:r>
            <a:r>
              <a:rPr lang="en-US" dirty="0"/>
              <a:t>and decrease India’s terms of trade. </a:t>
            </a:r>
          </a:p>
          <a:p>
            <a:pPr algn="just">
              <a:buFont typeface="Wingdings" panose="05000000000000000000" pitchFamily="2" charset="2"/>
              <a:buChar char="Ø"/>
            </a:pPr>
            <a:r>
              <a:rPr lang="en-US" dirty="0"/>
              <a:t>India also imports </a:t>
            </a:r>
            <a:r>
              <a:rPr lang="en-US" i="1" dirty="0"/>
              <a:t>reduce the world price of India’s imports </a:t>
            </a:r>
            <a:r>
              <a:rPr lang="en-US" dirty="0"/>
              <a:t>and increase India’s terms of trade. </a:t>
            </a:r>
          </a:p>
          <a:p>
            <a:pPr algn="just">
              <a:buFont typeface="Wingdings" panose="05000000000000000000" pitchFamily="2" charset="2"/>
              <a:buChar char="q"/>
            </a:pPr>
            <a:r>
              <a:rPr lang="en-US" dirty="0" smtClean="0"/>
              <a:t>Export </a:t>
            </a:r>
            <a:r>
              <a:rPr lang="en-US" dirty="0"/>
              <a:t>subsidies by foreign countries on goods that </a:t>
            </a:r>
          </a:p>
          <a:p>
            <a:pPr algn="just">
              <a:buFont typeface="Wingdings" panose="05000000000000000000" pitchFamily="2" charset="2"/>
              <a:buChar char="Ø"/>
            </a:pPr>
            <a:r>
              <a:rPr lang="en-US" dirty="0" smtClean="0"/>
              <a:t>India imports </a:t>
            </a:r>
            <a:r>
              <a:rPr lang="en-US" i="1" dirty="0"/>
              <a:t>reduce the world price of </a:t>
            </a:r>
            <a:r>
              <a:rPr lang="en-US" i="1" dirty="0" smtClean="0"/>
              <a:t>India’s imports </a:t>
            </a:r>
            <a:r>
              <a:rPr lang="en-US" dirty="0"/>
              <a:t>and increase </a:t>
            </a:r>
            <a:r>
              <a:rPr lang="en-US" dirty="0" smtClean="0"/>
              <a:t>India’s terms </a:t>
            </a:r>
            <a:r>
              <a:rPr lang="en-US" dirty="0"/>
              <a:t>of trade. </a:t>
            </a:r>
          </a:p>
          <a:p>
            <a:pPr algn="just">
              <a:buFont typeface="Wingdings" panose="05000000000000000000" pitchFamily="2" charset="2"/>
              <a:buChar char="Ø"/>
            </a:pPr>
            <a:r>
              <a:rPr lang="en-US" dirty="0" smtClean="0"/>
              <a:t>India also </a:t>
            </a:r>
            <a:r>
              <a:rPr lang="en-US" dirty="0"/>
              <a:t>exports </a:t>
            </a:r>
            <a:r>
              <a:rPr lang="en-US" i="1" dirty="0"/>
              <a:t>reduce the world price of </a:t>
            </a:r>
            <a:r>
              <a:rPr lang="en-US" dirty="0" smtClean="0"/>
              <a:t>India’s</a:t>
            </a:r>
            <a:r>
              <a:rPr lang="en-US" i="1" dirty="0" smtClean="0"/>
              <a:t> </a:t>
            </a:r>
            <a:r>
              <a:rPr lang="en-US" i="1" dirty="0"/>
              <a:t>exports </a:t>
            </a:r>
            <a:r>
              <a:rPr lang="en-US" dirty="0"/>
              <a:t>and decrease </a:t>
            </a:r>
            <a:r>
              <a:rPr lang="en-US" dirty="0" smtClean="0"/>
              <a:t>India’s </a:t>
            </a:r>
            <a:r>
              <a:rPr lang="en-US" dirty="0"/>
              <a:t>terms of trade. </a:t>
            </a:r>
          </a:p>
          <a:p>
            <a:endParaRPr lang="en-IN" dirty="0"/>
          </a:p>
        </p:txBody>
      </p:sp>
    </p:spTree>
    <p:extLst>
      <p:ext uri="{BB962C8B-B14F-4D97-AF65-F5344CB8AC3E}">
        <p14:creationId xmlns:p14="http://schemas.microsoft.com/office/powerpoint/2010/main" val="2392130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Generally, a domestic import tariff increases income for domestic import-competing producers by allowing the price of their goods to rise to match increased import prices, and it shifts resources away from the export sector. </a:t>
            </a:r>
          </a:p>
          <a:p>
            <a:pPr algn="just"/>
            <a:r>
              <a:rPr lang="en-US" dirty="0" smtClean="0"/>
              <a:t>Generally</a:t>
            </a:r>
            <a:r>
              <a:rPr lang="en-US" dirty="0"/>
              <a:t>, a domestic export subsidy increases income for domestic exporters, and it shifts resources away from the import-competing sector. </a:t>
            </a:r>
          </a:p>
          <a:p>
            <a:endParaRPr lang="en-IN" dirty="0"/>
          </a:p>
        </p:txBody>
      </p:sp>
    </p:spTree>
    <p:extLst>
      <p:ext uri="{BB962C8B-B14F-4D97-AF65-F5344CB8AC3E}">
        <p14:creationId xmlns:p14="http://schemas.microsoft.com/office/powerpoint/2010/main" val="414167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855" y="365126"/>
            <a:ext cx="10577945" cy="1168110"/>
          </a:xfrm>
          <a:solidFill>
            <a:schemeClr val="accent4">
              <a:lumMod val="40000"/>
              <a:lumOff val="60000"/>
            </a:schemeClr>
          </a:solidFill>
        </p:spPr>
        <p:txBody>
          <a:bodyPr/>
          <a:lstStyle/>
          <a:p>
            <a:pPr algn="ctr"/>
            <a:r>
              <a:rPr lang="en-US" dirty="0" smtClean="0"/>
              <a:t>Value of Production</a:t>
            </a:r>
            <a:endParaRPr lang="en-IN" dirty="0"/>
          </a:p>
        </p:txBody>
      </p:sp>
      <p:pic>
        <p:nvPicPr>
          <p:cNvPr id="6" name="Content Placeholder 5"/>
          <p:cNvPicPr>
            <a:picLocks noGrp="1" noChangeAspect="1"/>
          </p:cNvPicPr>
          <p:nvPr>
            <p:ph sz="half" idx="1"/>
          </p:nvPr>
        </p:nvPicPr>
        <p:blipFill>
          <a:blip r:embed="rId2"/>
          <a:stretch>
            <a:fillRect/>
          </a:stretch>
        </p:blipFill>
        <p:spPr>
          <a:xfrm>
            <a:off x="1163781" y="1898280"/>
            <a:ext cx="4442692" cy="4425907"/>
          </a:xfrm>
          <a:prstGeom prst="rect">
            <a:avLst/>
          </a:prstGeom>
        </p:spPr>
      </p:pic>
      <p:sp>
        <p:nvSpPr>
          <p:cNvPr id="5" name="Content Placeholder 4"/>
          <p:cNvSpPr>
            <a:spLocks noGrp="1"/>
          </p:cNvSpPr>
          <p:nvPr>
            <p:ph sz="half" idx="2"/>
          </p:nvPr>
        </p:nvSpPr>
        <p:spPr>
          <a:xfrm>
            <a:off x="6172200" y="2379807"/>
            <a:ext cx="5181600" cy="4351338"/>
          </a:xfrm>
        </p:spPr>
        <p:txBody>
          <a:bodyPr/>
          <a:lstStyle/>
          <a:p>
            <a:pPr marL="0" indent="0" algn="just">
              <a:buNone/>
            </a:pPr>
            <a:r>
              <a:rPr lang="en-US" dirty="0" smtClean="0"/>
              <a:t>An economy whose production possibility frontier is TT will produce at Q, which is on the highest possible </a:t>
            </a:r>
            <a:r>
              <a:rPr lang="en-US" dirty="0" err="1" smtClean="0"/>
              <a:t>iso</a:t>
            </a:r>
            <a:r>
              <a:rPr lang="en-US" dirty="0" smtClean="0"/>
              <a:t>-value line.</a:t>
            </a:r>
            <a:endParaRPr lang="en-IN" dirty="0"/>
          </a:p>
        </p:txBody>
      </p:sp>
    </p:spTree>
    <p:extLst>
      <p:ext uri="{BB962C8B-B14F-4D97-AF65-F5344CB8AC3E}">
        <p14:creationId xmlns:p14="http://schemas.microsoft.com/office/powerpoint/2010/main" val="2669685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20000"/>
              <a:lumOff val="80000"/>
            </a:schemeClr>
          </a:solidFill>
        </p:spPr>
        <p:txBody>
          <a:bodyPr/>
          <a:lstStyle/>
          <a:p>
            <a:pPr algn="ctr"/>
            <a:r>
              <a:rPr lang="en-US" dirty="0" smtClean="0"/>
              <a:t>How an increase in relative price of cloth affects relative supply?</a:t>
            </a:r>
            <a:endParaRPr lang="en-IN" dirty="0"/>
          </a:p>
        </p:txBody>
      </p:sp>
      <p:pic>
        <p:nvPicPr>
          <p:cNvPr id="6" name="Content Placeholder 5"/>
          <p:cNvPicPr>
            <a:picLocks noGrp="1" noChangeAspect="1"/>
          </p:cNvPicPr>
          <p:nvPr>
            <p:ph sz="half" idx="1"/>
          </p:nvPr>
        </p:nvPicPr>
        <p:blipFill>
          <a:blip r:embed="rId2"/>
          <a:stretch>
            <a:fillRect/>
          </a:stretch>
        </p:blipFill>
        <p:spPr>
          <a:xfrm>
            <a:off x="1016001" y="1895937"/>
            <a:ext cx="4765742" cy="4281026"/>
          </a:xfrm>
          <a:prstGeom prst="rect">
            <a:avLst/>
          </a:prstGeom>
        </p:spPr>
      </p:pic>
      <p:sp>
        <p:nvSpPr>
          <p:cNvPr id="5" name="Content Placeholder 4"/>
          <p:cNvSpPr>
            <a:spLocks noGrp="1"/>
          </p:cNvSpPr>
          <p:nvPr>
            <p:ph sz="half" idx="2"/>
          </p:nvPr>
        </p:nvSpPr>
        <p:spPr>
          <a:xfrm>
            <a:off x="6172200" y="2287443"/>
            <a:ext cx="5181600" cy="4351338"/>
          </a:xfrm>
        </p:spPr>
        <p:txBody>
          <a:bodyPr/>
          <a:lstStyle/>
          <a:p>
            <a:pPr marL="0" indent="0" algn="just">
              <a:buNone/>
            </a:pPr>
            <a:r>
              <a:rPr lang="en-US" dirty="0" smtClean="0"/>
              <a:t>The iso-value lines become steeper when the relative price of cloth rises from (P</a:t>
            </a:r>
            <a:r>
              <a:rPr lang="en-US" baseline="-25000" dirty="0" smtClean="0"/>
              <a:t>C</a:t>
            </a:r>
            <a:r>
              <a:rPr lang="en-US" dirty="0"/>
              <a:t>/</a:t>
            </a:r>
            <a:r>
              <a:rPr lang="en-US" dirty="0" smtClean="0"/>
              <a:t>P</a:t>
            </a:r>
            <a:r>
              <a:rPr lang="en-US" baseline="-25000" dirty="0" smtClean="0"/>
              <a:t>F</a:t>
            </a:r>
            <a:r>
              <a:rPr lang="en-US" dirty="0" smtClean="0"/>
              <a:t>)</a:t>
            </a:r>
            <a:r>
              <a:rPr lang="en-US" baseline="30000" dirty="0" smtClean="0"/>
              <a:t>1 </a:t>
            </a:r>
            <a:r>
              <a:rPr lang="en-US" dirty="0" smtClean="0"/>
              <a:t>to             (P</a:t>
            </a:r>
            <a:r>
              <a:rPr lang="en-US" baseline="-25000" dirty="0" smtClean="0"/>
              <a:t>C</a:t>
            </a:r>
            <a:r>
              <a:rPr lang="en-US" dirty="0"/>
              <a:t>/</a:t>
            </a:r>
            <a:r>
              <a:rPr lang="en-US" dirty="0" smtClean="0"/>
              <a:t>P</a:t>
            </a:r>
            <a:r>
              <a:rPr lang="en-US" baseline="-25000" dirty="0" smtClean="0"/>
              <a:t>F</a:t>
            </a:r>
            <a:r>
              <a:rPr lang="en-US" dirty="0" smtClean="0"/>
              <a:t>)</a:t>
            </a:r>
            <a:r>
              <a:rPr lang="en-US" baseline="30000" dirty="0" smtClean="0"/>
              <a:t>2</a:t>
            </a:r>
            <a:r>
              <a:rPr lang="en-US" dirty="0" smtClean="0"/>
              <a:t>. As a result, the economy produces more cloth and less food and the equillibrium output shifts from Q</a:t>
            </a:r>
            <a:r>
              <a:rPr lang="en-US" baseline="30000" dirty="0" smtClean="0"/>
              <a:t>1</a:t>
            </a:r>
            <a:r>
              <a:rPr lang="en-US" dirty="0" smtClean="0"/>
              <a:t> to Q</a:t>
            </a:r>
            <a:r>
              <a:rPr lang="en-US" baseline="30000" dirty="0" smtClean="0"/>
              <a:t>2</a:t>
            </a:r>
            <a:endParaRPr lang="en-IN" baseline="30000" dirty="0" smtClean="0"/>
          </a:p>
          <a:p>
            <a:endParaRPr lang="en-IN" baseline="30000" dirty="0"/>
          </a:p>
        </p:txBody>
      </p:sp>
    </p:spTree>
    <p:extLst>
      <p:ext uri="{BB962C8B-B14F-4D97-AF65-F5344CB8AC3E}">
        <p14:creationId xmlns:p14="http://schemas.microsoft.com/office/powerpoint/2010/main" val="64181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1929"/>
          </a:xfrm>
          <a:solidFill>
            <a:schemeClr val="accent6">
              <a:lumMod val="40000"/>
              <a:lumOff val="60000"/>
            </a:schemeClr>
          </a:solidFill>
        </p:spPr>
        <p:txBody>
          <a:bodyPr/>
          <a:lstStyle/>
          <a:p>
            <a:pPr algn="ctr"/>
            <a:r>
              <a:rPr lang="en-US" dirty="0" smtClean="0"/>
              <a:t>The Value of Consumption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value of the economy’s consumption is constrained to equal the value of the economy’s production. </a:t>
            </a:r>
          </a:p>
          <a:p>
            <a:pPr marL="0" indent="0" algn="ctr">
              <a:buNone/>
            </a:pPr>
            <a:r>
              <a:rPr lang="en-IN" i="1" dirty="0" smtClean="0"/>
              <a:t>P</a:t>
            </a:r>
            <a:r>
              <a:rPr lang="en-IN" i="1" baseline="-25000" dirty="0" smtClean="0"/>
              <a:t>C</a:t>
            </a:r>
            <a:r>
              <a:rPr lang="en-IN" i="1" dirty="0" smtClean="0"/>
              <a:t>D</a:t>
            </a:r>
            <a:r>
              <a:rPr lang="en-IN" i="1" baseline="-25000" dirty="0" smtClean="0"/>
              <a:t>C</a:t>
            </a:r>
            <a:r>
              <a:rPr lang="en-IN" i="1" dirty="0" smtClean="0"/>
              <a:t> </a:t>
            </a:r>
            <a:r>
              <a:rPr lang="en-IN" i="1" dirty="0"/>
              <a:t>+ </a:t>
            </a:r>
            <a:r>
              <a:rPr lang="en-IN" i="1" dirty="0" smtClean="0"/>
              <a:t>P</a:t>
            </a:r>
            <a:r>
              <a:rPr lang="en-IN" i="1" baseline="-25000" dirty="0" smtClean="0"/>
              <a:t>F</a:t>
            </a:r>
            <a:r>
              <a:rPr lang="en-IN" i="1" dirty="0" smtClean="0"/>
              <a:t>D</a:t>
            </a:r>
            <a:r>
              <a:rPr lang="en-IN" i="1" baseline="-25000" dirty="0" smtClean="0"/>
              <a:t>F</a:t>
            </a:r>
            <a:r>
              <a:rPr lang="en-IN" i="1" dirty="0" smtClean="0"/>
              <a:t> </a:t>
            </a:r>
            <a:r>
              <a:rPr lang="en-IN" i="1" dirty="0"/>
              <a:t>= </a:t>
            </a:r>
            <a:r>
              <a:rPr lang="en-IN" i="1" dirty="0" smtClean="0"/>
              <a:t>P</a:t>
            </a:r>
            <a:r>
              <a:rPr lang="en-IN" i="1" baseline="-25000" dirty="0" smtClean="0"/>
              <a:t>C</a:t>
            </a:r>
            <a:r>
              <a:rPr lang="en-IN" i="1" dirty="0" smtClean="0"/>
              <a:t>Q</a:t>
            </a:r>
            <a:r>
              <a:rPr lang="en-IN" i="1" baseline="-25000" dirty="0" smtClean="0"/>
              <a:t>C</a:t>
            </a:r>
            <a:r>
              <a:rPr lang="en-IN" i="1" dirty="0" smtClean="0"/>
              <a:t> </a:t>
            </a:r>
            <a:r>
              <a:rPr lang="en-IN" i="1" dirty="0"/>
              <a:t>+ </a:t>
            </a:r>
            <a:r>
              <a:rPr lang="en-IN" i="1" dirty="0" smtClean="0"/>
              <a:t>P</a:t>
            </a:r>
            <a:r>
              <a:rPr lang="en-IN" i="1" baseline="-25000" dirty="0" smtClean="0"/>
              <a:t>F</a:t>
            </a:r>
            <a:r>
              <a:rPr lang="en-IN" i="1" dirty="0" smtClean="0"/>
              <a:t>Q</a:t>
            </a:r>
            <a:r>
              <a:rPr lang="en-IN" i="1" baseline="-25000" dirty="0" smtClean="0"/>
              <a:t>F</a:t>
            </a:r>
            <a:r>
              <a:rPr lang="en-IN" i="1" dirty="0" smtClean="0"/>
              <a:t> </a:t>
            </a:r>
            <a:r>
              <a:rPr lang="en-IN" i="1" dirty="0"/>
              <a:t>= V </a:t>
            </a:r>
            <a:endParaRPr lang="en-IN" dirty="0"/>
          </a:p>
          <a:p>
            <a:pPr algn="just"/>
            <a:r>
              <a:rPr lang="en-US" dirty="0" smtClean="0"/>
              <a:t>Production </a:t>
            </a:r>
            <a:r>
              <a:rPr lang="en-US" dirty="0"/>
              <a:t>choices are determined by the economy’s PPF and the prices of output. </a:t>
            </a:r>
          </a:p>
          <a:p>
            <a:pPr algn="just"/>
            <a:r>
              <a:rPr lang="en-IN" dirty="0" smtClean="0"/>
              <a:t>What </a:t>
            </a:r>
            <a:r>
              <a:rPr lang="en-IN" dirty="0"/>
              <a:t>determines consumption choices (demand)? </a:t>
            </a:r>
            <a:endParaRPr lang="en-IN" dirty="0" smtClean="0"/>
          </a:p>
          <a:p>
            <a:pPr algn="just"/>
            <a:r>
              <a:rPr lang="en-US" dirty="0"/>
              <a:t>Consumer preferences and prices determine consumption choices. </a:t>
            </a:r>
          </a:p>
          <a:p>
            <a:pPr algn="just"/>
            <a:r>
              <a:rPr lang="en-US" dirty="0" smtClean="0"/>
              <a:t>Consumer </a:t>
            </a:r>
            <a:r>
              <a:rPr lang="en-US" dirty="0"/>
              <a:t>preferences are represented by </a:t>
            </a:r>
            <a:r>
              <a:rPr lang="en-US" b="1" dirty="0"/>
              <a:t>indifference curves</a:t>
            </a:r>
            <a:r>
              <a:rPr lang="en-US" dirty="0"/>
              <a:t>: combinations of goods that make consumers equally satisfied (indifferent). </a:t>
            </a:r>
          </a:p>
          <a:p>
            <a:endParaRPr lang="en-IN" dirty="0"/>
          </a:p>
          <a:p>
            <a:endParaRPr lang="en-IN" dirty="0"/>
          </a:p>
        </p:txBody>
      </p:sp>
    </p:spTree>
    <p:extLst>
      <p:ext uri="{BB962C8B-B14F-4D97-AF65-F5344CB8AC3E}">
        <p14:creationId xmlns:p14="http://schemas.microsoft.com/office/powerpoint/2010/main" val="92502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158875"/>
          </a:xfrm>
          <a:solidFill>
            <a:schemeClr val="accent3">
              <a:lumMod val="75000"/>
            </a:schemeClr>
          </a:solidFill>
        </p:spPr>
        <p:txBody>
          <a:bodyPr/>
          <a:lstStyle/>
          <a:p>
            <a:pPr algn="ctr"/>
            <a:r>
              <a:rPr lang="en-US" dirty="0" smtClean="0"/>
              <a:t>Domestic Country Trade</a:t>
            </a:r>
            <a:endParaRPr lang="en-IN" dirty="0"/>
          </a:p>
        </p:txBody>
      </p:sp>
      <p:pic>
        <p:nvPicPr>
          <p:cNvPr id="7" name="Content Placeholder 6"/>
          <p:cNvPicPr>
            <a:picLocks noGrp="1" noChangeAspect="1"/>
          </p:cNvPicPr>
          <p:nvPr>
            <p:ph sz="half" idx="1"/>
          </p:nvPr>
        </p:nvPicPr>
        <p:blipFill>
          <a:blip r:embed="rId2"/>
          <a:stretch>
            <a:fillRect/>
          </a:stretch>
        </p:blipFill>
        <p:spPr>
          <a:xfrm>
            <a:off x="1145308" y="1929096"/>
            <a:ext cx="4470401" cy="4306656"/>
          </a:xfrm>
          <a:prstGeom prst="rect">
            <a:avLst/>
          </a:prstGeom>
        </p:spPr>
      </p:pic>
      <p:sp>
        <p:nvSpPr>
          <p:cNvPr id="6" name="Content Placeholder 5"/>
          <p:cNvSpPr>
            <a:spLocks noGrp="1"/>
          </p:cNvSpPr>
          <p:nvPr>
            <p:ph sz="half" idx="2"/>
          </p:nvPr>
        </p:nvSpPr>
        <p:spPr>
          <a:xfrm>
            <a:off x="6172200" y="2010353"/>
            <a:ext cx="5181600" cy="4351338"/>
          </a:xfrm>
        </p:spPr>
        <p:txBody>
          <a:bodyPr>
            <a:normAutofit fontScale="92500" lnSpcReduction="10000"/>
          </a:bodyPr>
          <a:lstStyle/>
          <a:p>
            <a:pPr marL="0" indent="0" algn="just">
              <a:buNone/>
            </a:pPr>
            <a:r>
              <a:rPr lang="en-US" dirty="0" smtClean="0"/>
              <a:t>The economy produces at point Q, where the production possibility frontier is tangent to the highest possible </a:t>
            </a:r>
            <a:r>
              <a:rPr lang="en-US" dirty="0" err="1" smtClean="0"/>
              <a:t>iso</a:t>
            </a:r>
            <a:r>
              <a:rPr lang="en-US" dirty="0" smtClean="0"/>
              <a:t>-value line. It consumes at point D, where the </a:t>
            </a:r>
            <a:r>
              <a:rPr lang="en-US" dirty="0" err="1" smtClean="0"/>
              <a:t>iso</a:t>
            </a:r>
            <a:r>
              <a:rPr lang="en-US" dirty="0" smtClean="0"/>
              <a:t>-value line is tangent to the highest possible indifference curve. The economy produces more cloth than it consumes and therefore it exports cloth; correspondingly it consumes more food than it produces and therefore imports food.</a:t>
            </a:r>
            <a:endParaRPr lang="en-IN" dirty="0"/>
          </a:p>
        </p:txBody>
      </p:sp>
    </p:spTree>
    <p:extLst>
      <p:ext uri="{BB962C8B-B14F-4D97-AF65-F5344CB8AC3E}">
        <p14:creationId xmlns:p14="http://schemas.microsoft.com/office/powerpoint/2010/main" val="423812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Indifference curves are downward sloping to represent the fact that if a consumer has more cloth he could have less food and still be equally satisfied. </a:t>
            </a:r>
          </a:p>
          <a:p>
            <a:pPr algn="just"/>
            <a:r>
              <a:rPr lang="en-US" dirty="0" smtClean="0"/>
              <a:t>Indifference </a:t>
            </a:r>
            <a:r>
              <a:rPr lang="en-US" dirty="0"/>
              <a:t>curves farther from the origin represent larger quantities of food and cloth, which should make consumers more satisfied and better off. </a:t>
            </a:r>
          </a:p>
          <a:p>
            <a:pPr algn="just"/>
            <a:r>
              <a:rPr lang="en-US" dirty="0" smtClean="0"/>
              <a:t>Indifference </a:t>
            </a:r>
            <a:r>
              <a:rPr lang="en-US" dirty="0"/>
              <a:t>curves are flatter when moving to the right: the more cloth and the less food that is consumed, the more valuable an extra calorie of food becomes relative to an extra </a:t>
            </a:r>
            <a:r>
              <a:rPr lang="en-US" dirty="0" smtClean="0"/>
              <a:t>metre </a:t>
            </a:r>
            <a:r>
              <a:rPr lang="en-US" dirty="0"/>
              <a:t>of cloth. </a:t>
            </a:r>
          </a:p>
          <a:p>
            <a:endParaRPr lang="en-IN" dirty="0"/>
          </a:p>
        </p:txBody>
      </p:sp>
    </p:spTree>
    <p:extLst>
      <p:ext uri="{BB962C8B-B14F-4D97-AF65-F5344CB8AC3E}">
        <p14:creationId xmlns:p14="http://schemas.microsoft.com/office/powerpoint/2010/main" val="308054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2">
              <a:lumMod val="60000"/>
              <a:lumOff val="40000"/>
            </a:schemeClr>
          </a:solidFill>
        </p:spPr>
        <p:txBody>
          <a:bodyPr/>
          <a:lstStyle/>
          <a:p>
            <a:pPr algn="ctr"/>
            <a:r>
              <a:rPr lang="en-US" dirty="0" smtClean="0"/>
              <a:t>Prices and the value of consumption</a:t>
            </a:r>
            <a:endParaRPr lang="en-IN" dirty="0"/>
          </a:p>
        </p:txBody>
      </p:sp>
      <p:sp>
        <p:nvSpPr>
          <p:cNvPr id="3" name="Content Placeholder 2"/>
          <p:cNvSpPr>
            <a:spLocks noGrp="1"/>
          </p:cNvSpPr>
          <p:nvPr>
            <p:ph idx="1"/>
          </p:nvPr>
        </p:nvSpPr>
        <p:spPr>
          <a:xfrm>
            <a:off x="838200" y="1825625"/>
            <a:ext cx="10515600" cy="4593648"/>
          </a:xfrm>
        </p:spPr>
        <p:txBody>
          <a:bodyPr/>
          <a:lstStyle/>
          <a:p>
            <a:pPr algn="just"/>
            <a:r>
              <a:rPr lang="en-US" dirty="0"/>
              <a:t>Prices also determine the value of consumption. </a:t>
            </a:r>
          </a:p>
          <a:p>
            <a:pPr algn="just">
              <a:buFont typeface="Wingdings" panose="05000000000000000000" pitchFamily="2" charset="2"/>
              <a:buChar char="Ø"/>
            </a:pPr>
            <a:r>
              <a:rPr lang="en-US" dirty="0" smtClean="0"/>
              <a:t>When </a:t>
            </a:r>
            <a:r>
              <a:rPr lang="en-US" dirty="0"/>
              <a:t>the price of cloth rises relative to the price of food, the economy is better off when it exports cloth: a higher indifference curve results. </a:t>
            </a:r>
          </a:p>
          <a:p>
            <a:pPr algn="just">
              <a:buFont typeface="Wingdings" panose="05000000000000000000" pitchFamily="2" charset="2"/>
              <a:buChar char="Ø"/>
            </a:pPr>
            <a:r>
              <a:rPr lang="en-US" dirty="0" smtClean="0"/>
              <a:t>A </a:t>
            </a:r>
            <a:r>
              <a:rPr lang="en-US" dirty="0"/>
              <a:t>higher price for cloth exports means that more food can be imported. </a:t>
            </a:r>
          </a:p>
          <a:p>
            <a:pPr algn="just">
              <a:buFont typeface="Wingdings" panose="05000000000000000000" pitchFamily="2" charset="2"/>
              <a:buChar char="Ø"/>
            </a:pPr>
            <a:r>
              <a:rPr lang="en-US" dirty="0" smtClean="0"/>
              <a:t>A </a:t>
            </a:r>
            <a:r>
              <a:rPr lang="en-US" dirty="0"/>
              <a:t>higher relative price of cloth will also influence consumption decisions about cloth versus food: a higher relative price of cloth makes consumers willing to buy less cloth and more food. </a:t>
            </a:r>
          </a:p>
          <a:p>
            <a:endParaRPr lang="en-IN" dirty="0"/>
          </a:p>
        </p:txBody>
      </p:sp>
    </p:spTree>
    <p:extLst>
      <p:ext uri="{BB962C8B-B14F-4D97-AF65-F5344CB8AC3E}">
        <p14:creationId xmlns:p14="http://schemas.microsoft.com/office/powerpoint/2010/main" val="1207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2464</Words>
  <Application>Microsoft Office PowerPoint</Application>
  <PresentationFormat>Widescreen</PresentationFormat>
  <Paragraphs>111</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The Standard Trade Model</vt:lpstr>
      <vt:lpstr>Introduction</vt:lpstr>
      <vt:lpstr>PowerPoint Presentation</vt:lpstr>
      <vt:lpstr>Value of Production</vt:lpstr>
      <vt:lpstr>How an increase in relative price of cloth affects relative supply?</vt:lpstr>
      <vt:lpstr>The Value of Consumption</vt:lpstr>
      <vt:lpstr>Domestic Country Trade</vt:lpstr>
      <vt:lpstr>PowerPoint Presentation</vt:lpstr>
      <vt:lpstr>Prices and the value of consumption</vt:lpstr>
      <vt:lpstr>Effects of a rise in the relative price of cloth</vt:lpstr>
      <vt:lpstr>PowerPoint Presentation</vt:lpstr>
      <vt:lpstr>PowerPoint Presentation</vt:lpstr>
      <vt:lpstr>Welfare and the terms of trade</vt:lpstr>
      <vt:lpstr>Determining Relative Prices</vt:lpstr>
      <vt:lpstr>Relative Supply and Demand</vt:lpstr>
      <vt:lpstr>Equillibrium relative price and trade flows</vt:lpstr>
      <vt:lpstr>Effects of Economic Growth</vt:lpstr>
      <vt:lpstr>Biased Growth</vt:lpstr>
      <vt:lpstr>PowerPoint Presentation</vt:lpstr>
      <vt:lpstr>PowerPoint Presentation</vt:lpstr>
      <vt:lpstr>Growth and World Relative Supply</vt:lpstr>
      <vt:lpstr>PowerPoint Presentation</vt:lpstr>
      <vt:lpstr>PowerPoint Presentation</vt:lpstr>
      <vt:lpstr>PowerPoint Presentation</vt:lpstr>
      <vt:lpstr>Import Tariffs and Export Subsidies</vt:lpstr>
      <vt:lpstr>PowerPoint Presentation</vt:lpstr>
      <vt:lpstr>Relative Demand and Supply effects of a tariff</vt:lpstr>
      <vt:lpstr>PowerPoint Presentation</vt:lpstr>
      <vt:lpstr>Effects of an import tariff on terms of trade</vt:lpstr>
      <vt:lpstr>PowerPoint Presentation</vt:lpstr>
      <vt:lpstr>Export Subsidies and Distribution of Income</vt:lpstr>
      <vt:lpstr>Effects of an export subsidy on terms of trade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41</cp:revision>
  <dcterms:created xsi:type="dcterms:W3CDTF">2022-12-16T03:48:15Z</dcterms:created>
  <dcterms:modified xsi:type="dcterms:W3CDTF">2023-02-03T04:19:39Z</dcterms:modified>
</cp:coreProperties>
</file>