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5" r:id="rId30"/>
    <p:sldId id="284" r:id="rId31"/>
    <p:sldId id="285" r:id="rId32"/>
    <p:sldId id="286" r:id="rId33"/>
    <p:sldId id="287" r:id="rId34"/>
    <p:sldId id="288" r:id="rId35"/>
    <p:sldId id="289" r:id="rId36"/>
    <p:sldId id="290" r:id="rId37"/>
    <p:sldId id="291" r:id="rId38"/>
    <p:sldId id="292"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3" d="100"/>
          <a:sy n="8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27A0E-C04D-42A7-8A93-6035126123C3}" type="datetimeFigureOut">
              <a:rPr lang="en-IN" smtClean="0"/>
              <a:t>10-02-2023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5F5B1-CC29-4010-AB01-B4F87FCF2800}" type="slidenum">
              <a:rPr lang="en-IN" smtClean="0"/>
              <a:t>‹#›</a:t>
            </a:fld>
            <a:endParaRPr lang="en-IN"/>
          </a:p>
        </p:txBody>
      </p:sp>
    </p:spTree>
    <p:extLst>
      <p:ext uri="{BB962C8B-B14F-4D97-AF65-F5344CB8AC3E}">
        <p14:creationId xmlns:p14="http://schemas.microsoft.com/office/powerpoint/2010/main" val="362087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335F5B1-CC29-4010-AB01-B4F87FCF2800}" type="slidenum">
              <a:rPr lang="en-IN" smtClean="0"/>
              <a:t>18</a:t>
            </a:fld>
            <a:endParaRPr lang="en-IN"/>
          </a:p>
        </p:txBody>
      </p:sp>
    </p:spTree>
    <p:extLst>
      <p:ext uri="{BB962C8B-B14F-4D97-AF65-F5344CB8AC3E}">
        <p14:creationId xmlns:p14="http://schemas.microsoft.com/office/powerpoint/2010/main" val="196243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0E3DEA9-0834-4440-AA10-EEDC9A606F61}"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DFB24-07D9-4E31-87B4-F8B5EC7A420B}" type="slidenum">
              <a:rPr lang="en-IN" smtClean="0"/>
              <a:t>‹#›</a:t>
            </a:fld>
            <a:endParaRPr lang="en-IN"/>
          </a:p>
        </p:txBody>
      </p:sp>
    </p:spTree>
    <p:extLst>
      <p:ext uri="{BB962C8B-B14F-4D97-AF65-F5344CB8AC3E}">
        <p14:creationId xmlns:p14="http://schemas.microsoft.com/office/powerpoint/2010/main" val="101740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E3DEA9-0834-4440-AA10-EEDC9A606F61}"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DFB24-07D9-4E31-87B4-F8B5EC7A420B}" type="slidenum">
              <a:rPr lang="en-IN" smtClean="0"/>
              <a:t>‹#›</a:t>
            </a:fld>
            <a:endParaRPr lang="en-IN"/>
          </a:p>
        </p:txBody>
      </p:sp>
    </p:spTree>
    <p:extLst>
      <p:ext uri="{BB962C8B-B14F-4D97-AF65-F5344CB8AC3E}">
        <p14:creationId xmlns:p14="http://schemas.microsoft.com/office/powerpoint/2010/main" val="332414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E3DEA9-0834-4440-AA10-EEDC9A606F61}"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DFB24-07D9-4E31-87B4-F8B5EC7A420B}" type="slidenum">
              <a:rPr lang="en-IN" smtClean="0"/>
              <a:t>‹#›</a:t>
            </a:fld>
            <a:endParaRPr lang="en-IN"/>
          </a:p>
        </p:txBody>
      </p:sp>
    </p:spTree>
    <p:extLst>
      <p:ext uri="{BB962C8B-B14F-4D97-AF65-F5344CB8AC3E}">
        <p14:creationId xmlns:p14="http://schemas.microsoft.com/office/powerpoint/2010/main" val="457286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E3DEA9-0834-4440-AA10-EEDC9A606F61}"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DFB24-07D9-4E31-87B4-F8B5EC7A420B}" type="slidenum">
              <a:rPr lang="en-IN" smtClean="0"/>
              <a:t>‹#›</a:t>
            </a:fld>
            <a:endParaRPr lang="en-IN"/>
          </a:p>
        </p:txBody>
      </p:sp>
    </p:spTree>
    <p:extLst>
      <p:ext uri="{BB962C8B-B14F-4D97-AF65-F5344CB8AC3E}">
        <p14:creationId xmlns:p14="http://schemas.microsoft.com/office/powerpoint/2010/main" val="378413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3DEA9-0834-4440-AA10-EEDC9A606F61}"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DFB24-07D9-4E31-87B4-F8B5EC7A420B}" type="slidenum">
              <a:rPr lang="en-IN" smtClean="0"/>
              <a:t>‹#›</a:t>
            </a:fld>
            <a:endParaRPr lang="en-IN"/>
          </a:p>
        </p:txBody>
      </p:sp>
    </p:spTree>
    <p:extLst>
      <p:ext uri="{BB962C8B-B14F-4D97-AF65-F5344CB8AC3E}">
        <p14:creationId xmlns:p14="http://schemas.microsoft.com/office/powerpoint/2010/main" val="192986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E3DEA9-0834-4440-AA10-EEDC9A606F61}"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DFB24-07D9-4E31-87B4-F8B5EC7A420B}" type="slidenum">
              <a:rPr lang="en-IN" smtClean="0"/>
              <a:t>‹#›</a:t>
            </a:fld>
            <a:endParaRPr lang="en-IN"/>
          </a:p>
        </p:txBody>
      </p:sp>
    </p:spTree>
    <p:extLst>
      <p:ext uri="{BB962C8B-B14F-4D97-AF65-F5344CB8AC3E}">
        <p14:creationId xmlns:p14="http://schemas.microsoft.com/office/powerpoint/2010/main" val="239866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0E3DEA9-0834-4440-AA10-EEDC9A606F61}"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BDFB24-07D9-4E31-87B4-F8B5EC7A420B}" type="slidenum">
              <a:rPr lang="en-IN" smtClean="0"/>
              <a:t>‹#›</a:t>
            </a:fld>
            <a:endParaRPr lang="en-IN"/>
          </a:p>
        </p:txBody>
      </p:sp>
    </p:spTree>
    <p:extLst>
      <p:ext uri="{BB962C8B-B14F-4D97-AF65-F5344CB8AC3E}">
        <p14:creationId xmlns:p14="http://schemas.microsoft.com/office/powerpoint/2010/main" val="5349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0E3DEA9-0834-4440-AA10-EEDC9A606F61}"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BDFB24-07D9-4E31-87B4-F8B5EC7A420B}" type="slidenum">
              <a:rPr lang="en-IN" smtClean="0"/>
              <a:t>‹#›</a:t>
            </a:fld>
            <a:endParaRPr lang="en-IN"/>
          </a:p>
        </p:txBody>
      </p:sp>
    </p:spTree>
    <p:extLst>
      <p:ext uri="{BB962C8B-B14F-4D97-AF65-F5344CB8AC3E}">
        <p14:creationId xmlns:p14="http://schemas.microsoft.com/office/powerpoint/2010/main" val="206493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3DEA9-0834-4440-AA10-EEDC9A606F61}"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BDFB24-07D9-4E31-87B4-F8B5EC7A420B}" type="slidenum">
              <a:rPr lang="en-IN" smtClean="0"/>
              <a:t>‹#›</a:t>
            </a:fld>
            <a:endParaRPr lang="en-IN"/>
          </a:p>
        </p:txBody>
      </p:sp>
    </p:spTree>
    <p:extLst>
      <p:ext uri="{BB962C8B-B14F-4D97-AF65-F5344CB8AC3E}">
        <p14:creationId xmlns:p14="http://schemas.microsoft.com/office/powerpoint/2010/main" val="4005300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E3DEA9-0834-4440-AA10-EEDC9A606F61}"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DFB24-07D9-4E31-87B4-F8B5EC7A420B}" type="slidenum">
              <a:rPr lang="en-IN" smtClean="0"/>
              <a:t>‹#›</a:t>
            </a:fld>
            <a:endParaRPr lang="en-IN"/>
          </a:p>
        </p:txBody>
      </p:sp>
    </p:spTree>
    <p:extLst>
      <p:ext uri="{BB962C8B-B14F-4D97-AF65-F5344CB8AC3E}">
        <p14:creationId xmlns:p14="http://schemas.microsoft.com/office/powerpoint/2010/main" val="27580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E3DEA9-0834-4440-AA10-EEDC9A606F61}"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DFB24-07D9-4E31-87B4-F8B5EC7A420B}" type="slidenum">
              <a:rPr lang="en-IN" smtClean="0"/>
              <a:t>‹#›</a:t>
            </a:fld>
            <a:endParaRPr lang="en-IN"/>
          </a:p>
        </p:txBody>
      </p:sp>
    </p:spTree>
    <p:extLst>
      <p:ext uri="{BB962C8B-B14F-4D97-AF65-F5344CB8AC3E}">
        <p14:creationId xmlns:p14="http://schemas.microsoft.com/office/powerpoint/2010/main" val="222071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3DEA9-0834-4440-AA10-EEDC9A606F61}" type="datetimeFigureOut">
              <a:rPr lang="en-IN" smtClean="0"/>
              <a:t>10-02-2023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DFB24-07D9-4E31-87B4-F8B5EC7A420B}" type="slidenum">
              <a:rPr lang="en-IN" smtClean="0"/>
              <a:t>‹#›</a:t>
            </a:fld>
            <a:endParaRPr lang="en-IN"/>
          </a:p>
        </p:txBody>
      </p:sp>
    </p:spTree>
    <p:extLst>
      <p:ext uri="{BB962C8B-B14F-4D97-AF65-F5344CB8AC3E}">
        <p14:creationId xmlns:p14="http://schemas.microsoft.com/office/powerpoint/2010/main" val="3086860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Economies of Scale, Imperfect Competition and International Trade</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77275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7348"/>
          </a:xfrm>
          <a:solidFill>
            <a:schemeClr val="tx2">
              <a:lumMod val="60000"/>
              <a:lumOff val="40000"/>
            </a:schemeClr>
          </a:solidFill>
        </p:spPr>
        <p:txBody>
          <a:bodyPr/>
          <a:lstStyle/>
          <a:p>
            <a:pPr algn="ctr"/>
            <a:r>
              <a:rPr lang="en-US" dirty="0" smtClean="0"/>
              <a:t>Monopolistic Competition</a:t>
            </a:r>
            <a:endParaRPr lang="en-IN" dirty="0"/>
          </a:p>
        </p:txBody>
      </p:sp>
      <p:sp>
        <p:nvSpPr>
          <p:cNvPr id="3" name="Content Placeholder 2"/>
          <p:cNvSpPr>
            <a:spLocks noGrp="1"/>
          </p:cNvSpPr>
          <p:nvPr>
            <p:ph idx="1"/>
          </p:nvPr>
        </p:nvSpPr>
        <p:spPr>
          <a:xfrm>
            <a:off x="838200" y="1825624"/>
            <a:ext cx="10515600" cy="4565939"/>
          </a:xfrm>
        </p:spPr>
        <p:txBody>
          <a:bodyPr>
            <a:normAutofit fontScale="92500" lnSpcReduction="10000"/>
          </a:bodyPr>
          <a:lstStyle/>
          <a:p>
            <a:pPr algn="just"/>
            <a:r>
              <a:rPr lang="en-US" b="1" dirty="0"/>
              <a:t>Monopolistic competition </a:t>
            </a:r>
            <a:r>
              <a:rPr lang="en-US" dirty="0"/>
              <a:t>is a model of an imperfectly competitive industry which assumes that </a:t>
            </a:r>
          </a:p>
          <a:p>
            <a:pPr algn="just"/>
            <a:r>
              <a:rPr lang="en-US" dirty="0" smtClean="0"/>
              <a:t>Each </a:t>
            </a:r>
            <a:r>
              <a:rPr lang="en-US" dirty="0"/>
              <a:t>firm can differentiate its product from the product of competitors. </a:t>
            </a:r>
          </a:p>
          <a:p>
            <a:pPr algn="just"/>
            <a:r>
              <a:rPr lang="en-US" dirty="0" smtClean="0"/>
              <a:t>Each </a:t>
            </a:r>
            <a:r>
              <a:rPr lang="en-US" dirty="0"/>
              <a:t>firm ignores the impact that changes in its own price will have on the prices competitors set: even though each firm faces </a:t>
            </a:r>
            <a:r>
              <a:rPr lang="en-US" dirty="0" smtClean="0"/>
              <a:t>competition, </a:t>
            </a:r>
            <a:r>
              <a:rPr lang="en-US" dirty="0"/>
              <a:t>it behaves as if it were a </a:t>
            </a:r>
            <a:r>
              <a:rPr lang="en-US" dirty="0" smtClean="0"/>
              <a:t>monopolist.</a:t>
            </a:r>
          </a:p>
          <a:p>
            <a:pPr algn="just"/>
            <a:r>
              <a:rPr lang="en-US" dirty="0"/>
              <a:t>A firm in a monopolistically competitive industry is expected: </a:t>
            </a:r>
          </a:p>
          <a:p>
            <a:pPr algn="just">
              <a:buFont typeface="Wingdings" panose="05000000000000000000" pitchFamily="2" charset="2"/>
              <a:buChar char="Ø"/>
            </a:pPr>
            <a:r>
              <a:rPr lang="en-US" dirty="0" smtClean="0"/>
              <a:t>to </a:t>
            </a:r>
            <a:r>
              <a:rPr lang="en-US" dirty="0"/>
              <a:t>sell more the larger the total sales of the industry and the higher the prices charged by its rivals. </a:t>
            </a:r>
          </a:p>
          <a:p>
            <a:pPr algn="just">
              <a:buFont typeface="Wingdings" panose="05000000000000000000" pitchFamily="2" charset="2"/>
              <a:buChar char="Ø"/>
            </a:pPr>
            <a:r>
              <a:rPr lang="en-US" dirty="0" smtClean="0"/>
              <a:t>to </a:t>
            </a:r>
            <a:r>
              <a:rPr lang="en-US" dirty="0"/>
              <a:t>sell less the larger the number of firms in the industry and the higher its own price. </a:t>
            </a:r>
          </a:p>
          <a:p>
            <a:pPr algn="just"/>
            <a:endParaRPr lang="en-US" dirty="0"/>
          </a:p>
          <a:p>
            <a:endParaRPr lang="en-IN" dirty="0"/>
          </a:p>
        </p:txBody>
      </p:sp>
    </p:spTree>
    <p:extLst>
      <p:ext uri="{BB962C8B-B14F-4D97-AF65-F5344CB8AC3E}">
        <p14:creationId xmlns:p14="http://schemas.microsoft.com/office/powerpoint/2010/main" val="794089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473575"/>
              </a:xfrm>
            </p:spPr>
            <p:txBody>
              <a:bodyPr>
                <a:normAutofit lnSpcReduction="10000"/>
              </a:bodyPr>
              <a:lstStyle/>
              <a:p>
                <a:pPr algn="just"/>
                <a:r>
                  <a:rPr lang="en-US" dirty="0"/>
                  <a:t>These concepts are represented by the mathematical relationship </a:t>
                </a:r>
              </a:p>
              <a:p>
                <a:pPr marL="0" indent="0" algn="ctr">
                  <a:buNone/>
                </a:pPr>
                <a:r>
                  <a:rPr lang="en-IN" b="1" i="1" dirty="0"/>
                  <a:t>Q </a:t>
                </a:r>
                <a:r>
                  <a:rPr lang="en-IN" b="1" dirty="0"/>
                  <a:t>= </a:t>
                </a:r>
                <a:r>
                  <a:rPr lang="en-IN" b="1" i="1" dirty="0"/>
                  <a:t>S</a:t>
                </a:r>
                <a:r>
                  <a:rPr lang="en-IN" b="1" dirty="0"/>
                  <a:t>[1/</a:t>
                </a:r>
                <a:r>
                  <a:rPr lang="en-IN" b="1" i="1" dirty="0"/>
                  <a:t>n </a:t>
                </a:r>
                <a:r>
                  <a:rPr lang="en-IN" b="1" dirty="0"/>
                  <a:t>– </a:t>
                </a:r>
                <a:r>
                  <a:rPr lang="en-IN" b="1" i="1" dirty="0" smtClean="0"/>
                  <a:t>b</a:t>
                </a:r>
                <a:r>
                  <a:rPr lang="en-IN" b="1" dirty="0" smtClean="0"/>
                  <a:t>(</a:t>
                </a:r>
                <a:r>
                  <a:rPr lang="en-IN" b="1" i="1" dirty="0" smtClean="0"/>
                  <a:t>P </a:t>
                </a:r>
                <a:r>
                  <a:rPr lang="en-IN" b="1" dirty="0"/>
                  <a:t>–</a:t>
                </a:r>
                <a14:m>
                  <m:oMath xmlns:m="http://schemas.openxmlformats.org/officeDocument/2006/math">
                    <m:bar>
                      <m:barPr>
                        <m:pos m:val="top"/>
                        <m:ctrlPr>
                          <a:rPr lang="en-IN" b="1" i="1" dirty="0" smtClean="0">
                            <a:latin typeface="Cambria Math" panose="02040503050406030204" pitchFamily="18" charset="0"/>
                          </a:rPr>
                        </m:ctrlPr>
                      </m:barPr>
                      <m:e>
                        <m:r>
                          <a:rPr lang="en-US" b="1" i="1" dirty="0" smtClean="0">
                            <a:latin typeface="Cambria Math" panose="02040503050406030204" pitchFamily="18" charset="0"/>
                          </a:rPr>
                          <m:t>𝑷</m:t>
                        </m:r>
                      </m:e>
                    </m:bar>
                  </m:oMath>
                </a14:m>
                <a:r>
                  <a:rPr lang="en-IN" b="1" dirty="0" smtClean="0"/>
                  <a:t>)] </a:t>
                </a:r>
                <a:endParaRPr lang="en-IN" b="1" dirty="0"/>
              </a:p>
              <a:p>
                <a:pPr marL="0" indent="0" algn="ctr">
                  <a:buNone/>
                </a:pPr>
                <a:r>
                  <a:rPr lang="en-US" i="1" dirty="0" smtClean="0"/>
                  <a:t>Q </a:t>
                </a:r>
                <a:r>
                  <a:rPr lang="en-US" dirty="0"/>
                  <a:t>is an individual firm’s sales </a:t>
                </a:r>
              </a:p>
              <a:p>
                <a:pPr marL="0" indent="0" algn="ctr">
                  <a:buNone/>
                </a:pPr>
                <a:r>
                  <a:rPr lang="en-US" i="1" dirty="0" smtClean="0"/>
                  <a:t>S </a:t>
                </a:r>
                <a:r>
                  <a:rPr lang="en-US" dirty="0"/>
                  <a:t>is the total sales of the industry </a:t>
                </a:r>
              </a:p>
              <a:p>
                <a:pPr marL="0" indent="0" algn="ctr">
                  <a:buNone/>
                </a:pPr>
                <a:r>
                  <a:rPr lang="en-US" i="1" dirty="0" smtClean="0"/>
                  <a:t>n </a:t>
                </a:r>
                <a:r>
                  <a:rPr lang="en-US" dirty="0"/>
                  <a:t>is the number of firms in the industry </a:t>
                </a:r>
              </a:p>
              <a:p>
                <a:pPr marL="0" indent="0" algn="ctr">
                  <a:buNone/>
                </a:pPr>
                <a:r>
                  <a:rPr lang="en-US" i="1" dirty="0" smtClean="0"/>
                  <a:t>b </a:t>
                </a:r>
                <a:r>
                  <a:rPr lang="en-US" dirty="0"/>
                  <a:t>is a constant term representing the responsiveness of a firm’s sales to its price </a:t>
                </a:r>
              </a:p>
              <a:p>
                <a:pPr marL="0" indent="0" algn="ctr">
                  <a:buNone/>
                </a:pPr>
                <a:r>
                  <a:rPr lang="en-US" i="1" dirty="0" smtClean="0"/>
                  <a:t>P </a:t>
                </a:r>
                <a:r>
                  <a:rPr lang="en-US" dirty="0"/>
                  <a:t>is the price charged by the firm itself </a:t>
                </a:r>
              </a:p>
              <a:p>
                <a:pPr marL="0" indent="0" algn="ctr">
                  <a:buNone/>
                </a:pPr>
                <a14:m>
                  <m:oMath xmlns:m="http://schemas.openxmlformats.org/officeDocument/2006/math">
                    <m:bar>
                      <m:barPr>
                        <m:pos m:val="top"/>
                        <m:ctrlPr>
                          <a:rPr lang="en-IN" b="1" i="1" dirty="0" smtClean="0">
                            <a:latin typeface="Cambria Math" panose="02040503050406030204" pitchFamily="18" charset="0"/>
                          </a:rPr>
                        </m:ctrlPr>
                      </m:barPr>
                      <m:e>
                        <m:r>
                          <a:rPr lang="en-US" b="0" i="1" dirty="0" smtClean="0">
                            <a:latin typeface="Cambria Math" panose="02040503050406030204" pitchFamily="18" charset="0"/>
                          </a:rPr>
                          <m:t>𝑃</m:t>
                        </m:r>
                      </m:e>
                    </m:bar>
                  </m:oMath>
                </a14:m>
                <a:r>
                  <a:rPr lang="en-US" dirty="0" smtClean="0"/>
                  <a:t> is </a:t>
                </a:r>
                <a:r>
                  <a:rPr lang="en-US" dirty="0"/>
                  <a:t>the average price charged by its competitors </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473575"/>
              </a:xfrm>
              <a:blipFill>
                <a:blip r:embed="rId2"/>
                <a:stretch>
                  <a:fillRect l="-1043" t="-2997" r="-1681"/>
                </a:stretch>
              </a:blipFill>
            </p:spPr>
            <p:txBody>
              <a:bodyPr/>
              <a:lstStyle/>
              <a:p>
                <a:r>
                  <a:rPr lang="en-IN">
                    <a:noFill/>
                  </a:rPr>
                  <a:t> </a:t>
                </a:r>
              </a:p>
            </p:txBody>
          </p:sp>
        </mc:Fallback>
      </mc:AlternateContent>
    </p:spTree>
    <p:extLst>
      <p:ext uri="{BB962C8B-B14F-4D97-AF65-F5344CB8AC3E}">
        <p14:creationId xmlns:p14="http://schemas.microsoft.com/office/powerpoint/2010/main" val="192864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a:t>To make the model easier to understand, we assume that all firms have identical demand functions and cost functions. </a:t>
                </a:r>
              </a:p>
              <a:p>
                <a:pPr algn="just"/>
                <a:r>
                  <a:rPr lang="en-US" dirty="0" smtClean="0"/>
                  <a:t>Thus </a:t>
                </a:r>
                <a:r>
                  <a:rPr lang="en-US" dirty="0"/>
                  <a:t>in equilibrium, all firms charge the same price: </a:t>
                </a:r>
                <a14:m>
                  <m:oMath xmlns:m="http://schemas.openxmlformats.org/officeDocument/2006/math">
                    <m:bar>
                      <m:barPr>
                        <m:pos m:val="top"/>
                        <m:ctrlPr>
                          <a:rPr lang="en-IN" b="1" i="1" dirty="0" smtClean="0">
                            <a:latin typeface="Cambria Math" panose="02040503050406030204" pitchFamily="18" charset="0"/>
                          </a:rPr>
                        </m:ctrlPr>
                      </m:barPr>
                      <m:e>
                        <m:r>
                          <a:rPr lang="en-US" b="1" i="1" dirty="0" smtClean="0">
                            <a:latin typeface="Cambria Math" panose="02040503050406030204" pitchFamily="18" charset="0"/>
                          </a:rPr>
                          <m:t>𝑷</m:t>
                        </m:r>
                      </m:e>
                    </m:bar>
                  </m:oMath>
                </a14:m>
                <a:r>
                  <a:rPr lang="en-US" i="1" dirty="0" smtClean="0"/>
                  <a:t>=P. </a:t>
                </a:r>
                <a:r>
                  <a:rPr lang="en-IN" dirty="0" smtClean="0"/>
                  <a:t>In </a:t>
                </a:r>
                <a:r>
                  <a:rPr lang="en-IN" dirty="0"/>
                  <a:t>equilibrium, </a:t>
                </a:r>
              </a:p>
              <a:p>
                <a:pPr marL="0" indent="0" algn="ctr">
                  <a:buNone/>
                </a:pPr>
                <a:r>
                  <a:rPr lang="en-IN" i="1" dirty="0" smtClean="0"/>
                  <a:t>Q </a:t>
                </a:r>
                <a:r>
                  <a:rPr lang="en-IN" i="1" dirty="0"/>
                  <a:t>= S/n + </a:t>
                </a:r>
                <a:r>
                  <a:rPr lang="en-IN" dirty="0"/>
                  <a:t>0 </a:t>
                </a:r>
              </a:p>
              <a:p>
                <a:pPr marL="0" indent="0" algn="ctr">
                  <a:buNone/>
                </a:pPr>
                <a:r>
                  <a:rPr lang="pt-BR" i="1" dirty="0" smtClean="0"/>
                  <a:t>AC </a:t>
                </a:r>
                <a:r>
                  <a:rPr lang="pt-BR" i="1" dirty="0"/>
                  <a:t>= C/Q = F/Q + c = F</a:t>
                </a:r>
                <a:r>
                  <a:rPr lang="pt-BR" dirty="0"/>
                  <a:t>(</a:t>
                </a:r>
                <a:r>
                  <a:rPr lang="pt-BR" i="1" dirty="0"/>
                  <a:t>n/S</a:t>
                </a:r>
                <a:r>
                  <a:rPr lang="pt-BR" dirty="0"/>
                  <a:t>) </a:t>
                </a:r>
                <a:r>
                  <a:rPr lang="pt-BR" i="1" dirty="0"/>
                  <a:t>+ c </a:t>
                </a:r>
                <a:endParaRPr lang="pt-BR"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IN">
                    <a:noFill/>
                  </a:rPr>
                  <a:t> </a:t>
                </a:r>
              </a:p>
            </p:txBody>
          </p:sp>
        </mc:Fallback>
      </mc:AlternateContent>
    </p:spTree>
    <p:extLst>
      <p:ext uri="{BB962C8B-B14F-4D97-AF65-F5344CB8AC3E}">
        <p14:creationId xmlns:p14="http://schemas.microsoft.com/office/powerpoint/2010/main" val="246539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6473" y="646545"/>
                <a:ext cx="10827327" cy="5530418"/>
              </a:xfrm>
            </p:spPr>
            <p:txBody>
              <a:bodyPr>
                <a:normAutofit lnSpcReduction="10000"/>
              </a:bodyPr>
              <a:lstStyle/>
              <a:p>
                <a:pPr>
                  <a:buFont typeface="Wingdings" panose="05000000000000000000" pitchFamily="2" charset="2"/>
                  <a:buChar char="q"/>
                </a:pPr>
                <a:r>
                  <a:rPr lang="en-US" i="1" dirty="0" smtClean="0"/>
                  <a:t>The </a:t>
                </a:r>
                <a:r>
                  <a:rPr lang="en-US" i="1" dirty="0"/>
                  <a:t>Number of Firms and Average Cost </a:t>
                </a:r>
                <a:endParaRPr lang="en-US" dirty="0"/>
              </a:p>
              <a:p>
                <a:pPr marL="0" indent="0" algn="ctr">
                  <a:buNone/>
                </a:pPr>
                <a:r>
                  <a:rPr lang="en-IN" i="1" dirty="0"/>
                  <a:t>AC = F</a:t>
                </a:r>
                <a:r>
                  <a:rPr lang="en-IN" dirty="0"/>
                  <a:t>(</a:t>
                </a:r>
                <a:r>
                  <a:rPr lang="en-IN" i="1" dirty="0"/>
                  <a:t>n/S</a:t>
                </a:r>
                <a:r>
                  <a:rPr lang="en-IN" dirty="0"/>
                  <a:t>) </a:t>
                </a:r>
                <a:r>
                  <a:rPr lang="en-IN" i="1" dirty="0"/>
                  <a:t>+ c </a:t>
                </a:r>
                <a:endParaRPr lang="en-IN" dirty="0"/>
              </a:p>
              <a:p>
                <a:pPr algn="just"/>
                <a:r>
                  <a:rPr lang="en-US" dirty="0" smtClean="0"/>
                  <a:t>The </a:t>
                </a:r>
                <a:r>
                  <a:rPr lang="en-US" dirty="0"/>
                  <a:t>larger the number of firms </a:t>
                </a:r>
                <a:r>
                  <a:rPr lang="en-US" i="1" dirty="0"/>
                  <a:t>n </a:t>
                </a:r>
                <a:r>
                  <a:rPr lang="en-US" dirty="0"/>
                  <a:t>in the industry, the higher the average cost for each firm because the less each firm produces. </a:t>
                </a:r>
              </a:p>
              <a:p>
                <a:pPr algn="just"/>
                <a:r>
                  <a:rPr lang="en-US" dirty="0" smtClean="0"/>
                  <a:t>The </a:t>
                </a:r>
                <a:r>
                  <a:rPr lang="en-US" dirty="0"/>
                  <a:t>larger the total sales </a:t>
                </a:r>
                <a:r>
                  <a:rPr lang="en-US" i="1" dirty="0"/>
                  <a:t>S </a:t>
                </a:r>
                <a:r>
                  <a:rPr lang="en-US" dirty="0"/>
                  <a:t>of the industry, the lower the average cost for each firm because the more that each firm produces. </a:t>
                </a:r>
                <a:endParaRPr lang="en-US" dirty="0" smtClean="0"/>
              </a:p>
              <a:p>
                <a:pPr>
                  <a:buFont typeface="Wingdings" panose="05000000000000000000" pitchFamily="2" charset="2"/>
                  <a:buChar char="q"/>
                </a:pPr>
                <a:r>
                  <a:rPr lang="en-US" i="1" dirty="0"/>
                  <a:t>The Number of Firms and the Price </a:t>
                </a:r>
                <a:endParaRPr lang="en-US" i="1" dirty="0" smtClean="0"/>
              </a:p>
              <a:p>
                <a:pPr marL="0" indent="0" algn="ctr">
                  <a:buNone/>
                </a:pPr>
                <a:r>
                  <a:rPr lang="en-IN" i="1" dirty="0" smtClean="0"/>
                  <a:t>Q </a:t>
                </a:r>
                <a:r>
                  <a:rPr lang="en-IN" dirty="0"/>
                  <a:t>= </a:t>
                </a:r>
                <a:r>
                  <a:rPr lang="en-IN" i="1" dirty="0"/>
                  <a:t>S</a:t>
                </a:r>
                <a:r>
                  <a:rPr lang="en-IN" dirty="0"/>
                  <a:t>[1/</a:t>
                </a:r>
                <a:r>
                  <a:rPr lang="en-IN" i="1" dirty="0"/>
                  <a:t>n </a:t>
                </a:r>
                <a:r>
                  <a:rPr lang="en-IN" dirty="0"/>
                  <a:t>– </a:t>
                </a:r>
                <a:r>
                  <a:rPr lang="en-IN" i="1" dirty="0"/>
                  <a:t>b</a:t>
                </a:r>
                <a:r>
                  <a:rPr lang="en-IN" dirty="0"/>
                  <a:t>(</a:t>
                </a:r>
                <a:r>
                  <a:rPr lang="en-IN" i="1" dirty="0"/>
                  <a:t>P </a:t>
                </a:r>
                <a:r>
                  <a:rPr lang="en-IN" dirty="0"/>
                  <a:t>– </a:t>
                </a:r>
                <a14:m>
                  <m:oMath xmlns:m="http://schemas.openxmlformats.org/officeDocument/2006/math">
                    <m:bar>
                      <m:barPr>
                        <m:pos m:val="top"/>
                        <m:ctrlPr>
                          <a:rPr lang="en-IN" b="1" i="1" dirty="0" smtClean="0">
                            <a:latin typeface="Cambria Math" panose="02040503050406030204" pitchFamily="18" charset="0"/>
                          </a:rPr>
                        </m:ctrlPr>
                      </m:barPr>
                      <m:e>
                        <m:r>
                          <a:rPr lang="en-US" b="1" i="1" dirty="0" smtClean="0">
                            <a:latin typeface="Cambria Math" panose="02040503050406030204" pitchFamily="18" charset="0"/>
                          </a:rPr>
                          <m:t>𝑷</m:t>
                        </m:r>
                      </m:e>
                    </m:bar>
                  </m:oMath>
                </a14:m>
                <a:r>
                  <a:rPr lang="en-IN" dirty="0"/>
                  <a:t>)] </a:t>
                </a:r>
              </a:p>
              <a:p>
                <a:pPr marL="0" indent="0" algn="ctr">
                  <a:buNone/>
                </a:pPr>
                <a:r>
                  <a:rPr lang="en-IN" i="1" dirty="0"/>
                  <a:t>Q </a:t>
                </a:r>
                <a:r>
                  <a:rPr lang="en-IN" dirty="0"/>
                  <a:t>= </a:t>
                </a:r>
                <a:r>
                  <a:rPr lang="en-IN" i="1" dirty="0"/>
                  <a:t>S</a:t>
                </a:r>
                <a:r>
                  <a:rPr lang="en-IN" dirty="0"/>
                  <a:t>/</a:t>
                </a:r>
                <a:r>
                  <a:rPr lang="en-IN" i="1" dirty="0"/>
                  <a:t>n </a:t>
                </a:r>
                <a:r>
                  <a:rPr lang="en-IN" dirty="0"/>
                  <a:t>– </a:t>
                </a:r>
                <a:r>
                  <a:rPr lang="en-IN" i="1" dirty="0"/>
                  <a:t>Sb</a:t>
                </a:r>
                <a:r>
                  <a:rPr lang="en-IN" dirty="0"/>
                  <a:t>(</a:t>
                </a:r>
                <a:r>
                  <a:rPr lang="en-IN" i="1" dirty="0"/>
                  <a:t>P </a:t>
                </a:r>
                <a:r>
                  <a:rPr lang="en-IN" dirty="0"/>
                  <a:t>– </a:t>
                </a:r>
                <a14:m>
                  <m:oMath xmlns:m="http://schemas.openxmlformats.org/officeDocument/2006/math">
                    <m:bar>
                      <m:barPr>
                        <m:pos m:val="top"/>
                        <m:ctrlPr>
                          <a:rPr lang="en-IN" b="1" i="1" dirty="0" smtClean="0">
                            <a:latin typeface="Cambria Math" panose="02040503050406030204" pitchFamily="18" charset="0"/>
                          </a:rPr>
                        </m:ctrlPr>
                      </m:barPr>
                      <m:e>
                        <m:r>
                          <a:rPr lang="en-US" b="1" i="1" dirty="0" smtClean="0">
                            <a:latin typeface="Cambria Math" panose="02040503050406030204" pitchFamily="18" charset="0"/>
                          </a:rPr>
                          <m:t>𝑷</m:t>
                        </m:r>
                      </m:e>
                    </m:bar>
                  </m:oMath>
                </a14:m>
                <a:r>
                  <a:rPr lang="en-IN" dirty="0"/>
                  <a:t>) </a:t>
                </a:r>
              </a:p>
              <a:p>
                <a:pPr marL="0" indent="0" algn="ctr">
                  <a:buNone/>
                </a:pPr>
                <a:r>
                  <a:rPr lang="en-IN" i="1" dirty="0"/>
                  <a:t>Q </a:t>
                </a:r>
                <a:r>
                  <a:rPr lang="en-IN" dirty="0"/>
                  <a:t>= </a:t>
                </a:r>
                <a:r>
                  <a:rPr lang="en-IN" i="1" dirty="0"/>
                  <a:t>S</a:t>
                </a:r>
                <a:r>
                  <a:rPr lang="en-IN" dirty="0"/>
                  <a:t>/</a:t>
                </a:r>
                <a:r>
                  <a:rPr lang="en-IN" i="1" dirty="0"/>
                  <a:t>n </a:t>
                </a:r>
                <a:r>
                  <a:rPr lang="en-IN" dirty="0"/>
                  <a:t>+ </a:t>
                </a:r>
                <a:r>
                  <a:rPr lang="en-IN" i="1" dirty="0" err="1"/>
                  <a:t>Sb</a:t>
                </a:r>
                <a14:m>
                  <m:oMath xmlns:m="http://schemas.openxmlformats.org/officeDocument/2006/math">
                    <m:bar>
                      <m:barPr>
                        <m:pos m:val="top"/>
                        <m:ctrlPr>
                          <a:rPr lang="en-IN" b="1" i="1" dirty="0" smtClean="0">
                            <a:latin typeface="Cambria Math" panose="02040503050406030204" pitchFamily="18" charset="0"/>
                          </a:rPr>
                        </m:ctrlPr>
                      </m:barPr>
                      <m:e>
                        <m:r>
                          <a:rPr lang="en-US" b="1" i="1" dirty="0" smtClean="0">
                            <a:latin typeface="Cambria Math" panose="02040503050406030204" pitchFamily="18" charset="0"/>
                          </a:rPr>
                          <m:t>𝑷</m:t>
                        </m:r>
                      </m:e>
                    </m:bar>
                  </m:oMath>
                </a14:m>
                <a:r>
                  <a:rPr lang="en-IN" i="1" dirty="0"/>
                  <a:t> – </a:t>
                </a:r>
                <a:r>
                  <a:rPr lang="en-IN" i="1" dirty="0" err="1"/>
                  <a:t>SbP</a:t>
                </a:r>
                <a:r>
                  <a:rPr lang="en-IN" i="1" dirty="0"/>
                  <a:t> </a:t>
                </a:r>
                <a:endParaRPr lang="en-IN" dirty="0"/>
              </a:p>
              <a:p>
                <a:pPr marL="0" indent="0" algn="just">
                  <a:buNone/>
                </a:pPr>
                <a:r>
                  <a:rPr lang="en-US" dirty="0" smtClean="0"/>
                  <a:t>Let </a:t>
                </a:r>
                <a:r>
                  <a:rPr lang="en-US" i="1" dirty="0" smtClean="0"/>
                  <a:t>A= S</a:t>
                </a:r>
                <a:r>
                  <a:rPr lang="en-US" dirty="0" smtClean="0"/>
                  <a:t>/</a:t>
                </a:r>
                <a:r>
                  <a:rPr lang="en-US" i="1" dirty="0" smtClean="0"/>
                  <a:t>n </a:t>
                </a:r>
                <a:r>
                  <a:rPr lang="en-US" dirty="0"/>
                  <a:t>+ </a:t>
                </a:r>
                <a:r>
                  <a:rPr lang="en-US" i="1" dirty="0"/>
                  <a:t>Sb</a:t>
                </a:r>
                <a14:m>
                  <m:oMath xmlns:m="http://schemas.openxmlformats.org/officeDocument/2006/math">
                    <m:bar>
                      <m:barPr>
                        <m:pos m:val="top"/>
                        <m:ctrlPr>
                          <a:rPr lang="en-IN" b="1" i="1" dirty="0" smtClean="0">
                            <a:latin typeface="Cambria Math" panose="02040503050406030204" pitchFamily="18" charset="0"/>
                          </a:rPr>
                        </m:ctrlPr>
                      </m:barPr>
                      <m:e>
                        <m:r>
                          <a:rPr lang="en-US" b="1" i="1" dirty="0" smtClean="0">
                            <a:latin typeface="Cambria Math" panose="02040503050406030204" pitchFamily="18" charset="0"/>
                          </a:rPr>
                          <m:t>𝑷</m:t>
                        </m:r>
                      </m:e>
                    </m:bar>
                  </m:oMath>
                </a14:m>
                <a:r>
                  <a:rPr lang="en-US" i="1" dirty="0"/>
                  <a:t> </a:t>
                </a:r>
                <a:r>
                  <a:rPr lang="en-US" dirty="0"/>
                  <a:t>and </a:t>
                </a:r>
                <a:r>
                  <a:rPr lang="en-US" i="1" dirty="0"/>
                  <a:t>B ≡ Sb </a:t>
                </a:r>
                <a:endParaRPr lang="en-US" dirty="0"/>
              </a:p>
              <a:p>
                <a:pPr marL="0" indent="0" algn="ctr">
                  <a:buNone/>
                </a:pPr>
                <a:r>
                  <a:rPr lang="en-IN" i="1" dirty="0"/>
                  <a:t>Q = A – </a:t>
                </a:r>
                <a:r>
                  <a:rPr lang="en-IN" i="1" dirty="0" err="1" smtClean="0"/>
                  <a:t>B</a:t>
                </a:r>
                <a:r>
                  <a:rPr lang="en-IN" dirty="0" err="1" smtClean="0"/>
                  <a:t>x</a:t>
                </a:r>
                <a:r>
                  <a:rPr lang="en-IN" i="1" dirty="0" err="1" smtClean="0"/>
                  <a:t>P</a:t>
                </a:r>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6473" y="646545"/>
                <a:ext cx="10827327" cy="5530418"/>
              </a:xfrm>
              <a:blipFill>
                <a:blip r:embed="rId2"/>
                <a:stretch>
                  <a:fillRect l="-1125" t="-2426" r="-1125" b="-2426"/>
                </a:stretch>
              </a:blipFill>
            </p:spPr>
            <p:txBody>
              <a:bodyPr/>
              <a:lstStyle/>
              <a:p>
                <a:r>
                  <a:rPr lang="en-IN">
                    <a:noFill/>
                  </a:rPr>
                  <a:t> </a:t>
                </a:r>
              </a:p>
            </p:txBody>
          </p:sp>
        </mc:Fallback>
      </mc:AlternateContent>
    </p:spTree>
    <p:extLst>
      <p:ext uri="{BB962C8B-B14F-4D97-AF65-F5344CB8AC3E}">
        <p14:creationId xmlns:p14="http://schemas.microsoft.com/office/powerpoint/2010/main" val="401319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709" y="785091"/>
            <a:ext cx="10926618" cy="5634182"/>
          </a:xfrm>
        </p:spPr>
        <p:txBody>
          <a:bodyPr>
            <a:normAutofit/>
          </a:bodyPr>
          <a:lstStyle/>
          <a:p>
            <a:pPr marL="0" indent="0" algn="ctr">
              <a:buNone/>
            </a:pPr>
            <a:r>
              <a:rPr lang="en-IN" i="1" dirty="0"/>
              <a:t>MR = P – Q/B = c </a:t>
            </a:r>
            <a:endParaRPr lang="en-IN" dirty="0"/>
          </a:p>
          <a:p>
            <a:pPr marL="0" indent="0" algn="ctr">
              <a:buNone/>
            </a:pPr>
            <a:r>
              <a:rPr lang="en-IN" i="1" dirty="0"/>
              <a:t>MR = P – Q/Sb = c </a:t>
            </a:r>
            <a:endParaRPr lang="en-IN" dirty="0"/>
          </a:p>
          <a:p>
            <a:pPr marL="0" indent="0" algn="ctr">
              <a:buNone/>
            </a:pPr>
            <a:r>
              <a:rPr lang="en-IN" i="1" dirty="0"/>
              <a:t>P = c + Q/Sb </a:t>
            </a:r>
            <a:endParaRPr lang="en-IN" dirty="0"/>
          </a:p>
          <a:p>
            <a:pPr marL="0" indent="0" algn="ctr">
              <a:buNone/>
            </a:pPr>
            <a:r>
              <a:rPr lang="en-IN" i="1" dirty="0"/>
              <a:t>P = c + </a:t>
            </a:r>
            <a:r>
              <a:rPr lang="en-IN" dirty="0"/>
              <a:t>(</a:t>
            </a:r>
            <a:r>
              <a:rPr lang="en-IN" i="1" dirty="0"/>
              <a:t>S/n</a:t>
            </a:r>
            <a:r>
              <a:rPr lang="en-IN" dirty="0"/>
              <a:t>)</a:t>
            </a:r>
            <a:r>
              <a:rPr lang="en-IN" i="1" dirty="0"/>
              <a:t>/Sb </a:t>
            </a:r>
            <a:endParaRPr lang="en-IN" dirty="0"/>
          </a:p>
          <a:p>
            <a:pPr marL="0" indent="0" algn="ctr">
              <a:buNone/>
            </a:pPr>
            <a:r>
              <a:rPr lang="en-IN" i="1" dirty="0"/>
              <a:t>P = c + </a:t>
            </a:r>
            <a:r>
              <a:rPr lang="en-IN" dirty="0"/>
              <a:t>1/(</a:t>
            </a:r>
            <a:r>
              <a:rPr lang="en-IN" i="1" dirty="0" err="1"/>
              <a:t>n</a:t>
            </a:r>
            <a:r>
              <a:rPr lang="en-IN" dirty="0" err="1"/>
              <a:t>x</a:t>
            </a:r>
            <a:r>
              <a:rPr lang="en-IN" i="1" dirty="0" err="1"/>
              <a:t>b</a:t>
            </a:r>
            <a:r>
              <a:rPr lang="en-IN" dirty="0"/>
              <a:t>) </a:t>
            </a:r>
          </a:p>
          <a:p>
            <a:pPr algn="just"/>
            <a:r>
              <a:rPr lang="en-US" dirty="0" smtClean="0"/>
              <a:t>The </a:t>
            </a:r>
            <a:r>
              <a:rPr lang="en-US" dirty="0"/>
              <a:t>larger the number of firms </a:t>
            </a:r>
            <a:r>
              <a:rPr lang="en-US" i="1" dirty="0"/>
              <a:t>n </a:t>
            </a:r>
            <a:r>
              <a:rPr lang="en-US" dirty="0"/>
              <a:t>in the industry, the lower the price each firm charges because of increased competition. </a:t>
            </a:r>
            <a:endParaRPr lang="en-US" dirty="0" smtClean="0"/>
          </a:p>
          <a:p>
            <a:pPr algn="just"/>
            <a:r>
              <a:rPr lang="en-US" dirty="0" smtClean="0"/>
              <a:t>At some number of firms, the price that firms charge (which decreases in </a:t>
            </a:r>
            <a:r>
              <a:rPr lang="en-US" i="1" dirty="0" smtClean="0"/>
              <a:t>n</a:t>
            </a:r>
            <a:r>
              <a:rPr lang="en-US" dirty="0" smtClean="0"/>
              <a:t>) matches the average cost that firms pay (which increases in </a:t>
            </a:r>
            <a:r>
              <a:rPr lang="en-US" i="1" dirty="0" smtClean="0"/>
              <a:t>n</a:t>
            </a:r>
            <a:r>
              <a:rPr lang="en-US" dirty="0" smtClean="0"/>
              <a:t>). </a:t>
            </a:r>
          </a:p>
          <a:p>
            <a:pPr algn="just"/>
            <a:r>
              <a:rPr lang="en-US" dirty="0" smtClean="0"/>
              <a:t>This number of firms is the number at which each firm has </a:t>
            </a:r>
            <a:r>
              <a:rPr lang="en-US" i="1" dirty="0" smtClean="0"/>
              <a:t>zero profits</a:t>
            </a:r>
            <a:r>
              <a:rPr lang="en-US" dirty="0" smtClean="0"/>
              <a:t>: price matches average cost. This number is the equilibrium number of firms. </a:t>
            </a:r>
          </a:p>
          <a:p>
            <a:endParaRPr lang="en-US" dirty="0"/>
          </a:p>
          <a:p>
            <a:endParaRPr lang="en-IN" dirty="0"/>
          </a:p>
        </p:txBody>
      </p:sp>
    </p:spTree>
    <p:extLst>
      <p:ext uri="{BB962C8B-B14F-4D97-AF65-F5344CB8AC3E}">
        <p14:creationId xmlns:p14="http://schemas.microsoft.com/office/powerpoint/2010/main" val="332632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60000"/>
              <a:lumOff val="40000"/>
            </a:schemeClr>
          </a:solidFill>
        </p:spPr>
        <p:txBody>
          <a:bodyPr/>
          <a:lstStyle/>
          <a:p>
            <a:pPr algn="ctr"/>
            <a:r>
              <a:rPr lang="en-US" dirty="0" smtClean="0"/>
              <a:t>Equillibrium in a monopolistically competitive market</a:t>
            </a:r>
            <a:endParaRPr lang="en-IN" dirty="0"/>
          </a:p>
        </p:txBody>
      </p:sp>
      <p:pic>
        <p:nvPicPr>
          <p:cNvPr id="4" name="Content Placeholder 3"/>
          <p:cNvPicPr>
            <a:picLocks noGrp="1" noChangeAspect="1"/>
          </p:cNvPicPr>
          <p:nvPr>
            <p:ph sz="half" idx="1"/>
          </p:nvPr>
        </p:nvPicPr>
        <p:blipFill>
          <a:blip r:embed="rId2"/>
          <a:stretch>
            <a:fillRect/>
          </a:stretch>
        </p:blipFill>
        <p:spPr>
          <a:xfrm>
            <a:off x="932873" y="2063523"/>
            <a:ext cx="4849313" cy="3977060"/>
          </a:xfrm>
          <a:prstGeom prst="rect">
            <a:avLst/>
          </a:prstGeom>
        </p:spPr>
      </p:pic>
      <p:sp>
        <p:nvSpPr>
          <p:cNvPr id="5" name="Content Placeholder 4"/>
          <p:cNvSpPr>
            <a:spLocks noGrp="1"/>
          </p:cNvSpPr>
          <p:nvPr>
            <p:ph sz="half" idx="2"/>
          </p:nvPr>
        </p:nvSpPr>
        <p:spPr>
          <a:xfrm>
            <a:off x="6172200" y="1825625"/>
            <a:ext cx="5181600" cy="4612120"/>
          </a:xfrm>
        </p:spPr>
        <p:txBody>
          <a:bodyPr>
            <a:noAutofit/>
          </a:bodyPr>
          <a:lstStyle/>
          <a:p>
            <a:pPr marL="0" indent="0" algn="just">
              <a:buNone/>
            </a:pPr>
            <a:r>
              <a:rPr lang="en-US" sz="2200" dirty="0" smtClean="0"/>
              <a:t>The number of firms in a monopolistically competitive market, and the prices that they charge are determined by two relationships. On the one hand, the more firms there are, the more intensely they compete, and hence lower is the industry price. This relationship is described by PP. On the other side, more firms there are, the less each firm sells and therefore higher is its average cost. This relationship is described by CC.  If price exceeds average cost, industry will be making profits and new firms will enter; if PP lies below CC industry will be making losses and firms will exit.</a:t>
            </a:r>
            <a:endParaRPr lang="en-IN" sz="2200" dirty="0"/>
          </a:p>
        </p:txBody>
      </p:sp>
    </p:spTree>
    <p:extLst>
      <p:ext uri="{BB962C8B-B14F-4D97-AF65-F5344CB8AC3E}">
        <p14:creationId xmlns:p14="http://schemas.microsoft.com/office/powerpoint/2010/main" val="1584810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If the number of firms is greater than or less than </a:t>
            </a:r>
            <a:r>
              <a:rPr lang="en-US" i="1" dirty="0"/>
              <a:t>n</a:t>
            </a:r>
            <a:r>
              <a:rPr lang="en-US" i="1" baseline="-25000" dirty="0"/>
              <a:t>2</a:t>
            </a:r>
            <a:r>
              <a:rPr lang="en-US" i="1" dirty="0"/>
              <a:t>, </a:t>
            </a:r>
            <a:r>
              <a:rPr lang="en-US" dirty="0"/>
              <a:t>then in industry is not in equilibrium in the sense that firms have an incentive to exit or enter the industry. </a:t>
            </a:r>
          </a:p>
          <a:p>
            <a:pPr algn="just"/>
            <a:r>
              <a:rPr lang="en-US" dirty="0" smtClean="0"/>
              <a:t>Firms </a:t>
            </a:r>
            <a:r>
              <a:rPr lang="en-US" dirty="0"/>
              <a:t>have an incentive to enter the industry when profits are greater than zero (price &gt; average cost). </a:t>
            </a:r>
          </a:p>
          <a:p>
            <a:pPr algn="just"/>
            <a:r>
              <a:rPr lang="en-US" dirty="0" smtClean="0"/>
              <a:t>Firms </a:t>
            </a:r>
            <a:r>
              <a:rPr lang="en-US" dirty="0"/>
              <a:t>have an incentive to exit the industry when profits are less than zero (price &lt; average cost). </a:t>
            </a:r>
          </a:p>
          <a:p>
            <a:endParaRPr lang="en-IN" dirty="0"/>
          </a:p>
        </p:txBody>
      </p:sp>
    </p:spTree>
    <p:extLst>
      <p:ext uri="{BB962C8B-B14F-4D97-AF65-F5344CB8AC3E}">
        <p14:creationId xmlns:p14="http://schemas.microsoft.com/office/powerpoint/2010/main" val="2878797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Because trade increases market size, trade is predicted to decrease average cost in an industry described by monopolistic competition. </a:t>
            </a:r>
          </a:p>
          <a:p>
            <a:pPr algn="ctr"/>
            <a:r>
              <a:rPr lang="en-US" dirty="0" smtClean="0"/>
              <a:t>Industry </a:t>
            </a:r>
            <a:r>
              <a:rPr lang="en-US" dirty="0"/>
              <a:t>sales increase with trade leading to decreased average costs: </a:t>
            </a:r>
            <a:r>
              <a:rPr lang="en-US" i="1" dirty="0"/>
              <a:t>AC = F</a:t>
            </a:r>
            <a:r>
              <a:rPr lang="en-US" dirty="0"/>
              <a:t>(</a:t>
            </a:r>
            <a:r>
              <a:rPr lang="en-US" i="1" dirty="0"/>
              <a:t>n/S</a:t>
            </a:r>
            <a:r>
              <a:rPr lang="en-US" dirty="0"/>
              <a:t>) </a:t>
            </a:r>
            <a:r>
              <a:rPr lang="en-US" i="1" dirty="0"/>
              <a:t>+ c </a:t>
            </a:r>
            <a:endParaRPr lang="en-US" dirty="0"/>
          </a:p>
          <a:p>
            <a:pPr algn="just"/>
            <a:r>
              <a:rPr lang="en-US" dirty="0" smtClean="0"/>
              <a:t>Because </a:t>
            </a:r>
            <a:r>
              <a:rPr lang="en-US" dirty="0"/>
              <a:t>trade increases the variety of goods that consumers can buy under monopolistic competition, it increases the welfare of consumers. </a:t>
            </a:r>
          </a:p>
          <a:p>
            <a:pPr algn="just"/>
            <a:r>
              <a:rPr lang="en-US" dirty="0" smtClean="0"/>
              <a:t>Because </a:t>
            </a:r>
            <a:r>
              <a:rPr lang="en-US" dirty="0"/>
              <a:t>average costs decrease, consumers can also benefit from a decreased price. </a:t>
            </a:r>
          </a:p>
          <a:p>
            <a:endParaRPr lang="en-IN" dirty="0"/>
          </a:p>
        </p:txBody>
      </p:sp>
    </p:spTree>
    <p:extLst>
      <p:ext uri="{BB962C8B-B14F-4D97-AF65-F5344CB8AC3E}">
        <p14:creationId xmlns:p14="http://schemas.microsoft.com/office/powerpoint/2010/main" val="1594956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0234"/>
          </a:xfrm>
          <a:solidFill>
            <a:schemeClr val="accent6">
              <a:lumMod val="40000"/>
              <a:lumOff val="60000"/>
            </a:schemeClr>
          </a:solidFill>
        </p:spPr>
        <p:txBody>
          <a:bodyPr/>
          <a:lstStyle/>
          <a:p>
            <a:pPr algn="ctr"/>
            <a:r>
              <a:rPr lang="en-US" dirty="0" smtClean="0"/>
              <a:t>Effects of a Larger Market</a:t>
            </a:r>
            <a:endParaRPr lang="en-IN" dirty="0"/>
          </a:p>
        </p:txBody>
      </p:sp>
      <p:sp>
        <p:nvSpPr>
          <p:cNvPr id="5" name="Content Placeholder 4"/>
          <p:cNvSpPr>
            <a:spLocks noGrp="1"/>
          </p:cNvSpPr>
          <p:nvPr>
            <p:ph sz="half" idx="1"/>
          </p:nvPr>
        </p:nvSpPr>
        <p:spPr>
          <a:xfrm>
            <a:off x="838200" y="1825625"/>
            <a:ext cx="4925291" cy="4351338"/>
          </a:xfrm>
        </p:spPr>
        <p:txBody>
          <a:bodyPr>
            <a:normAutofit fontScale="85000" lnSpcReduction="20000"/>
          </a:bodyPr>
          <a:lstStyle/>
          <a:p>
            <a:endParaRPr lang="en-IN" dirty="0"/>
          </a:p>
        </p:txBody>
      </p:sp>
      <p:sp>
        <p:nvSpPr>
          <p:cNvPr id="6" name="Content Placeholder 5"/>
          <p:cNvSpPr>
            <a:spLocks noGrp="1"/>
          </p:cNvSpPr>
          <p:nvPr>
            <p:ph sz="half" idx="2"/>
          </p:nvPr>
        </p:nvSpPr>
        <p:spPr>
          <a:xfrm>
            <a:off x="6077527" y="1825625"/>
            <a:ext cx="5377873" cy="4351338"/>
          </a:xfrm>
        </p:spPr>
        <p:txBody>
          <a:bodyPr>
            <a:normAutofit fontScale="85000" lnSpcReduction="20000"/>
          </a:bodyPr>
          <a:lstStyle/>
          <a:p>
            <a:pPr marL="0" indent="0" algn="just">
              <a:buNone/>
            </a:pPr>
            <a:r>
              <a:rPr lang="en-US" dirty="0" smtClean="0"/>
              <a:t>An increase in the size of the market allows each firm, other things equal, to produce more and thus have lower average cost. This is represented by a downward shift from CC</a:t>
            </a:r>
            <a:r>
              <a:rPr lang="en-US" baseline="-25000" dirty="0" smtClean="0"/>
              <a:t>1</a:t>
            </a:r>
            <a:r>
              <a:rPr lang="en-US" dirty="0" smtClean="0"/>
              <a:t> to CC</a:t>
            </a:r>
            <a:r>
              <a:rPr lang="en-US" baseline="-25000" dirty="0" smtClean="0"/>
              <a:t>2</a:t>
            </a:r>
            <a:r>
              <a:rPr lang="en-US" dirty="0" smtClean="0"/>
              <a:t>. The result is a simultaneous increase in the number of firms and hence in the variety of goods available and fall in the price of each.</a:t>
            </a:r>
            <a:endParaRPr lang="en-US" dirty="0"/>
          </a:p>
          <a:p>
            <a:pPr marL="0" indent="0" algn="just">
              <a:buNone/>
            </a:pPr>
            <a:r>
              <a:rPr lang="en-US" dirty="0" smtClean="0"/>
              <a:t>As a result of trade, the number of firms in a new international industry is predicted to increase relative to each national market. But it is unclear if firms will locate in the domestic country or foreign countries. </a:t>
            </a:r>
          </a:p>
          <a:p>
            <a:pPr marL="0" indent="0">
              <a:buNone/>
            </a:pPr>
            <a:endParaRPr lang="en-US" dirty="0" smtClean="0"/>
          </a:p>
          <a:p>
            <a:endParaRPr lang="en-IN" dirty="0"/>
          </a:p>
        </p:txBody>
      </p:sp>
      <p:pic>
        <p:nvPicPr>
          <p:cNvPr id="4" name="Picture 3"/>
          <p:cNvPicPr>
            <a:picLocks noChangeAspect="1"/>
          </p:cNvPicPr>
          <p:nvPr/>
        </p:nvPicPr>
        <p:blipFill>
          <a:blip r:embed="rId3"/>
          <a:stretch>
            <a:fillRect/>
          </a:stretch>
        </p:blipFill>
        <p:spPr>
          <a:xfrm>
            <a:off x="1826263" y="2566363"/>
            <a:ext cx="4050600" cy="3330334"/>
          </a:xfrm>
          <a:prstGeom prst="rect">
            <a:avLst/>
          </a:prstGeom>
        </p:spPr>
      </p:pic>
    </p:spTree>
    <p:extLst>
      <p:ext uri="{BB962C8B-B14F-4D97-AF65-F5344CB8AC3E}">
        <p14:creationId xmlns:p14="http://schemas.microsoft.com/office/powerpoint/2010/main" val="3219166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111"/>
          </a:xfrm>
        </p:spPr>
        <p:txBody>
          <a:bodyPr/>
          <a:lstStyle/>
          <a:p>
            <a:pPr algn="ctr"/>
            <a:endParaRPr lang="en-IN" dirty="0"/>
          </a:p>
        </p:txBody>
      </p:sp>
      <p:pic>
        <p:nvPicPr>
          <p:cNvPr id="4" name="Content Placeholder 3"/>
          <p:cNvPicPr>
            <a:picLocks noGrp="1" noChangeAspect="1"/>
          </p:cNvPicPr>
          <p:nvPr>
            <p:ph idx="1"/>
          </p:nvPr>
        </p:nvPicPr>
        <p:blipFill>
          <a:blip r:embed="rId2"/>
          <a:stretch>
            <a:fillRect/>
          </a:stretch>
        </p:blipFill>
        <p:spPr>
          <a:xfrm>
            <a:off x="1754909" y="949180"/>
            <a:ext cx="8682182" cy="5393886"/>
          </a:xfrm>
          <a:prstGeom prst="rect">
            <a:avLst/>
          </a:prstGeom>
        </p:spPr>
      </p:pic>
    </p:spTree>
    <p:extLst>
      <p:ext uri="{BB962C8B-B14F-4D97-AF65-F5344CB8AC3E}">
        <p14:creationId xmlns:p14="http://schemas.microsoft.com/office/powerpoint/2010/main" val="4151670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a:solidFill>
            <a:schemeClr val="accent1">
              <a:lumMod val="60000"/>
              <a:lumOff val="40000"/>
            </a:schemeClr>
          </a:solidFill>
        </p:spPr>
        <p:txBody>
          <a:bodyPr/>
          <a:lstStyle/>
          <a:p>
            <a:pPr algn="ctr"/>
            <a:r>
              <a:rPr lang="en-US" dirty="0" smtClean="0"/>
              <a:t>Introduction</a:t>
            </a:r>
            <a:endParaRPr lang="en-IN" dirty="0"/>
          </a:p>
        </p:txBody>
      </p:sp>
      <p:sp>
        <p:nvSpPr>
          <p:cNvPr id="3" name="Content Placeholder 2"/>
          <p:cNvSpPr>
            <a:spLocks noGrp="1"/>
          </p:cNvSpPr>
          <p:nvPr>
            <p:ph idx="1"/>
          </p:nvPr>
        </p:nvSpPr>
        <p:spPr>
          <a:xfrm>
            <a:off x="838200" y="1825624"/>
            <a:ext cx="10515600" cy="4621358"/>
          </a:xfrm>
        </p:spPr>
        <p:txBody>
          <a:bodyPr/>
          <a:lstStyle/>
          <a:p>
            <a:pPr algn="just"/>
            <a:r>
              <a:rPr lang="en-US" dirty="0"/>
              <a:t>When defining comparative advantage, the Ricardian model and the Heckscher-Ohlin model both assume </a:t>
            </a:r>
            <a:r>
              <a:rPr lang="en-US" b="1" dirty="0"/>
              <a:t>constant returns to scale</a:t>
            </a:r>
            <a:r>
              <a:rPr lang="en-US" dirty="0"/>
              <a:t>: </a:t>
            </a:r>
          </a:p>
          <a:p>
            <a:pPr algn="just">
              <a:buFont typeface="Wingdings" panose="05000000000000000000" pitchFamily="2" charset="2"/>
              <a:buChar char="Ø"/>
            </a:pPr>
            <a:r>
              <a:rPr lang="en-US" dirty="0" smtClean="0"/>
              <a:t>If </a:t>
            </a:r>
            <a:r>
              <a:rPr lang="en-US" dirty="0"/>
              <a:t>all factors of production are doubled then output will also double. </a:t>
            </a:r>
          </a:p>
          <a:p>
            <a:pPr algn="just"/>
            <a:r>
              <a:rPr lang="en-US" dirty="0" smtClean="0"/>
              <a:t>But </a:t>
            </a:r>
            <a:r>
              <a:rPr lang="en-US" dirty="0"/>
              <a:t>a firm or industry may have </a:t>
            </a:r>
            <a:r>
              <a:rPr lang="en-US" b="1" dirty="0"/>
              <a:t>increasing returns to scale </a:t>
            </a:r>
            <a:r>
              <a:rPr lang="en-US" dirty="0"/>
              <a:t>or </a:t>
            </a:r>
            <a:r>
              <a:rPr lang="en-US" b="1" dirty="0"/>
              <a:t>economies of scale</a:t>
            </a:r>
            <a:r>
              <a:rPr lang="en-US" dirty="0"/>
              <a:t>: </a:t>
            </a:r>
          </a:p>
          <a:p>
            <a:pPr algn="just">
              <a:buFont typeface="Wingdings" panose="05000000000000000000" pitchFamily="2" charset="2"/>
              <a:buChar char="Ø"/>
            </a:pPr>
            <a:r>
              <a:rPr lang="en-US" dirty="0" smtClean="0"/>
              <a:t>If </a:t>
            </a:r>
            <a:r>
              <a:rPr lang="en-US" dirty="0"/>
              <a:t>all factors of production are doubled, then output will more than double. </a:t>
            </a:r>
          </a:p>
          <a:p>
            <a:pPr algn="just">
              <a:buFont typeface="Wingdings" panose="05000000000000000000" pitchFamily="2" charset="2"/>
              <a:buChar char="Ø"/>
            </a:pPr>
            <a:r>
              <a:rPr lang="en-US" dirty="0" smtClean="0"/>
              <a:t>Larger </a:t>
            </a:r>
            <a:r>
              <a:rPr lang="en-US" dirty="0"/>
              <a:t>is more efficient: the cost per unit of output falls as a firm or industry increases output. </a:t>
            </a:r>
          </a:p>
          <a:p>
            <a:endParaRPr lang="en-IN" dirty="0"/>
          </a:p>
        </p:txBody>
      </p:sp>
    </p:spTree>
    <p:extLst>
      <p:ext uri="{BB962C8B-B14F-4D97-AF65-F5344CB8AC3E}">
        <p14:creationId xmlns:p14="http://schemas.microsoft.com/office/powerpoint/2010/main" val="37041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111"/>
          </a:xfrm>
          <a:solidFill>
            <a:schemeClr val="accent4">
              <a:lumMod val="40000"/>
              <a:lumOff val="60000"/>
            </a:schemeClr>
          </a:solidFill>
        </p:spPr>
        <p:txBody>
          <a:bodyPr/>
          <a:lstStyle/>
          <a:p>
            <a:pPr algn="ctr"/>
            <a:r>
              <a:rPr lang="en-US" dirty="0" smtClean="0"/>
              <a:t>Inter-industry Trade</a:t>
            </a:r>
            <a:endParaRPr lang="en-IN" dirty="0"/>
          </a:p>
        </p:txBody>
      </p:sp>
      <p:sp>
        <p:nvSpPr>
          <p:cNvPr id="3" name="Content Placeholder 2"/>
          <p:cNvSpPr>
            <a:spLocks noGrp="1"/>
          </p:cNvSpPr>
          <p:nvPr>
            <p:ph idx="1"/>
          </p:nvPr>
        </p:nvSpPr>
        <p:spPr>
          <a:xfrm>
            <a:off x="838200" y="1936461"/>
            <a:ext cx="10587182" cy="4649066"/>
          </a:xfrm>
        </p:spPr>
        <p:txBody>
          <a:bodyPr/>
          <a:lstStyle/>
          <a:p>
            <a:pPr algn="just"/>
            <a:r>
              <a:rPr lang="en-US" dirty="0"/>
              <a:t>According to the Heckscher-Ohlin model or Ricardian model, countries specialize in production. </a:t>
            </a:r>
          </a:p>
          <a:p>
            <a:pPr algn="just">
              <a:buFont typeface="Wingdings" panose="05000000000000000000" pitchFamily="2" charset="2"/>
              <a:buChar char="Ø"/>
            </a:pPr>
            <a:r>
              <a:rPr lang="en-US" dirty="0" smtClean="0"/>
              <a:t>Trade </a:t>
            </a:r>
            <a:r>
              <a:rPr lang="en-US" dirty="0"/>
              <a:t>occurs only </a:t>
            </a:r>
            <a:r>
              <a:rPr lang="en-US" i="1" dirty="0"/>
              <a:t>between </a:t>
            </a:r>
            <a:r>
              <a:rPr lang="en-US" dirty="0"/>
              <a:t>industries: </a:t>
            </a:r>
            <a:r>
              <a:rPr lang="en-US" b="1" dirty="0"/>
              <a:t>inter-industry trade </a:t>
            </a:r>
            <a:endParaRPr lang="en-US" dirty="0"/>
          </a:p>
          <a:p>
            <a:pPr algn="just"/>
            <a:r>
              <a:rPr lang="en-US" dirty="0" smtClean="0"/>
              <a:t>In </a:t>
            </a:r>
            <a:r>
              <a:rPr lang="en-US" dirty="0"/>
              <a:t>a Heckscher-Ohlin model suppose that: </a:t>
            </a:r>
          </a:p>
          <a:p>
            <a:pPr algn="just">
              <a:buFont typeface="Wingdings" panose="05000000000000000000" pitchFamily="2" charset="2"/>
              <a:buChar char="Ø"/>
            </a:pPr>
            <a:r>
              <a:rPr lang="en-US" dirty="0" smtClean="0"/>
              <a:t>The </a:t>
            </a:r>
            <a:r>
              <a:rPr lang="en-US" dirty="0"/>
              <a:t>capital abundant domestic economy specializes in the production of capital intensive cloth, which is imported by the foreign economy. </a:t>
            </a:r>
          </a:p>
          <a:p>
            <a:pPr algn="just">
              <a:buFont typeface="Wingdings" panose="05000000000000000000" pitchFamily="2" charset="2"/>
              <a:buChar char="Ø"/>
            </a:pPr>
            <a:r>
              <a:rPr lang="en-US" dirty="0" smtClean="0"/>
              <a:t>The labour </a:t>
            </a:r>
            <a:r>
              <a:rPr lang="en-US" dirty="0"/>
              <a:t>abundant foreign economy specializes in the production of </a:t>
            </a:r>
            <a:r>
              <a:rPr lang="en-US" dirty="0" smtClean="0"/>
              <a:t>labour </a:t>
            </a:r>
            <a:r>
              <a:rPr lang="en-US" dirty="0"/>
              <a:t>intensive food, which is imported by the domestic economy. </a:t>
            </a:r>
          </a:p>
          <a:p>
            <a:endParaRPr lang="en-IN" dirty="0"/>
          </a:p>
        </p:txBody>
      </p:sp>
    </p:spTree>
    <p:extLst>
      <p:ext uri="{BB962C8B-B14F-4D97-AF65-F5344CB8AC3E}">
        <p14:creationId xmlns:p14="http://schemas.microsoft.com/office/powerpoint/2010/main" val="1867842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111"/>
          </a:xfrm>
          <a:solidFill>
            <a:schemeClr val="accent2">
              <a:lumMod val="40000"/>
              <a:lumOff val="60000"/>
            </a:schemeClr>
          </a:solidFill>
        </p:spPr>
        <p:txBody>
          <a:bodyPr/>
          <a:lstStyle/>
          <a:p>
            <a:pPr algn="ctr"/>
            <a:r>
              <a:rPr lang="en-US" dirty="0" smtClean="0"/>
              <a:t>Intra-industry Trade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Suppose now that the global cloth industry is described by the monopolistic competition model. </a:t>
            </a:r>
          </a:p>
          <a:p>
            <a:pPr algn="just"/>
            <a:r>
              <a:rPr lang="en-US" dirty="0" smtClean="0"/>
              <a:t>Because </a:t>
            </a:r>
            <a:r>
              <a:rPr lang="en-US" dirty="0"/>
              <a:t>of product differentiation, suppose that each country produces different types of cloth. </a:t>
            </a:r>
          </a:p>
          <a:p>
            <a:pPr algn="just"/>
            <a:r>
              <a:rPr lang="en-US" dirty="0" smtClean="0"/>
              <a:t>Because </a:t>
            </a:r>
            <a:r>
              <a:rPr lang="en-US" dirty="0"/>
              <a:t>of economies of scale, large markets are desirable: the foreign country exports some cloth and the domestic country exports some cloth. </a:t>
            </a:r>
          </a:p>
          <a:p>
            <a:pPr algn="just"/>
            <a:r>
              <a:rPr lang="en-US" dirty="0" smtClean="0"/>
              <a:t>Trade </a:t>
            </a:r>
            <a:r>
              <a:rPr lang="en-US" dirty="0"/>
              <a:t>occurs </a:t>
            </a:r>
            <a:r>
              <a:rPr lang="en-US" i="1" dirty="0"/>
              <a:t>within </a:t>
            </a:r>
            <a:r>
              <a:rPr lang="en-US" dirty="0"/>
              <a:t>the cloth industry: </a:t>
            </a:r>
            <a:r>
              <a:rPr lang="en-US" b="1" dirty="0"/>
              <a:t>intra-industry trade </a:t>
            </a:r>
            <a:endParaRPr lang="en-US" b="1" dirty="0" smtClean="0"/>
          </a:p>
          <a:p>
            <a:pPr algn="just"/>
            <a:r>
              <a:rPr lang="en-US" dirty="0" smtClean="0"/>
              <a:t>If domestic country is capital abundant, it </a:t>
            </a:r>
            <a:r>
              <a:rPr lang="en-US" dirty="0" smtClean="0"/>
              <a:t>should </a:t>
            </a:r>
            <a:r>
              <a:rPr lang="en-US" dirty="0" smtClean="0"/>
              <a:t>therefore export more cloth than it imports. </a:t>
            </a:r>
          </a:p>
          <a:p>
            <a:pPr algn="just"/>
            <a:r>
              <a:rPr lang="en-US" dirty="0" smtClean="0"/>
              <a:t>Suppose that the trade in the food industry continues to be determined by comparative advantage. </a:t>
            </a:r>
          </a:p>
          <a:p>
            <a:pPr algn="just"/>
            <a:endParaRPr lang="en-US" dirty="0"/>
          </a:p>
          <a:p>
            <a:endParaRPr lang="en-IN" dirty="0"/>
          </a:p>
        </p:txBody>
      </p:sp>
    </p:spTree>
    <p:extLst>
      <p:ext uri="{BB962C8B-B14F-4D97-AF65-F5344CB8AC3E}">
        <p14:creationId xmlns:p14="http://schemas.microsoft.com/office/powerpoint/2010/main" val="1007623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accent3">
              <a:lumMod val="60000"/>
              <a:lumOff val="40000"/>
            </a:schemeClr>
          </a:solidFill>
        </p:spPr>
        <p:txBody>
          <a:bodyPr/>
          <a:lstStyle/>
          <a:p>
            <a:pPr algn="ctr"/>
            <a:r>
              <a:rPr lang="en-US" dirty="0" smtClean="0"/>
              <a:t>Trade with increasing returns and monopolistic competition</a:t>
            </a:r>
            <a:endParaRPr lang="en-IN" dirty="0"/>
          </a:p>
        </p:txBody>
      </p:sp>
      <p:pic>
        <p:nvPicPr>
          <p:cNvPr id="7" name="Content Placeholder 6"/>
          <p:cNvPicPr>
            <a:picLocks noGrp="1" noChangeAspect="1"/>
          </p:cNvPicPr>
          <p:nvPr>
            <p:ph sz="half" idx="1"/>
          </p:nvPr>
        </p:nvPicPr>
        <p:blipFill rotWithShape="1">
          <a:blip r:embed="rId2"/>
          <a:srcRect r="1499" b="3966"/>
          <a:stretch/>
        </p:blipFill>
        <p:spPr>
          <a:xfrm>
            <a:off x="394654" y="2161309"/>
            <a:ext cx="5585804" cy="3306618"/>
          </a:xfrm>
          <a:prstGeom prst="rect">
            <a:avLst/>
          </a:prstGeom>
        </p:spPr>
      </p:pic>
      <p:sp>
        <p:nvSpPr>
          <p:cNvPr id="6" name="Content Placeholder 5"/>
          <p:cNvSpPr>
            <a:spLocks noGrp="1"/>
          </p:cNvSpPr>
          <p:nvPr>
            <p:ph sz="half" idx="2"/>
          </p:nvPr>
        </p:nvSpPr>
        <p:spPr>
          <a:xfrm>
            <a:off x="6172200" y="1825625"/>
            <a:ext cx="5181600" cy="3531466"/>
          </a:xfrm>
        </p:spPr>
        <p:txBody>
          <a:bodyPr>
            <a:normAutofit/>
          </a:bodyPr>
          <a:lstStyle/>
          <a:p>
            <a:pPr marL="0" indent="0" algn="just">
              <a:buNone/>
            </a:pPr>
            <a:r>
              <a:rPr lang="en-US" dirty="0" smtClean="0"/>
              <a:t>If cloth is a monopolistically competitive industry, Home and Foreign will produce differentiated products. As a result, even if Home is a net exporter of cloth goods, it will import as well as export cloth, giving rise to intra industry trade.</a:t>
            </a:r>
            <a:endParaRPr lang="en-IN" dirty="0"/>
          </a:p>
        </p:txBody>
      </p:sp>
    </p:spTree>
    <p:extLst>
      <p:ext uri="{BB962C8B-B14F-4D97-AF65-F5344CB8AC3E}">
        <p14:creationId xmlns:p14="http://schemas.microsoft.com/office/powerpoint/2010/main" val="1219756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lstStyle/>
          <a:p>
            <a:pPr algn="ctr"/>
            <a:r>
              <a:rPr lang="en-US" dirty="0" smtClean="0"/>
              <a:t>Inter-industry trade and intra-industry trade</a:t>
            </a:r>
            <a:endParaRPr lang="en-IN" dirty="0"/>
          </a:p>
        </p:txBody>
      </p:sp>
      <p:sp>
        <p:nvSpPr>
          <p:cNvPr id="3" name="Content Placeholder 2"/>
          <p:cNvSpPr>
            <a:spLocks noGrp="1"/>
          </p:cNvSpPr>
          <p:nvPr>
            <p:ph idx="1"/>
          </p:nvPr>
        </p:nvSpPr>
        <p:spPr>
          <a:xfrm>
            <a:off x="838200" y="1936461"/>
            <a:ext cx="10515600" cy="4593648"/>
          </a:xfrm>
        </p:spPr>
        <p:txBody>
          <a:bodyPr>
            <a:normAutofit fontScale="92500" lnSpcReduction="20000"/>
          </a:bodyPr>
          <a:lstStyle/>
          <a:p>
            <a:pPr algn="just">
              <a:buFont typeface="Wingdings" panose="05000000000000000000" pitchFamily="2" charset="2"/>
              <a:buChar char="q"/>
            </a:pPr>
            <a:r>
              <a:rPr lang="en-US" dirty="0"/>
              <a:t>Gains from inter-industry trade reflect comparative advantage. </a:t>
            </a:r>
          </a:p>
          <a:p>
            <a:pPr algn="just">
              <a:buFont typeface="Wingdings" panose="05000000000000000000" pitchFamily="2" charset="2"/>
              <a:buChar char="q"/>
            </a:pPr>
            <a:r>
              <a:rPr lang="en-US" dirty="0" smtClean="0"/>
              <a:t>Gains </a:t>
            </a:r>
            <a:r>
              <a:rPr lang="en-US" dirty="0"/>
              <a:t>from intra-industry trade reflect economies of scale (lower costs) and wider consumer choices. </a:t>
            </a:r>
          </a:p>
          <a:p>
            <a:pPr algn="just">
              <a:buFont typeface="Wingdings" panose="05000000000000000000" pitchFamily="2" charset="2"/>
              <a:buChar char="q"/>
            </a:pPr>
            <a:r>
              <a:rPr lang="en-US" dirty="0" smtClean="0"/>
              <a:t>The </a:t>
            </a:r>
            <a:r>
              <a:rPr lang="en-US" dirty="0"/>
              <a:t>monopolistic competition model does not predict in which country firms locate, but a comparative advantage in producing the differentiated good will likely cause a country to export more of that good than it imports</a:t>
            </a:r>
            <a:r>
              <a:rPr lang="en-US" dirty="0" smtClean="0"/>
              <a:t>.</a:t>
            </a:r>
          </a:p>
          <a:p>
            <a:pPr algn="just">
              <a:buFont typeface="Wingdings" panose="05000000000000000000" pitchFamily="2" charset="2"/>
              <a:buChar char="q"/>
            </a:pPr>
            <a:r>
              <a:rPr lang="en-US" dirty="0"/>
              <a:t>The relative importance of intra-industry trade depend on how similar countries are. </a:t>
            </a:r>
          </a:p>
          <a:p>
            <a:pPr algn="just">
              <a:buFont typeface="Wingdings" panose="05000000000000000000" pitchFamily="2" charset="2"/>
              <a:buChar char="Ø"/>
            </a:pPr>
            <a:r>
              <a:rPr lang="en-US" dirty="0" smtClean="0"/>
              <a:t>Countries </a:t>
            </a:r>
            <a:r>
              <a:rPr lang="en-US" dirty="0"/>
              <a:t>with </a:t>
            </a:r>
            <a:r>
              <a:rPr lang="en-US" i="1" dirty="0"/>
              <a:t>similar </a:t>
            </a:r>
            <a:r>
              <a:rPr lang="en-US" dirty="0"/>
              <a:t>relative amounts of factors of production are predicted to have </a:t>
            </a:r>
            <a:r>
              <a:rPr lang="en-US" i="1" dirty="0"/>
              <a:t>intra-industry trade</a:t>
            </a:r>
            <a:r>
              <a:rPr lang="en-US" dirty="0"/>
              <a:t>. </a:t>
            </a:r>
          </a:p>
          <a:p>
            <a:pPr algn="just">
              <a:buFont typeface="Wingdings" panose="05000000000000000000" pitchFamily="2" charset="2"/>
              <a:buChar char="Ø"/>
            </a:pPr>
            <a:r>
              <a:rPr lang="en-US" dirty="0" smtClean="0"/>
              <a:t>Countries </a:t>
            </a:r>
            <a:r>
              <a:rPr lang="en-US" dirty="0"/>
              <a:t>with </a:t>
            </a:r>
            <a:r>
              <a:rPr lang="en-US" i="1" dirty="0"/>
              <a:t>different </a:t>
            </a:r>
            <a:r>
              <a:rPr lang="en-US" dirty="0"/>
              <a:t>relative amounts of factors of production are predicted to have </a:t>
            </a:r>
            <a:r>
              <a:rPr lang="en-US" i="1" dirty="0"/>
              <a:t>inter-industry trade</a:t>
            </a:r>
            <a:r>
              <a:rPr lang="en-US" dirty="0"/>
              <a:t>. </a:t>
            </a:r>
          </a:p>
          <a:p>
            <a:endParaRPr lang="en-IN" dirty="0"/>
          </a:p>
        </p:txBody>
      </p:sp>
    </p:spTree>
    <p:extLst>
      <p:ext uri="{BB962C8B-B14F-4D97-AF65-F5344CB8AC3E}">
        <p14:creationId xmlns:p14="http://schemas.microsoft.com/office/powerpoint/2010/main" val="324366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dirty="0" smtClean="0"/>
              <a:t>Unlike inter-industry trade in the Heckscher-Ohlin model, income distribution effects are not predicted to occur with intra-industry trade. </a:t>
            </a:r>
          </a:p>
          <a:p>
            <a:pPr algn="just"/>
            <a:r>
              <a:rPr lang="en-US" dirty="0" smtClean="0"/>
              <a:t>About </a:t>
            </a:r>
            <a:r>
              <a:rPr lang="en-US" dirty="0"/>
              <a:t>25% of world trade is intra-industry trade according to standard industrial classifications. </a:t>
            </a:r>
          </a:p>
          <a:p>
            <a:pPr algn="just">
              <a:buFont typeface="Wingdings" panose="05000000000000000000" pitchFamily="2" charset="2"/>
              <a:buChar char="Ø"/>
            </a:pPr>
            <a:r>
              <a:rPr lang="en-US" dirty="0" smtClean="0"/>
              <a:t>But </a:t>
            </a:r>
            <a:r>
              <a:rPr lang="en-US" dirty="0"/>
              <a:t>some industries have more intra-industry trade than others: those industries requiring relatively large amounts of skilled </a:t>
            </a:r>
            <a:r>
              <a:rPr lang="en-US" dirty="0" smtClean="0"/>
              <a:t>labour</a:t>
            </a:r>
            <a:r>
              <a:rPr lang="en-US" dirty="0"/>
              <a:t>, technology and physical capital exhibit intra-industry </a:t>
            </a:r>
            <a:r>
              <a:rPr lang="en-US" dirty="0" smtClean="0"/>
              <a:t>trade. </a:t>
            </a:r>
            <a:endParaRPr lang="en-US" dirty="0"/>
          </a:p>
          <a:p>
            <a:pPr algn="just">
              <a:buFont typeface="Wingdings" panose="05000000000000000000" pitchFamily="2" charset="2"/>
              <a:buChar char="Ø"/>
            </a:pPr>
            <a:r>
              <a:rPr lang="en-US" dirty="0" smtClean="0"/>
              <a:t>Countries </a:t>
            </a:r>
            <a:r>
              <a:rPr lang="en-US" dirty="0"/>
              <a:t>with similar relative amounts of skilled </a:t>
            </a:r>
            <a:r>
              <a:rPr lang="en-US" dirty="0" smtClean="0"/>
              <a:t>labour</a:t>
            </a:r>
            <a:r>
              <a:rPr lang="en-US" dirty="0"/>
              <a:t>, technology and physical capital engage in a large amount of intra-industry </a:t>
            </a:r>
            <a:r>
              <a:rPr lang="en-US" dirty="0" smtClean="0"/>
              <a:t>trade.</a:t>
            </a:r>
            <a:endParaRPr lang="en-IN" dirty="0"/>
          </a:p>
        </p:txBody>
      </p:sp>
    </p:spTree>
    <p:extLst>
      <p:ext uri="{BB962C8B-B14F-4D97-AF65-F5344CB8AC3E}">
        <p14:creationId xmlns:p14="http://schemas.microsoft.com/office/powerpoint/2010/main" val="3595117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1930"/>
          </a:xfrm>
          <a:solidFill>
            <a:schemeClr val="accent4">
              <a:lumMod val="75000"/>
            </a:schemeClr>
          </a:solidFill>
        </p:spPr>
        <p:txBody>
          <a:bodyPr/>
          <a:lstStyle/>
          <a:p>
            <a:pPr algn="ctr"/>
            <a:r>
              <a:rPr lang="en-US" dirty="0" smtClean="0"/>
              <a:t>Dumping</a:t>
            </a:r>
            <a:endParaRPr lang="en-IN" dirty="0"/>
          </a:p>
        </p:txBody>
      </p:sp>
      <p:sp>
        <p:nvSpPr>
          <p:cNvPr id="3" name="Content Placeholder 2"/>
          <p:cNvSpPr>
            <a:spLocks noGrp="1"/>
          </p:cNvSpPr>
          <p:nvPr>
            <p:ph idx="1"/>
          </p:nvPr>
        </p:nvSpPr>
        <p:spPr>
          <a:xfrm>
            <a:off x="838200" y="1825624"/>
            <a:ext cx="10515600" cy="4482811"/>
          </a:xfrm>
        </p:spPr>
        <p:txBody>
          <a:bodyPr/>
          <a:lstStyle/>
          <a:p>
            <a:pPr algn="just"/>
            <a:r>
              <a:rPr lang="en-US" b="1" dirty="0"/>
              <a:t>Dumping </a:t>
            </a:r>
            <a:r>
              <a:rPr lang="en-US" dirty="0"/>
              <a:t>is the practice of charging a lower price for exported goods than for goods sold domestically. </a:t>
            </a:r>
          </a:p>
          <a:p>
            <a:pPr algn="just"/>
            <a:r>
              <a:rPr lang="en-US" dirty="0" smtClean="0"/>
              <a:t>Dumping </a:t>
            </a:r>
            <a:r>
              <a:rPr lang="en-US" dirty="0"/>
              <a:t>is an example of </a:t>
            </a:r>
            <a:r>
              <a:rPr lang="en-US" b="1" dirty="0"/>
              <a:t>price discrimination</a:t>
            </a:r>
            <a:r>
              <a:rPr lang="en-US" dirty="0"/>
              <a:t>: the practice of charging different customers different prices. </a:t>
            </a:r>
          </a:p>
          <a:p>
            <a:pPr algn="just"/>
            <a:r>
              <a:rPr lang="en-US" dirty="0" smtClean="0"/>
              <a:t>Price </a:t>
            </a:r>
            <a:r>
              <a:rPr lang="en-US" dirty="0"/>
              <a:t>discrimination and dumping may occur only if </a:t>
            </a:r>
          </a:p>
          <a:p>
            <a:pPr algn="just">
              <a:buFont typeface="Wingdings" panose="05000000000000000000" pitchFamily="2" charset="2"/>
              <a:buChar char="Ø"/>
            </a:pPr>
            <a:r>
              <a:rPr lang="en-US" i="1" dirty="0" smtClean="0"/>
              <a:t>imperfect </a:t>
            </a:r>
            <a:r>
              <a:rPr lang="en-US" i="1" dirty="0"/>
              <a:t>competition </a:t>
            </a:r>
            <a:r>
              <a:rPr lang="en-US" dirty="0"/>
              <a:t>exists: firms are able to influence market prices. </a:t>
            </a:r>
          </a:p>
          <a:p>
            <a:pPr algn="just">
              <a:buFont typeface="Wingdings" panose="05000000000000000000" pitchFamily="2" charset="2"/>
              <a:buChar char="Ø"/>
            </a:pPr>
            <a:r>
              <a:rPr lang="en-US" i="1" dirty="0" smtClean="0"/>
              <a:t>markets </a:t>
            </a:r>
            <a:r>
              <a:rPr lang="en-US" i="1" dirty="0"/>
              <a:t>are segmented </a:t>
            </a:r>
            <a:r>
              <a:rPr lang="en-US" dirty="0"/>
              <a:t>so that goods are not easily bought in one market and resold in another. </a:t>
            </a:r>
          </a:p>
          <a:p>
            <a:endParaRPr lang="en-IN" dirty="0"/>
          </a:p>
        </p:txBody>
      </p:sp>
    </p:spTree>
    <p:extLst>
      <p:ext uri="{BB962C8B-B14F-4D97-AF65-F5344CB8AC3E}">
        <p14:creationId xmlns:p14="http://schemas.microsoft.com/office/powerpoint/2010/main" val="3061577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Dumping may be a profit maximizing strategy because of differences in foreign and domestic markets. </a:t>
            </a:r>
          </a:p>
          <a:p>
            <a:pPr algn="just"/>
            <a:r>
              <a:rPr lang="en-US" dirty="0" smtClean="0"/>
              <a:t>One </a:t>
            </a:r>
            <a:r>
              <a:rPr lang="en-US" dirty="0"/>
              <a:t>difference is that domestic firms usually have a larger share of the domestic market than they do of foreign markets. </a:t>
            </a:r>
          </a:p>
          <a:p>
            <a:pPr algn="just">
              <a:buFont typeface="Wingdings" panose="05000000000000000000" pitchFamily="2" charset="2"/>
              <a:buChar char="Ø"/>
            </a:pPr>
            <a:r>
              <a:rPr lang="en-US" dirty="0" smtClean="0"/>
              <a:t>Because </a:t>
            </a:r>
            <a:r>
              <a:rPr lang="en-US" dirty="0"/>
              <a:t>of less market dominance and more competition in foreign markets, foreign sales are usually more responsive to price changes than domestic sales. </a:t>
            </a:r>
          </a:p>
          <a:p>
            <a:pPr algn="just">
              <a:buFont typeface="Wingdings" panose="05000000000000000000" pitchFamily="2" charset="2"/>
              <a:buChar char="Ø"/>
            </a:pPr>
            <a:r>
              <a:rPr lang="en-US" dirty="0" smtClean="0"/>
              <a:t>Domestic </a:t>
            </a:r>
            <a:r>
              <a:rPr lang="en-US" dirty="0"/>
              <a:t>firms may be able to charge a high price in the domestic market but must charge a low price on exports if foreign consumers are more responsive to price </a:t>
            </a:r>
            <a:r>
              <a:rPr lang="en-US" dirty="0" smtClean="0"/>
              <a:t>changes. </a:t>
            </a:r>
            <a:endParaRPr lang="en-US" dirty="0"/>
          </a:p>
          <a:p>
            <a:endParaRPr lang="en-IN" dirty="0"/>
          </a:p>
        </p:txBody>
      </p:sp>
    </p:spTree>
    <p:extLst>
      <p:ext uri="{BB962C8B-B14F-4D97-AF65-F5344CB8AC3E}">
        <p14:creationId xmlns:p14="http://schemas.microsoft.com/office/powerpoint/2010/main" val="2513496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We </a:t>
            </a:r>
            <a:r>
              <a:rPr lang="en-US" dirty="0" smtClean="0"/>
              <a:t>can see how </a:t>
            </a:r>
            <a:r>
              <a:rPr lang="en-US" dirty="0"/>
              <a:t>dumping occurs when a firm is a monopolist in the domestic market but a small competitive firm in foreign markets. </a:t>
            </a:r>
          </a:p>
          <a:p>
            <a:pPr algn="just">
              <a:buFont typeface="Wingdings" panose="05000000000000000000" pitchFamily="2" charset="2"/>
              <a:buChar char="Ø"/>
            </a:pPr>
            <a:r>
              <a:rPr lang="en-US" dirty="0" smtClean="0"/>
              <a:t>Because </a:t>
            </a:r>
            <a:r>
              <a:rPr lang="en-US" dirty="0"/>
              <a:t>the firm is a monopolist in the domestic market, the domestic market demand curve is downward sloping, and the marginal revenue curve lies below that demand curve. </a:t>
            </a:r>
          </a:p>
          <a:p>
            <a:pPr algn="just">
              <a:buFont typeface="Wingdings" panose="05000000000000000000" pitchFamily="2" charset="2"/>
              <a:buChar char="Ø"/>
            </a:pPr>
            <a:r>
              <a:rPr lang="en-US" dirty="0" smtClean="0"/>
              <a:t>Because </a:t>
            </a:r>
            <a:r>
              <a:rPr lang="en-US" dirty="0"/>
              <a:t>the firm is a small competitive firm in foreign markets, the foreign market demand curve is horizontal, representing the fact that exports are very responsive to small price changes </a:t>
            </a:r>
          </a:p>
          <a:p>
            <a:endParaRPr lang="en-IN" dirty="0"/>
          </a:p>
        </p:txBody>
      </p:sp>
    </p:spTree>
    <p:extLst>
      <p:ext uri="{BB962C8B-B14F-4D97-AF65-F5344CB8AC3E}">
        <p14:creationId xmlns:p14="http://schemas.microsoft.com/office/powerpoint/2010/main" val="458342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1093"/>
          </a:xfrm>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628084" y="1473220"/>
            <a:ext cx="6894607" cy="4759870"/>
          </a:xfrm>
          <a:prstGeom prst="rect">
            <a:avLst/>
          </a:prstGeom>
        </p:spPr>
      </p:pic>
    </p:spTree>
    <p:extLst>
      <p:ext uri="{BB962C8B-B14F-4D97-AF65-F5344CB8AC3E}">
        <p14:creationId xmlns:p14="http://schemas.microsoft.com/office/powerpoint/2010/main" val="2459384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smtClean="0"/>
              <a:t>The figure shows a monopolist that faces a demand curve D</a:t>
            </a:r>
            <a:r>
              <a:rPr lang="en-US" baseline="-25000" dirty="0" smtClean="0"/>
              <a:t>DOM</a:t>
            </a:r>
            <a:r>
              <a:rPr lang="en-US" dirty="0" smtClean="0"/>
              <a:t> for domestic sales,  but which can also sell as much as it likes at the export price P</a:t>
            </a:r>
            <a:r>
              <a:rPr lang="en-US" baseline="-25000" dirty="0" smtClean="0"/>
              <a:t>FOR</a:t>
            </a:r>
            <a:r>
              <a:rPr lang="en-US" dirty="0" smtClean="0"/>
              <a:t>. Since an additional item can always be sold at P</a:t>
            </a:r>
            <a:r>
              <a:rPr lang="en-US" baseline="-25000" dirty="0" smtClean="0"/>
              <a:t>FOR</a:t>
            </a:r>
            <a:r>
              <a:rPr lang="en-US" dirty="0" smtClean="0"/>
              <a:t>, the firm increases output until the marginal cost equals P</a:t>
            </a:r>
            <a:r>
              <a:rPr lang="en-US" baseline="-25000" dirty="0" smtClean="0"/>
              <a:t>FOR</a:t>
            </a:r>
            <a:r>
              <a:rPr lang="en-US" dirty="0" smtClean="0"/>
              <a:t>. This profit maximizing output is shown as Q</a:t>
            </a:r>
            <a:r>
              <a:rPr lang="en-US" baseline="-25000" dirty="0" smtClean="0"/>
              <a:t>MONOPOLY</a:t>
            </a:r>
            <a:r>
              <a:rPr lang="en-US" dirty="0" smtClean="0"/>
              <a:t> . Since the firm’s marginal cost at Q</a:t>
            </a:r>
            <a:r>
              <a:rPr lang="en-US" baseline="-25000" dirty="0" smtClean="0"/>
              <a:t>MONOPOLY</a:t>
            </a:r>
            <a:r>
              <a:rPr lang="en-US" dirty="0" smtClean="0"/>
              <a:t> is P</a:t>
            </a:r>
            <a:r>
              <a:rPr lang="en-US" baseline="-25000" dirty="0" smtClean="0"/>
              <a:t>FOR</a:t>
            </a:r>
            <a:r>
              <a:rPr lang="en-US" dirty="0" smtClean="0"/>
              <a:t>, it sells output in the domestic market </a:t>
            </a:r>
            <a:r>
              <a:rPr lang="en-US" dirty="0" err="1" smtClean="0"/>
              <a:t>upto</a:t>
            </a:r>
            <a:r>
              <a:rPr lang="en-US" dirty="0" smtClean="0"/>
              <a:t> the point where marginal revenue equals P</a:t>
            </a:r>
            <a:r>
              <a:rPr lang="en-US" baseline="-25000" dirty="0" smtClean="0"/>
              <a:t>FOR</a:t>
            </a:r>
            <a:r>
              <a:rPr lang="en-US" dirty="0" smtClean="0"/>
              <a:t>. This profit maximizing level of domestic sales is shown as Q</a:t>
            </a:r>
            <a:r>
              <a:rPr lang="en-US" baseline="-25000" dirty="0" smtClean="0"/>
              <a:t>DOM</a:t>
            </a:r>
            <a:r>
              <a:rPr lang="en-US" dirty="0" smtClean="0"/>
              <a:t>. The rest of its output Q</a:t>
            </a:r>
            <a:r>
              <a:rPr lang="en-US" baseline="-25000" dirty="0" smtClean="0"/>
              <a:t>MONOPOLY </a:t>
            </a:r>
            <a:r>
              <a:rPr lang="en-US" dirty="0" smtClean="0"/>
              <a:t>- Q</a:t>
            </a:r>
            <a:r>
              <a:rPr lang="en-US" baseline="-25000" dirty="0" smtClean="0"/>
              <a:t>DOM</a:t>
            </a:r>
            <a:r>
              <a:rPr lang="en-US" dirty="0" smtClean="0"/>
              <a:t> is exported.</a:t>
            </a:r>
          </a:p>
          <a:p>
            <a:pPr algn="just"/>
            <a:r>
              <a:rPr lang="en-US" dirty="0" smtClean="0"/>
              <a:t>The price at which domestic consumers demand Q</a:t>
            </a:r>
            <a:r>
              <a:rPr lang="en-US" baseline="-25000" dirty="0" smtClean="0"/>
              <a:t>DOM</a:t>
            </a:r>
            <a:r>
              <a:rPr lang="en-US" dirty="0" smtClean="0"/>
              <a:t> is P</a:t>
            </a:r>
            <a:r>
              <a:rPr lang="en-US" baseline="-25000" dirty="0" smtClean="0"/>
              <a:t>DOM</a:t>
            </a:r>
            <a:r>
              <a:rPr lang="en-US" dirty="0" smtClean="0"/>
              <a:t>. Since P</a:t>
            </a:r>
            <a:r>
              <a:rPr lang="en-US" baseline="-25000" dirty="0" smtClean="0"/>
              <a:t>DOM</a:t>
            </a:r>
            <a:r>
              <a:rPr lang="en-US" dirty="0" smtClean="0"/>
              <a:t>&gt; P</a:t>
            </a:r>
            <a:r>
              <a:rPr lang="en-US" baseline="-25000" dirty="0" smtClean="0"/>
              <a:t>FOR</a:t>
            </a:r>
            <a:r>
              <a:rPr lang="en-US" dirty="0" smtClean="0"/>
              <a:t>, the firm sells exports at a lower price than it charges domestic consumers. </a:t>
            </a:r>
            <a:endParaRPr lang="en-US" dirty="0"/>
          </a:p>
        </p:txBody>
      </p:sp>
    </p:spTree>
    <p:extLst>
      <p:ext uri="{BB962C8B-B14F-4D97-AF65-F5344CB8AC3E}">
        <p14:creationId xmlns:p14="http://schemas.microsoft.com/office/powerpoint/2010/main" val="345497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The Ricardian and Heckscher-Ohlin models also rely on competition to predict that all income from production is paid to owners of factors of production: no “excess” or monopoly profits exist. </a:t>
            </a:r>
          </a:p>
          <a:p>
            <a:pPr algn="just"/>
            <a:r>
              <a:rPr lang="en-US" dirty="0" smtClean="0"/>
              <a:t>But </a:t>
            </a:r>
            <a:r>
              <a:rPr lang="en-US" dirty="0"/>
              <a:t>when economies of scale exist, large firms may be more efficient than small firms, and the industry may consist of a monopoly or a few large firms. </a:t>
            </a:r>
          </a:p>
          <a:p>
            <a:pPr algn="just">
              <a:buFont typeface="Wingdings" panose="05000000000000000000" pitchFamily="2" charset="2"/>
              <a:buChar char="Ø"/>
            </a:pPr>
            <a:r>
              <a:rPr lang="en-US" dirty="0" smtClean="0"/>
              <a:t>Production </a:t>
            </a:r>
            <a:r>
              <a:rPr lang="en-US" dirty="0"/>
              <a:t>may be imperfectly competitive in the sense that excess or monopoly profits are captured by large firms. </a:t>
            </a:r>
          </a:p>
        </p:txBody>
      </p:sp>
    </p:spTree>
    <p:extLst>
      <p:ext uri="{BB962C8B-B14F-4D97-AF65-F5344CB8AC3E}">
        <p14:creationId xmlns:p14="http://schemas.microsoft.com/office/powerpoint/2010/main" val="2766566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To maximize profits, the firm will sell a low amount in the domestic market at a high price </a:t>
            </a:r>
            <a:r>
              <a:rPr lang="en-US" i="1" dirty="0"/>
              <a:t>P</a:t>
            </a:r>
            <a:r>
              <a:rPr lang="en-US" i="1" baseline="-25000" dirty="0"/>
              <a:t>DOM</a:t>
            </a:r>
            <a:r>
              <a:rPr lang="en-US" i="1" dirty="0"/>
              <a:t> </a:t>
            </a:r>
            <a:r>
              <a:rPr lang="en-US" dirty="0"/>
              <a:t>, but sell in foreign markets at a low price </a:t>
            </a:r>
            <a:r>
              <a:rPr lang="en-US" i="1" dirty="0" smtClean="0"/>
              <a:t>P</a:t>
            </a:r>
            <a:r>
              <a:rPr lang="en-US" i="1" baseline="-25000" dirty="0" smtClean="0"/>
              <a:t>FOR</a:t>
            </a:r>
            <a:r>
              <a:rPr lang="en-US" baseline="-25000" dirty="0" smtClean="0"/>
              <a:t> </a:t>
            </a:r>
            <a:endParaRPr lang="en-US" baseline="-25000" dirty="0"/>
          </a:p>
          <a:p>
            <a:pPr algn="just">
              <a:buFont typeface="Wingdings" panose="05000000000000000000" pitchFamily="2" charset="2"/>
              <a:buChar char="Ø"/>
            </a:pPr>
            <a:r>
              <a:rPr lang="en-US" dirty="0" smtClean="0"/>
              <a:t>Since </a:t>
            </a:r>
            <a:r>
              <a:rPr lang="en-US" dirty="0"/>
              <a:t>an additional unit can always be sold at </a:t>
            </a:r>
            <a:r>
              <a:rPr lang="en-US" i="1" dirty="0" smtClean="0"/>
              <a:t>P</a:t>
            </a:r>
            <a:r>
              <a:rPr lang="en-US" i="1" baseline="-25000" dirty="0" smtClean="0"/>
              <a:t>FOR</a:t>
            </a:r>
            <a:r>
              <a:rPr lang="en-US" i="1" dirty="0" smtClean="0"/>
              <a:t> </a:t>
            </a:r>
            <a:r>
              <a:rPr lang="en-US" dirty="0"/>
              <a:t>, the firm will sell its products at a high price in the domestic market until marginal revenue there falls to </a:t>
            </a:r>
            <a:r>
              <a:rPr lang="en-US" i="1" dirty="0" smtClean="0"/>
              <a:t>P</a:t>
            </a:r>
            <a:r>
              <a:rPr lang="en-US" i="1" baseline="-25000" dirty="0" smtClean="0"/>
              <a:t>FOR</a:t>
            </a:r>
            <a:r>
              <a:rPr lang="en-US" dirty="0" smtClean="0"/>
              <a:t>. </a:t>
            </a:r>
            <a:endParaRPr lang="en-US" dirty="0"/>
          </a:p>
          <a:p>
            <a:pPr algn="just">
              <a:buFont typeface="Wingdings" panose="05000000000000000000" pitchFamily="2" charset="2"/>
              <a:buChar char="Ø"/>
            </a:pPr>
            <a:r>
              <a:rPr lang="en-US" dirty="0" smtClean="0"/>
              <a:t>Thereafter</a:t>
            </a:r>
            <a:r>
              <a:rPr lang="en-US" dirty="0"/>
              <a:t>, it will sell exports at </a:t>
            </a:r>
            <a:r>
              <a:rPr lang="en-US" i="1" dirty="0" smtClean="0"/>
              <a:t>P</a:t>
            </a:r>
            <a:r>
              <a:rPr lang="en-US" i="1" baseline="-25000" dirty="0" smtClean="0"/>
              <a:t>FOR</a:t>
            </a:r>
            <a:r>
              <a:rPr lang="en-US" i="1" dirty="0" smtClean="0"/>
              <a:t> </a:t>
            </a:r>
            <a:r>
              <a:rPr lang="en-US" dirty="0"/>
              <a:t>until marginal costs exceed this price. </a:t>
            </a:r>
          </a:p>
          <a:p>
            <a:pPr algn="just"/>
            <a:r>
              <a:rPr lang="en-US" dirty="0" smtClean="0"/>
              <a:t>In </a:t>
            </a:r>
            <a:r>
              <a:rPr lang="en-US" dirty="0"/>
              <a:t>this case, dumping is a profit-maximizing strategy. </a:t>
            </a:r>
          </a:p>
          <a:p>
            <a:endParaRPr lang="en-IN" dirty="0"/>
          </a:p>
        </p:txBody>
      </p:sp>
    </p:spTree>
    <p:extLst>
      <p:ext uri="{BB962C8B-B14F-4D97-AF65-F5344CB8AC3E}">
        <p14:creationId xmlns:p14="http://schemas.microsoft.com/office/powerpoint/2010/main" val="888484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a:solidFill>
            <a:schemeClr val="tx2">
              <a:lumMod val="40000"/>
              <a:lumOff val="60000"/>
            </a:schemeClr>
          </a:solidFill>
        </p:spPr>
        <p:txBody>
          <a:bodyPr/>
          <a:lstStyle/>
          <a:p>
            <a:pPr algn="ctr"/>
            <a:r>
              <a:rPr lang="en-US" dirty="0" smtClean="0"/>
              <a:t>Protectionism and Dumping</a:t>
            </a:r>
            <a:endParaRPr lang="en-IN" dirty="0"/>
          </a:p>
        </p:txBody>
      </p:sp>
      <p:sp>
        <p:nvSpPr>
          <p:cNvPr id="3" name="Content Placeholder 2"/>
          <p:cNvSpPr>
            <a:spLocks noGrp="1"/>
          </p:cNvSpPr>
          <p:nvPr>
            <p:ph idx="1"/>
          </p:nvPr>
        </p:nvSpPr>
        <p:spPr/>
        <p:txBody>
          <a:bodyPr/>
          <a:lstStyle/>
          <a:p>
            <a:pPr algn="just"/>
            <a:r>
              <a:rPr lang="en-US" dirty="0"/>
              <a:t>Dumping (as well as price discrimination in domestic markets) is widely regarded as unfair. </a:t>
            </a:r>
          </a:p>
          <a:p>
            <a:pPr algn="just"/>
            <a:r>
              <a:rPr lang="en-US" dirty="0" smtClean="0"/>
              <a:t>The </a:t>
            </a:r>
            <a:r>
              <a:rPr lang="en-US" dirty="0"/>
              <a:t>Commerce Department may impose an “anti-dumping duty”, or tax, as a precaution against possible injury. </a:t>
            </a:r>
          </a:p>
          <a:p>
            <a:pPr algn="just"/>
            <a:r>
              <a:rPr lang="en-US" dirty="0" smtClean="0"/>
              <a:t>This </a:t>
            </a:r>
            <a:r>
              <a:rPr lang="en-US" dirty="0"/>
              <a:t>tax equals the difference between the actual and “fair” price of imports, where “fair” means “price the product is normally sold at in the manufacturer's domestic market ”. </a:t>
            </a:r>
          </a:p>
          <a:p>
            <a:endParaRPr lang="en-IN" dirty="0"/>
          </a:p>
        </p:txBody>
      </p:sp>
    </p:spTree>
    <p:extLst>
      <p:ext uri="{BB962C8B-B14F-4D97-AF65-F5344CB8AC3E}">
        <p14:creationId xmlns:p14="http://schemas.microsoft.com/office/powerpoint/2010/main" val="3397820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6584"/>
          </a:xfrm>
          <a:solidFill>
            <a:schemeClr val="accent5">
              <a:lumMod val="40000"/>
              <a:lumOff val="60000"/>
            </a:schemeClr>
          </a:solidFill>
        </p:spPr>
        <p:txBody>
          <a:bodyPr/>
          <a:lstStyle/>
          <a:p>
            <a:pPr algn="ctr"/>
            <a:r>
              <a:rPr lang="en-US" dirty="0" smtClean="0"/>
              <a:t>External Economies of Scale</a:t>
            </a:r>
            <a:endParaRPr lang="en-IN" dirty="0"/>
          </a:p>
        </p:txBody>
      </p:sp>
      <p:sp>
        <p:nvSpPr>
          <p:cNvPr id="3" name="Content Placeholder 2"/>
          <p:cNvSpPr>
            <a:spLocks noGrp="1"/>
          </p:cNvSpPr>
          <p:nvPr>
            <p:ph idx="1"/>
          </p:nvPr>
        </p:nvSpPr>
        <p:spPr/>
        <p:txBody>
          <a:bodyPr>
            <a:normAutofit fontScale="92500"/>
          </a:bodyPr>
          <a:lstStyle/>
          <a:p>
            <a:pPr algn="just"/>
            <a:r>
              <a:rPr lang="en-US" dirty="0"/>
              <a:t>If external economies exist, a country that has a large industry will have low costs of producing that industry’s good or service. </a:t>
            </a:r>
          </a:p>
          <a:p>
            <a:pPr algn="just"/>
            <a:r>
              <a:rPr lang="en-US" dirty="0" smtClean="0"/>
              <a:t>External </a:t>
            </a:r>
            <a:r>
              <a:rPr lang="en-US" dirty="0"/>
              <a:t>economies may exist for a few reasons: </a:t>
            </a:r>
          </a:p>
          <a:p>
            <a:pPr algn="just">
              <a:buFont typeface="Wingdings" panose="05000000000000000000" pitchFamily="2" charset="2"/>
              <a:buChar char="q"/>
            </a:pPr>
            <a:r>
              <a:rPr lang="en-US" b="1" dirty="0"/>
              <a:t>Specialized equipment or services </a:t>
            </a:r>
            <a:r>
              <a:rPr lang="en-US" dirty="0"/>
              <a:t>may be needed for the industry, but are only supplied by other firms if the industry is large and concentrated. </a:t>
            </a:r>
          </a:p>
          <a:p>
            <a:pPr algn="just">
              <a:buFont typeface="Wingdings" panose="05000000000000000000" pitchFamily="2" charset="2"/>
              <a:buChar char="Ø"/>
            </a:pPr>
            <a:r>
              <a:rPr lang="en-US" dirty="0" smtClean="0"/>
              <a:t>For </a:t>
            </a:r>
            <a:r>
              <a:rPr lang="en-US" dirty="0"/>
              <a:t>example, Silicon Valley in California has a large </a:t>
            </a:r>
            <a:r>
              <a:rPr lang="en-US" dirty="0" smtClean="0"/>
              <a:t>concentration of </a:t>
            </a:r>
            <a:r>
              <a:rPr lang="en-US" dirty="0"/>
              <a:t>silicon chip companies, which are serviced by companies that make special machines for manufacturing silicon chips. </a:t>
            </a:r>
          </a:p>
          <a:p>
            <a:pPr algn="just">
              <a:buFont typeface="Wingdings" panose="05000000000000000000" pitchFamily="2" charset="2"/>
              <a:buChar char="Ø"/>
            </a:pPr>
            <a:r>
              <a:rPr lang="en-US" dirty="0" smtClean="0"/>
              <a:t>These </a:t>
            </a:r>
            <a:r>
              <a:rPr lang="en-US" dirty="0"/>
              <a:t>machines are cheaper and more easily available for Silicon Valley firms than for firms elsewhere. </a:t>
            </a:r>
          </a:p>
          <a:p>
            <a:endParaRPr lang="en-IN" dirty="0"/>
          </a:p>
        </p:txBody>
      </p:sp>
    </p:spTree>
    <p:extLst>
      <p:ext uri="{BB962C8B-B14F-4D97-AF65-F5344CB8AC3E}">
        <p14:creationId xmlns:p14="http://schemas.microsoft.com/office/powerpoint/2010/main" val="3711357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b="1" dirty="0" smtClean="0"/>
              <a:t>Labour </a:t>
            </a:r>
            <a:r>
              <a:rPr lang="en-US" b="1" dirty="0"/>
              <a:t>pooling</a:t>
            </a:r>
            <a:r>
              <a:rPr lang="en-US" dirty="0"/>
              <a:t>: a large and concentrated industry may attract a pool of workers, reducing employee search and hiring costs for each firm. </a:t>
            </a:r>
          </a:p>
          <a:p>
            <a:pPr algn="just">
              <a:buFont typeface="Wingdings" panose="05000000000000000000" pitchFamily="2" charset="2"/>
              <a:buChar char="q"/>
            </a:pPr>
            <a:r>
              <a:rPr lang="en-US" b="1" dirty="0" smtClean="0"/>
              <a:t>Knowledge </a:t>
            </a:r>
            <a:r>
              <a:rPr lang="en-US" b="1" dirty="0"/>
              <a:t>spillovers</a:t>
            </a:r>
            <a:r>
              <a:rPr lang="en-US" dirty="0"/>
              <a:t>: workers from different firms may more easily share ideas that benefit each firm when a large and concentrated industry exists. </a:t>
            </a:r>
          </a:p>
          <a:p>
            <a:pPr algn="just"/>
            <a:r>
              <a:rPr lang="en-US" dirty="0"/>
              <a:t>If external economies exist, the pattern of trade may be due to historical accidents: </a:t>
            </a:r>
          </a:p>
          <a:p>
            <a:pPr algn="just">
              <a:buFont typeface="Wingdings" panose="05000000000000000000" pitchFamily="2" charset="2"/>
              <a:buChar char="Ø"/>
            </a:pPr>
            <a:r>
              <a:rPr lang="en-US" dirty="0" smtClean="0"/>
              <a:t>countries </a:t>
            </a:r>
            <a:r>
              <a:rPr lang="en-US" dirty="0"/>
              <a:t>that start out as large producers in certain industries tend to remain large producers even if some other country could potentially produce the goods more </a:t>
            </a:r>
            <a:r>
              <a:rPr lang="en-US" dirty="0" smtClean="0"/>
              <a:t>cheaply. </a:t>
            </a:r>
            <a:endParaRPr lang="en-US" dirty="0"/>
          </a:p>
          <a:p>
            <a:endParaRPr lang="en-IN" dirty="0"/>
          </a:p>
        </p:txBody>
      </p:sp>
    </p:spTree>
    <p:extLst>
      <p:ext uri="{BB962C8B-B14F-4D97-AF65-F5344CB8AC3E}">
        <p14:creationId xmlns:p14="http://schemas.microsoft.com/office/powerpoint/2010/main" val="958897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111"/>
          </a:xfrm>
          <a:solidFill>
            <a:schemeClr val="accent2">
              <a:lumMod val="75000"/>
            </a:schemeClr>
          </a:solidFill>
        </p:spPr>
        <p:txBody>
          <a:bodyPr/>
          <a:lstStyle/>
          <a:p>
            <a:pPr algn="ctr"/>
            <a:r>
              <a:rPr lang="en-US" dirty="0" smtClean="0"/>
              <a:t>External economies and specialization</a:t>
            </a:r>
            <a:endParaRPr lang="en-IN" dirty="0"/>
          </a:p>
        </p:txBody>
      </p:sp>
      <p:pic>
        <p:nvPicPr>
          <p:cNvPr id="6" name="Content Placeholder 5"/>
          <p:cNvPicPr>
            <a:picLocks noGrp="1" noChangeAspect="1"/>
          </p:cNvPicPr>
          <p:nvPr>
            <p:ph sz="half" idx="1"/>
          </p:nvPr>
        </p:nvPicPr>
        <p:blipFill rotWithShape="1">
          <a:blip r:embed="rId2"/>
          <a:srcRect r="2399"/>
          <a:stretch/>
        </p:blipFill>
        <p:spPr>
          <a:xfrm>
            <a:off x="1030892" y="1930400"/>
            <a:ext cx="4666311" cy="4246563"/>
          </a:xfrm>
          <a:prstGeom prst="rect">
            <a:avLst/>
          </a:prstGeom>
        </p:spPr>
      </p:pic>
      <p:sp>
        <p:nvSpPr>
          <p:cNvPr id="5" name="Content Placeholder 4"/>
          <p:cNvSpPr>
            <a:spLocks noGrp="1"/>
          </p:cNvSpPr>
          <p:nvPr>
            <p:ph sz="half" idx="2"/>
          </p:nvPr>
        </p:nvSpPr>
        <p:spPr>
          <a:xfrm>
            <a:off x="6172200" y="1825625"/>
            <a:ext cx="5181600" cy="4131830"/>
          </a:xfrm>
        </p:spPr>
        <p:txBody>
          <a:bodyPr>
            <a:noAutofit/>
          </a:bodyPr>
          <a:lstStyle/>
          <a:p>
            <a:pPr marL="0" indent="0" algn="just">
              <a:buNone/>
            </a:pPr>
            <a:r>
              <a:rPr lang="en-US" sz="2400" dirty="0" smtClean="0"/>
              <a:t>The average cost curve for Thailand AC</a:t>
            </a:r>
            <a:r>
              <a:rPr lang="en-US" sz="2400" baseline="-25000" dirty="0" smtClean="0"/>
              <a:t>THAI</a:t>
            </a:r>
            <a:r>
              <a:rPr lang="en-US" sz="2400" dirty="0" smtClean="0"/>
              <a:t>, lies below the average cost curve for Switzerland AC</a:t>
            </a:r>
            <a:r>
              <a:rPr lang="en-US" sz="2400" baseline="-25000" dirty="0" smtClean="0"/>
              <a:t>SWISS</a:t>
            </a:r>
            <a:r>
              <a:rPr lang="en-US" sz="2400" dirty="0" smtClean="0"/>
              <a:t>. Thus, Thailand could potentially supply the world market more cheaply than Switzerland. If the Swiss industry gets established first, however, it may be able to sell watches at the price P</a:t>
            </a:r>
            <a:r>
              <a:rPr lang="en-US" sz="2400" baseline="-25000" dirty="0" smtClean="0"/>
              <a:t>1</a:t>
            </a:r>
            <a:r>
              <a:rPr lang="en-US" sz="2400" dirty="0" smtClean="0"/>
              <a:t>, which is below the cost C</a:t>
            </a:r>
            <a:r>
              <a:rPr lang="en-US" sz="2400" baseline="-25000" dirty="0" smtClean="0"/>
              <a:t>0</a:t>
            </a:r>
            <a:r>
              <a:rPr lang="en-US" sz="2400" dirty="0" smtClean="0"/>
              <a:t> that an individual Thai firm would face if it began production on its own. So a pattern of specialization established by historical accident may persist even when new producers could potentially have lower costs.</a:t>
            </a:r>
            <a:endParaRPr lang="en-IN" sz="2400" dirty="0"/>
          </a:p>
        </p:txBody>
      </p:sp>
    </p:spTree>
    <p:extLst>
      <p:ext uri="{BB962C8B-B14F-4D97-AF65-F5344CB8AC3E}">
        <p14:creationId xmlns:p14="http://schemas.microsoft.com/office/powerpoint/2010/main" val="717080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Trade based on external economies has an ambiguous effect on national welfare. </a:t>
            </a:r>
          </a:p>
          <a:p>
            <a:pPr algn="just"/>
            <a:r>
              <a:rPr lang="en-US" dirty="0" smtClean="0"/>
              <a:t>There </a:t>
            </a:r>
            <a:r>
              <a:rPr lang="en-US" dirty="0"/>
              <a:t>may be gains to the </a:t>
            </a:r>
            <a:r>
              <a:rPr lang="en-US" i="1" dirty="0"/>
              <a:t>world </a:t>
            </a:r>
            <a:r>
              <a:rPr lang="en-US" dirty="0"/>
              <a:t>economy by concentrating production of industries with external economies. </a:t>
            </a:r>
          </a:p>
          <a:p>
            <a:pPr algn="just"/>
            <a:r>
              <a:rPr lang="en-US" dirty="0" smtClean="0"/>
              <a:t>But </a:t>
            </a:r>
            <a:r>
              <a:rPr lang="en-US" dirty="0"/>
              <a:t>there is no guarantee that the right country will produce a good subject to external economies. </a:t>
            </a:r>
          </a:p>
          <a:p>
            <a:pPr algn="just"/>
            <a:r>
              <a:rPr lang="en-US" dirty="0" smtClean="0"/>
              <a:t>It </a:t>
            </a:r>
            <a:r>
              <a:rPr lang="en-US" dirty="0"/>
              <a:t>is even possible that a country is worse off with trade than it would have been without trade: a country may </a:t>
            </a:r>
            <a:r>
              <a:rPr lang="en-US" dirty="0" smtClean="0"/>
              <a:t>be better </a:t>
            </a:r>
            <a:r>
              <a:rPr lang="en-US" dirty="0"/>
              <a:t>off if it produces everything for its domestic market rather than pay for </a:t>
            </a:r>
            <a:r>
              <a:rPr lang="en-US" dirty="0" smtClean="0"/>
              <a:t>imports. </a:t>
            </a:r>
            <a:endParaRPr lang="en-US" dirty="0"/>
          </a:p>
          <a:p>
            <a:endParaRPr lang="en-IN" dirty="0"/>
          </a:p>
        </p:txBody>
      </p:sp>
    </p:spTree>
    <p:extLst>
      <p:ext uri="{BB962C8B-B14F-4D97-AF65-F5344CB8AC3E}">
        <p14:creationId xmlns:p14="http://schemas.microsoft.com/office/powerpoint/2010/main" val="3935051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lstStyle/>
          <a:p>
            <a:pPr algn="ctr"/>
            <a:r>
              <a:rPr lang="en-US" dirty="0" smtClean="0"/>
              <a:t>External economies and losses from trade</a:t>
            </a:r>
            <a:endParaRPr lang="en-IN" dirty="0"/>
          </a:p>
        </p:txBody>
      </p:sp>
      <p:pic>
        <p:nvPicPr>
          <p:cNvPr id="6" name="Content Placeholder 5"/>
          <p:cNvPicPr>
            <a:picLocks noGrp="1" noChangeAspect="1"/>
          </p:cNvPicPr>
          <p:nvPr>
            <p:ph sz="half" idx="1"/>
          </p:nvPr>
        </p:nvPicPr>
        <p:blipFill>
          <a:blip r:embed="rId2"/>
          <a:stretch>
            <a:fillRect/>
          </a:stretch>
        </p:blipFill>
        <p:spPr>
          <a:xfrm>
            <a:off x="1200727" y="2007213"/>
            <a:ext cx="4579311" cy="4169749"/>
          </a:xfrm>
          <a:prstGeom prst="rect">
            <a:avLst/>
          </a:prstGeom>
        </p:spPr>
      </p:pic>
      <p:sp>
        <p:nvSpPr>
          <p:cNvPr id="5" name="Content Placeholder 4"/>
          <p:cNvSpPr>
            <a:spLocks noGrp="1"/>
          </p:cNvSpPr>
          <p:nvPr>
            <p:ph sz="half" idx="2"/>
          </p:nvPr>
        </p:nvSpPr>
        <p:spPr>
          <a:xfrm>
            <a:off x="6172200" y="1916418"/>
            <a:ext cx="5181600" cy="4351338"/>
          </a:xfrm>
        </p:spPr>
        <p:txBody>
          <a:bodyPr>
            <a:normAutofit fontScale="92500" lnSpcReduction="10000"/>
          </a:bodyPr>
          <a:lstStyle/>
          <a:p>
            <a:pPr marL="0" indent="0" algn="just">
              <a:buNone/>
            </a:pPr>
            <a:r>
              <a:rPr lang="en-US" dirty="0" smtClean="0"/>
              <a:t>When there are external economies, trade can potentially leave a country worse off than it would be in the absence of trade. Thailand imports watches from Switzerland, which is able to supply the world market D</a:t>
            </a:r>
            <a:r>
              <a:rPr lang="en-US" baseline="-25000" dirty="0" smtClean="0"/>
              <a:t>WORLD</a:t>
            </a:r>
            <a:r>
              <a:rPr lang="en-US" dirty="0" smtClean="0"/>
              <a:t> at a price P</a:t>
            </a:r>
            <a:r>
              <a:rPr lang="en-US" baseline="-25000" dirty="0" smtClean="0"/>
              <a:t>1</a:t>
            </a:r>
            <a:r>
              <a:rPr lang="en-US" dirty="0" smtClean="0"/>
              <a:t> low enough to block entry by Thai producers who must initially produce watches at cost C</a:t>
            </a:r>
            <a:r>
              <a:rPr lang="en-US" baseline="-25000" dirty="0" smtClean="0"/>
              <a:t>0</a:t>
            </a:r>
            <a:r>
              <a:rPr lang="en-US" dirty="0" smtClean="0"/>
              <a:t>. Yet if Thailand were to block all trade in watches, it would be able to supply its domestic market D</a:t>
            </a:r>
            <a:r>
              <a:rPr lang="en-US" baseline="-25000" dirty="0" smtClean="0"/>
              <a:t>THAI</a:t>
            </a:r>
            <a:r>
              <a:rPr lang="en-US" dirty="0" smtClean="0"/>
              <a:t> at a lower price P</a:t>
            </a:r>
            <a:r>
              <a:rPr lang="en-US" baseline="-25000" dirty="0" smtClean="0"/>
              <a:t>2</a:t>
            </a:r>
            <a:r>
              <a:rPr lang="en-US" dirty="0" smtClean="0"/>
              <a:t>.</a:t>
            </a:r>
            <a:endParaRPr lang="en-IN" dirty="0"/>
          </a:p>
        </p:txBody>
      </p:sp>
    </p:spTree>
    <p:extLst>
      <p:ext uri="{BB962C8B-B14F-4D97-AF65-F5344CB8AC3E}">
        <p14:creationId xmlns:p14="http://schemas.microsoft.com/office/powerpoint/2010/main" val="1764761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lstStyle/>
          <a:p>
            <a:endParaRPr lang="en-IN" dirty="0"/>
          </a:p>
        </p:txBody>
      </p:sp>
      <p:sp>
        <p:nvSpPr>
          <p:cNvPr id="3" name="Content Placeholder 2"/>
          <p:cNvSpPr>
            <a:spLocks noGrp="1"/>
          </p:cNvSpPr>
          <p:nvPr>
            <p:ph idx="1"/>
          </p:nvPr>
        </p:nvSpPr>
        <p:spPr>
          <a:xfrm>
            <a:off x="700809" y="1548534"/>
            <a:ext cx="10790382" cy="4833794"/>
          </a:xfrm>
        </p:spPr>
        <p:txBody>
          <a:bodyPr>
            <a:normAutofit/>
          </a:bodyPr>
          <a:lstStyle/>
          <a:p>
            <a:pPr algn="just"/>
            <a:r>
              <a:rPr lang="en-US" dirty="0"/>
              <a:t>We have considered cases where external economies depend on the amount of </a:t>
            </a:r>
            <a:r>
              <a:rPr lang="en-US" i="1" dirty="0"/>
              <a:t>current output </a:t>
            </a:r>
            <a:r>
              <a:rPr lang="en-US" dirty="0"/>
              <a:t>at a point in time. </a:t>
            </a:r>
          </a:p>
          <a:p>
            <a:pPr algn="just"/>
            <a:r>
              <a:rPr lang="en-US" dirty="0" smtClean="0"/>
              <a:t>But </a:t>
            </a:r>
            <a:r>
              <a:rPr lang="en-US" dirty="0"/>
              <a:t>external economies may also depend on the amount of </a:t>
            </a:r>
            <a:r>
              <a:rPr lang="en-US" i="1" dirty="0"/>
              <a:t>cumulative output over time</a:t>
            </a:r>
            <a:r>
              <a:rPr lang="en-US" dirty="0"/>
              <a:t>. </a:t>
            </a:r>
          </a:p>
          <a:p>
            <a:pPr algn="just"/>
            <a:r>
              <a:rPr lang="en-US" b="1" dirty="0" smtClean="0"/>
              <a:t>Dynamic </a:t>
            </a:r>
            <a:r>
              <a:rPr lang="en-US" b="1" dirty="0"/>
              <a:t>external economies of scale </a:t>
            </a:r>
            <a:r>
              <a:rPr lang="en-US" dirty="0"/>
              <a:t>(dynamic increasing returns to scale) exist if average costs fall as cumulative output over time rises. </a:t>
            </a:r>
          </a:p>
          <a:p>
            <a:pPr algn="just"/>
            <a:r>
              <a:rPr lang="en-US" dirty="0"/>
              <a:t>Dynamic increasing returns to scale could arise if the cost of production depends on the accumulation of knowledge and experience, which depend on the production process over time. </a:t>
            </a:r>
          </a:p>
          <a:p>
            <a:pPr algn="just"/>
            <a:r>
              <a:rPr lang="en-US" dirty="0" smtClean="0"/>
              <a:t>A </a:t>
            </a:r>
            <a:r>
              <a:rPr lang="en-US" dirty="0"/>
              <a:t>graphical representation of dynamic increasing returns to scale is called a </a:t>
            </a:r>
            <a:r>
              <a:rPr lang="en-US" b="1" dirty="0"/>
              <a:t>learning curve</a:t>
            </a:r>
            <a:r>
              <a:rPr lang="en-US" dirty="0"/>
              <a:t>. </a:t>
            </a:r>
          </a:p>
          <a:p>
            <a:endParaRPr lang="en-IN" dirty="0"/>
          </a:p>
        </p:txBody>
      </p:sp>
    </p:spTree>
    <p:extLst>
      <p:ext uri="{BB962C8B-B14F-4D97-AF65-F5344CB8AC3E}">
        <p14:creationId xmlns:p14="http://schemas.microsoft.com/office/powerpoint/2010/main" val="2909036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40000"/>
              <a:lumOff val="60000"/>
            </a:schemeClr>
          </a:solidFill>
        </p:spPr>
        <p:txBody>
          <a:bodyPr/>
          <a:lstStyle/>
          <a:p>
            <a:pPr algn="ctr"/>
            <a:r>
              <a:rPr lang="en-US" dirty="0" smtClean="0"/>
              <a:t>The Learning Curve</a:t>
            </a:r>
            <a:endParaRPr lang="en-IN" dirty="0"/>
          </a:p>
        </p:txBody>
      </p:sp>
      <p:pic>
        <p:nvPicPr>
          <p:cNvPr id="7" name="Content Placeholder 6"/>
          <p:cNvPicPr>
            <a:picLocks noGrp="1" noChangeAspect="1"/>
          </p:cNvPicPr>
          <p:nvPr>
            <p:ph sz="half" idx="1"/>
          </p:nvPr>
        </p:nvPicPr>
        <p:blipFill>
          <a:blip r:embed="rId2"/>
          <a:stretch>
            <a:fillRect/>
          </a:stretch>
        </p:blipFill>
        <p:spPr>
          <a:xfrm>
            <a:off x="1246909" y="2089056"/>
            <a:ext cx="4664789" cy="4087907"/>
          </a:xfrm>
          <a:prstGeom prst="rect">
            <a:avLst/>
          </a:prstGeom>
        </p:spPr>
      </p:pic>
      <p:sp>
        <p:nvSpPr>
          <p:cNvPr id="6" name="Content Placeholder 5"/>
          <p:cNvSpPr>
            <a:spLocks noGrp="1"/>
          </p:cNvSpPr>
          <p:nvPr>
            <p:ph sz="half" idx="2"/>
          </p:nvPr>
        </p:nvSpPr>
        <p:spPr/>
        <p:txBody>
          <a:bodyPr>
            <a:normAutofit/>
          </a:bodyPr>
          <a:lstStyle/>
          <a:p>
            <a:pPr marL="0" indent="0" algn="just">
              <a:buNone/>
            </a:pPr>
            <a:r>
              <a:rPr lang="en-US" dirty="0" smtClean="0"/>
              <a:t>The learning curve shows that unit cost is lower the greater the cumulative output of a country’s industry to date. A country that has extensive experience in an industry may have a lower unit cost than other country with little or no work experience, even if the second country’s learning curve </a:t>
            </a:r>
            <a:r>
              <a:rPr lang="en-US" dirty="0"/>
              <a:t>(L*) is </a:t>
            </a:r>
            <a:r>
              <a:rPr lang="en-US" dirty="0" smtClean="0"/>
              <a:t>lower is lower, for example, because of lower wages.</a:t>
            </a:r>
            <a:endParaRPr lang="en-IN" dirty="0"/>
          </a:p>
        </p:txBody>
      </p:sp>
    </p:spTree>
    <p:extLst>
      <p:ext uri="{BB962C8B-B14F-4D97-AF65-F5344CB8AC3E}">
        <p14:creationId xmlns:p14="http://schemas.microsoft.com/office/powerpoint/2010/main" val="4018244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Like external economies of scale at a point in time, dynamic increasing returns to scale can lock in an initial advantage or head start in an industry. </a:t>
            </a:r>
          </a:p>
          <a:p>
            <a:pPr algn="just"/>
            <a:r>
              <a:rPr lang="en-US" dirty="0" smtClean="0"/>
              <a:t>Like </a:t>
            </a:r>
            <a:r>
              <a:rPr lang="en-US" dirty="0"/>
              <a:t>external economies of scale at a point in time, dynamic increasing returns to scale can be used to justify protectionism. </a:t>
            </a:r>
          </a:p>
          <a:p>
            <a:pPr algn="just">
              <a:buFont typeface="Wingdings" panose="05000000000000000000" pitchFamily="2" charset="2"/>
              <a:buChar char="Ø"/>
            </a:pPr>
            <a:r>
              <a:rPr lang="en-US" dirty="0" smtClean="0"/>
              <a:t>Temporary </a:t>
            </a:r>
            <a:r>
              <a:rPr lang="en-US" dirty="0"/>
              <a:t>protection of industries enables them to gain experience: infant industry argument. </a:t>
            </a:r>
          </a:p>
          <a:p>
            <a:pPr algn="just">
              <a:buFont typeface="Wingdings" panose="05000000000000000000" pitchFamily="2" charset="2"/>
              <a:buChar char="Ø"/>
            </a:pPr>
            <a:r>
              <a:rPr lang="en-US" dirty="0" smtClean="0"/>
              <a:t>But </a:t>
            </a:r>
            <a:r>
              <a:rPr lang="en-US" dirty="0"/>
              <a:t>temporary is often for a long time, and it is hard to identify when external economies of scale really exist. </a:t>
            </a:r>
          </a:p>
          <a:p>
            <a:endParaRPr lang="en-IN" dirty="0"/>
          </a:p>
        </p:txBody>
      </p:sp>
    </p:spTree>
    <p:extLst>
      <p:ext uri="{BB962C8B-B14F-4D97-AF65-F5344CB8AC3E}">
        <p14:creationId xmlns:p14="http://schemas.microsoft.com/office/powerpoint/2010/main" val="245168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7348"/>
          </a:xfrm>
          <a:solidFill>
            <a:schemeClr val="accent2">
              <a:lumMod val="60000"/>
              <a:lumOff val="40000"/>
            </a:schemeClr>
          </a:solidFill>
        </p:spPr>
        <p:txBody>
          <a:bodyPr/>
          <a:lstStyle/>
          <a:p>
            <a:pPr algn="ctr"/>
            <a:r>
              <a:rPr lang="en-US" dirty="0" smtClean="0"/>
              <a:t>Types of Economies of Scale</a:t>
            </a:r>
            <a:endParaRPr lang="en-IN" dirty="0"/>
          </a:p>
        </p:txBody>
      </p:sp>
      <p:sp>
        <p:nvSpPr>
          <p:cNvPr id="3" name="Content Placeholder 2"/>
          <p:cNvSpPr>
            <a:spLocks noGrp="1"/>
          </p:cNvSpPr>
          <p:nvPr>
            <p:ph idx="1"/>
          </p:nvPr>
        </p:nvSpPr>
        <p:spPr>
          <a:xfrm>
            <a:off x="838200" y="1825624"/>
            <a:ext cx="10515600" cy="4565939"/>
          </a:xfrm>
        </p:spPr>
        <p:txBody>
          <a:bodyPr>
            <a:normAutofit fontScale="92500" lnSpcReduction="20000"/>
          </a:bodyPr>
          <a:lstStyle/>
          <a:p>
            <a:pPr algn="just"/>
            <a:r>
              <a:rPr lang="en-US" dirty="0"/>
              <a:t>Economies of scale could mean either that larger firms or that a larger industry (e.g., one made of more firms) is more efficient. </a:t>
            </a:r>
          </a:p>
          <a:p>
            <a:pPr algn="just"/>
            <a:r>
              <a:rPr lang="en-US" b="1" dirty="0" smtClean="0"/>
              <a:t>External </a:t>
            </a:r>
            <a:r>
              <a:rPr lang="en-US" b="1" dirty="0"/>
              <a:t>economies of scale </a:t>
            </a:r>
            <a:r>
              <a:rPr lang="en-US" dirty="0"/>
              <a:t>occur when cost per unit of output depends on the </a:t>
            </a:r>
            <a:r>
              <a:rPr lang="en-US" i="1" dirty="0"/>
              <a:t>size of the industry</a:t>
            </a:r>
            <a:r>
              <a:rPr lang="en-US" dirty="0"/>
              <a:t>. </a:t>
            </a:r>
          </a:p>
          <a:p>
            <a:pPr algn="just"/>
            <a:r>
              <a:rPr lang="en-US" b="1" dirty="0" smtClean="0"/>
              <a:t>Internal </a:t>
            </a:r>
            <a:r>
              <a:rPr lang="en-US" b="1" dirty="0"/>
              <a:t>economies of scale </a:t>
            </a:r>
            <a:r>
              <a:rPr lang="en-US" dirty="0"/>
              <a:t>occur when the cost per unit of output depends on the </a:t>
            </a:r>
            <a:r>
              <a:rPr lang="en-US" i="1" dirty="0"/>
              <a:t>size of a firm</a:t>
            </a:r>
            <a:r>
              <a:rPr lang="en-US" dirty="0"/>
              <a:t>. </a:t>
            </a:r>
          </a:p>
          <a:p>
            <a:pPr algn="just"/>
            <a:r>
              <a:rPr lang="en-US" dirty="0"/>
              <a:t>External economies of scale may result if a larger industry allows for more efficient provision of services or equipment to firms in the industry. </a:t>
            </a:r>
          </a:p>
          <a:p>
            <a:pPr algn="just"/>
            <a:r>
              <a:rPr lang="en-US" dirty="0" smtClean="0"/>
              <a:t>Many </a:t>
            </a:r>
            <a:r>
              <a:rPr lang="en-US" dirty="0"/>
              <a:t>small firms that are competitive may comprise a large industry and benefit from services or equipment efficiently provided to the large group of firms. </a:t>
            </a:r>
          </a:p>
          <a:p>
            <a:pPr algn="just"/>
            <a:r>
              <a:rPr lang="en-US" dirty="0" smtClean="0"/>
              <a:t>Internal </a:t>
            </a:r>
            <a:r>
              <a:rPr lang="en-US" dirty="0"/>
              <a:t>economies of scale result when large firms have a cost advantage over small firms, which leads to an imperfectly competitive market. </a:t>
            </a:r>
          </a:p>
          <a:p>
            <a:endParaRPr lang="en-IN" dirty="0"/>
          </a:p>
        </p:txBody>
      </p:sp>
    </p:spTree>
    <p:extLst>
      <p:ext uri="{BB962C8B-B14F-4D97-AF65-F5344CB8AC3E}">
        <p14:creationId xmlns:p14="http://schemas.microsoft.com/office/powerpoint/2010/main" val="162824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2692"/>
          </a:xfrm>
          <a:solidFill>
            <a:schemeClr val="accent6">
              <a:lumMod val="40000"/>
              <a:lumOff val="60000"/>
            </a:schemeClr>
          </a:solidFill>
        </p:spPr>
        <p:txBody>
          <a:bodyPr/>
          <a:lstStyle/>
          <a:p>
            <a:pPr algn="ctr"/>
            <a:r>
              <a:rPr lang="en-US" dirty="0" smtClean="0"/>
              <a:t>A Review of Monopoly</a:t>
            </a:r>
            <a:endParaRPr lang="en-IN" dirty="0"/>
          </a:p>
        </p:txBody>
      </p:sp>
      <p:sp>
        <p:nvSpPr>
          <p:cNvPr id="3" name="Content Placeholder 2"/>
          <p:cNvSpPr>
            <a:spLocks noGrp="1"/>
          </p:cNvSpPr>
          <p:nvPr>
            <p:ph idx="1"/>
          </p:nvPr>
        </p:nvSpPr>
        <p:spPr/>
        <p:txBody>
          <a:bodyPr/>
          <a:lstStyle/>
          <a:p>
            <a:pPr algn="just"/>
            <a:r>
              <a:rPr lang="en-US" dirty="0"/>
              <a:t>A </a:t>
            </a:r>
            <a:r>
              <a:rPr lang="en-US" b="1" dirty="0"/>
              <a:t>monopoly </a:t>
            </a:r>
            <a:r>
              <a:rPr lang="en-US" dirty="0"/>
              <a:t>is an industry with only one firm. </a:t>
            </a:r>
          </a:p>
          <a:p>
            <a:pPr algn="just"/>
            <a:r>
              <a:rPr lang="en-US" dirty="0" smtClean="0"/>
              <a:t>An </a:t>
            </a:r>
            <a:r>
              <a:rPr lang="en-US" b="1" dirty="0"/>
              <a:t>oligopoly </a:t>
            </a:r>
            <a:r>
              <a:rPr lang="en-US" dirty="0"/>
              <a:t>is an industry with only a few firms. </a:t>
            </a:r>
          </a:p>
          <a:p>
            <a:pPr algn="just"/>
            <a:r>
              <a:rPr lang="en-US" dirty="0" smtClean="0"/>
              <a:t>A </a:t>
            </a:r>
            <a:r>
              <a:rPr lang="en-US" dirty="0"/>
              <a:t>characteristic of a monopoly (and to some degree an oligopoly) is that is marginal revenue generated from selling an additional unit of output is lower than the price of output. </a:t>
            </a:r>
          </a:p>
          <a:p>
            <a:pPr algn="just"/>
            <a:r>
              <a:rPr lang="en-US" dirty="0" smtClean="0"/>
              <a:t>Without </a:t>
            </a:r>
            <a:r>
              <a:rPr lang="en-US" dirty="0"/>
              <a:t>price discrimination, a monopoly must lower the price of an additional unit sold, as well as the prices of other units sold. </a:t>
            </a:r>
          </a:p>
          <a:p>
            <a:pPr algn="just"/>
            <a:r>
              <a:rPr lang="en-US" dirty="0" smtClean="0"/>
              <a:t>The </a:t>
            </a:r>
            <a:r>
              <a:rPr lang="en-US" dirty="0"/>
              <a:t>marginal revenue curve lies below the demand curve (which determines the price of units sold). </a:t>
            </a:r>
          </a:p>
          <a:p>
            <a:endParaRPr lang="en-IN" dirty="0"/>
          </a:p>
        </p:txBody>
      </p:sp>
    </p:spTree>
    <p:extLst>
      <p:ext uri="{BB962C8B-B14F-4D97-AF65-F5344CB8AC3E}">
        <p14:creationId xmlns:p14="http://schemas.microsoft.com/office/powerpoint/2010/main" val="345686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27" y="365125"/>
            <a:ext cx="10661073" cy="1048039"/>
          </a:xfrm>
          <a:solidFill>
            <a:schemeClr val="accent4">
              <a:lumMod val="75000"/>
            </a:schemeClr>
          </a:solidFill>
        </p:spPr>
        <p:txBody>
          <a:bodyPr>
            <a:normAutofit/>
          </a:bodyPr>
          <a:lstStyle/>
          <a:p>
            <a:pPr algn="ctr"/>
            <a:r>
              <a:rPr lang="en-US" dirty="0" smtClean="0"/>
              <a:t>Monopolistic pricing and production decisions</a:t>
            </a:r>
            <a:endParaRPr lang="en-IN" dirty="0"/>
          </a:p>
        </p:txBody>
      </p:sp>
      <p:pic>
        <p:nvPicPr>
          <p:cNvPr id="4" name="Content Placeholder 3"/>
          <p:cNvPicPr>
            <a:picLocks noGrp="1" noChangeAspect="1"/>
          </p:cNvPicPr>
          <p:nvPr>
            <p:ph idx="1"/>
          </p:nvPr>
        </p:nvPicPr>
        <p:blipFill>
          <a:blip r:embed="rId2"/>
          <a:stretch>
            <a:fillRect/>
          </a:stretch>
        </p:blipFill>
        <p:spPr>
          <a:xfrm>
            <a:off x="3074940" y="1949308"/>
            <a:ext cx="5634951" cy="4585326"/>
          </a:xfrm>
          <a:prstGeom prst="rect">
            <a:avLst/>
          </a:prstGeom>
        </p:spPr>
      </p:pic>
    </p:spTree>
    <p:extLst>
      <p:ext uri="{BB962C8B-B14F-4D97-AF65-F5344CB8AC3E}">
        <p14:creationId xmlns:p14="http://schemas.microsoft.com/office/powerpoint/2010/main" val="82769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729673"/>
            <a:ext cx="10845799" cy="5447290"/>
          </a:xfrm>
        </p:spPr>
        <p:txBody>
          <a:bodyPr>
            <a:normAutofit/>
          </a:bodyPr>
          <a:lstStyle/>
          <a:p>
            <a:pPr algn="just"/>
            <a:r>
              <a:rPr lang="en-US" dirty="0"/>
              <a:t>If monopolistic firms have linear demand curves, </a:t>
            </a:r>
            <a:r>
              <a:rPr lang="en-US" dirty="0" smtClean="0"/>
              <a:t>then </a:t>
            </a:r>
            <a:r>
              <a:rPr lang="en-US" dirty="0"/>
              <a:t>the relationship between price and quantity may be represented as: </a:t>
            </a:r>
          </a:p>
          <a:p>
            <a:pPr marL="0" indent="0" algn="ctr">
              <a:buNone/>
            </a:pPr>
            <a:r>
              <a:rPr lang="en-IN" i="1" dirty="0"/>
              <a:t>Q = A – </a:t>
            </a:r>
            <a:r>
              <a:rPr lang="en-IN" i="1" dirty="0" smtClean="0"/>
              <a:t>B</a:t>
            </a:r>
            <a:r>
              <a:rPr lang="en-IN" dirty="0" smtClean="0"/>
              <a:t>.</a:t>
            </a:r>
            <a:r>
              <a:rPr lang="en-IN" i="1" dirty="0" smtClean="0"/>
              <a:t>P </a:t>
            </a:r>
            <a:r>
              <a:rPr lang="en-IN" dirty="0" smtClean="0"/>
              <a:t> </a:t>
            </a:r>
            <a:r>
              <a:rPr lang="en-US" dirty="0" smtClean="0"/>
              <a:t>where </a:t>
            </a:r>
            <a:r>
              <a:rPr lang="en-US" i="1" dirty="0"/>
              <a:t>A </a:t>
            </a:r>
            <a:r>
              <a:rPr lang="en-US" dirty="0"/>
              <a:t>and </a:t>
            </a:r>
            <a:r>
              <a:rPr lang="en-US" i="1" dirty="0"/>
              <a:t>B </a:t>
            </a:r>
            <a:r>
              <a:rPr lang="en-US" dirty="0"/>
              <a:t>are constants </a:t>
            </a:r>
            <a:endParaRPr lang="en-US" dirty="0" smtClean="0"/>
          </a:p>
          <a:p>
            <a:pPr marL="0" indent="0" algn="just">
              <a:buNone/>
            </a:pPr>
            <a:r>
              <a:rPr lang="en-US" dirty="0" smtClean="0"/>
              <a:t>  and </a:t>
            </a:r>
            <a:r>
              <a:rPr lang="en-US" dirty="0"/>
              <a:t>marginal revenue may be represented as </a:t>
            </a:r>
          </a:p>
          <a:p>
            <a:pPr marL="0" indent="0" algn="ctr">
              <a:buNone/>
            </a:pPr>
            <a:r>
              <a:rPr lang="en-IN" i="1" dirty="0" smtClean="0"/>
              <a:t>MR </a:t>
            </a:r>
            <a:r>
              <a:rPr lang="en-IN" i="1" dirty="0"/>
              <a:t>= P – Q/B </a:t>
            </a:r>
            <a:endParaRPr lang="en-IN" dirty="0"/>
          </a:p>
          <a:p>
            <a:pPr algn="ctr"/>
            <a:r>
              <a:rPr lang="en-US" dirty="0" smtClean="0"/>
              <a:t>When </a:t>
            </a:r>
            <a:r>
              <a:rPr lang="en-US" dirty="0"/>
              <a:t>firms maximize profits, they set marginal revenue = marginal cost: </a:t>
            </a:r>
            <a:r>
              <a:rPr lang="en-IN" i="1" dirty="0" smtClean="0"/>
              <a:t>MR </a:t>
            </a:r>
            <a:r>
              <a:rPr lang="en-IN" i="1" dirty="0"/>
              <a:t>= P – Q/B = c </a:t>
            </a:r>
            <a:endParaRPr lang="en-IN" i="1" dirty="0" smtClean="0"/>
          </a:p>
          <a:p>
            <a:pPr algn="just"/>
            <a:r>
              <a:rPr lang="en-US" b="1" dirty="0"/>
              <a:t>Average cost </a:t>
            </a:r>
            <a:r>
              <a:rPr lang="en-US" dirty="0"/>
              <a:t>is the cost of production (</a:t>
            </a:r>
            <a:r>
              <a:rPr lang="en-US" i="1" dirty="0"/>
              <a:t>C</a:t>
            </a:r>
            <a:r>
              <a:rPr lang="en-US" dirty="0"/>
              <a:t>) divided by the total quantity of output produced (</a:t>
            </a:r>
            <a:r>
              <a:rPr lang="en-US" i="1" dirty="0"/>
              <a:t>Q</a:t>
            </a:r>
            <a:r>
              <a:rPr lang="en-US" dirty="0"/>
              <a:t>) at a time. </a:t>
            </a:r>
          </a:p>
          <a:p>
            <a:pPr marL="0" indent="0" algn="ctr">
              <a:buNone/>
            </a:pPr>
            <a:r>
              <a:rPr lang="en-IN" i="1" dirty="0" smtClean="0"/>
              <a:t>AC </a:t>
            </a:r>
            <a:r>
              <a:rPr lang="en-IN" i="1" dirty="0"/>
              <a:t>= C/Q </a:t>
            </a:r>
            <a:endParaRPr lang="en-IN" dirty="0"/>
          </a:p>
          <a:p>
            <a:pPr algn="just"/>
            <a:r>
              <a:rPr lang="en-US" b="1" dirty="0" smtClean="0"/>
              <a:t>Marginal </a:t>
            </a:r>
            <a:r>
              <a:rPr lang="en-US" b="1" dirty="0"/>
              <a:t>cost </a:t>
            </a:r>
            <a:r>
              <a:rPr lang="en-US" dirty="0"/>
              <a:t>is the cost of producing an additional unit of output. </a:t>
            </a:r>
          </a:p>
          <a:p>
            <a:pPr algn="just"/>
            <a:endParaRPr lang="en-IN" dirty="0"/>
          </a:p>
        </p:txBody>
      </p:sp>
    </p:spTree>
    <p:extLst>
      <p:ext uri="{BB962C8B-B14F-4D97-AF65-F5344CB8AC3E}">
        <p14:creationId xmlns:p14="http://schemas.microsoft.com/office/powerpoint/2010/main" val="158798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Suppose that costs are measured by </a:t>
            </a:r>
            <a:r>
              <a:rPr lang="en-US" i="1" dirty="0"/>
              <a:t>C = F + </a:t>
            </a:r>
            <a:r>
              <a:rPr lang="en-US" i="1" dirty="0" err="1" smtClean="0"/>
              <a:t>c.Q</a:t>
            </a:r>
            <a:r>
              <a:rPr lang="en-US" i="1" dirty="0"/>
              <a:t>, </a:t>
            </a:r>
            <a:r>
              <a:rPr lang="en-US" dirty="0" smtClean="0"/>
              <a:t> where </a:t>
            </a:r>
            <a:r>
              <a:rPr lang="en-US" i="1" dirty="0"/>
              <a:t>F </a:t>
            </a:r>
            <a:r>
              <a:rPr lang="en-US" dirty="0"/>
              <a:t>represents fixed costs, independent of the level of output. </a:t>
            </a:r>
            <a:r>
              <a:rPr lang="en-US" i="1" dirty="0" smtClean="0"/>
              <a:t>c </a:t>
            </a:r>
            <a:r>
              <a:rPr lang="en-US" dirty="0"/>
              <a:t>represents a constant marginal cost: the constant cost of producing an additional unit of output </a:t>
            </a:r>
            <a:r>
              <a:rPr lang="en-US" i="1" dirty="0"/>
              <a:t>Q</a:t>
            </a:r>
            <a:r>
              <a:rPr lang="en-US" dirty="0"/>
              <a:t>. </a:t>
            </a:r>
          </a:p>
          <a:p>
            <a:pPr marL="0" indent="0" algn="ctr">
              <a:buNone/>
            </a:pPr>
            <a:r>
              <a:rPr lang="en-IN" i="1" dirty="0" smtClean="0"/>
              <a:t>AC </a:t>
            </a:r>
            <a:r>
              <a:rPr lang="en-IN" i="1" dirty="0"/>
              <a:t>= F/Q + c </a:t>
            </a:r>
            <a:endParaRPr lang="en-IN" dirty="0"/>
          </a:p>
          <a:p>
            <a:pPr algn="just"/>
            <a:r>
              <a:rPr lang="en-US" b="1" dirty="0" smtClean="0"/>
              <a:t>A </a:t>
            </a:r>
            <a:r>
              <a:rPr lang="en-US" b="1" dirty="0"/>
              <a:t>larger firm is more efficient because average cost decreases as output </a:t>
            </a:r>
            <a:r>
              <a:rPr lang="en-US" b="1" i="1" dirty="0"/>
              <a:t>Q </a:t>
            </a:r>
            <a:r>
              <a:rPr lang="en-US" b="1" dirty="0"/>
              <a:t>increases: internal economies of scale. </a:t>
            </a:r>
          </a:p>
          <a:p>
            <a:endParaRPr lang="en-IN" dirty="0"/>
          </a:p>
        </p:txBody>
      </p:sp>
    </p:spTree>
    <p:extLst>
      <p:ext uri="{BB962C8B-B14F-4D97-AF65-F5344CB8AC3E}">
        <p14:creationId xmlns:p14="http://schemas.microsoft.com/office/powerpoint/2010/main" val="757036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50000"/>
            </a:schemeClr>
          </a:solidFill>
        </p:spPr>
        <p:txBody>
          <a:bodyPr/>
          <a:lstStyle/>
          <a:p>
            <a:pPr algn="ctr"/>
            <a:r>
              <a:rPr lang="en-US" dirty="0" smtClean="0"/>
              <a:t>Average versus Marginal cost</a:t>
            </a:r>
            <a:endParaRPr lang="en-IN" dirty="0"/>
          </a:p>
        </p:txBody>
      </p:sp>
      <p:pic>
        <p:nvPicPr>
          <p:cNvPr id="4" name="Content Placeholder 3"/>
          <p:cNvPicPr>
            <a:picLocks noGrp="1" noChangeAspect="1"/>
          </p:cNvPicPr>
          <p:nvPr>
            <p:ph sz="half" idx="1"/>
          </p:nvPr>
        </p:nvPicPr>
        <p:blipFill>
          <a:blip r:embed="rId2"/>
          <a:stretch>
            <a:fillRect/>
          </a:stretch>
        </p:blipFill>
        <p:spPr>
          <a:xfrm>
            <a:off x="1713300" y="2620660"/>
            <a:ext cx="3431400" cy="2761267"/>
          </a:xfrm>
          <a:prstGeom prst="rect">
            <a:avLst/>
          </a:prstGeom>
        </p:spPr>
      </p:pic>
      <p:sp>
        <p:nvSpPr>
          <p:cNvPr id="5" name="Content Placeholder 4"/>
          <p:cNvSpPr>
            <a:spLocks noGrp="1"/>
          </p:cNvSpPr>
          <p:nvPr>
            <p:ph sz="half" idx="2"/>
          </p:nvPr>
        </p:nvSpPr>
        <p:spPr>
          <a:xfrm>
            <a:off x="6096000" y="2352098"/>
            <a:ext cx="5181600" cy="4351338"/>
          </a:xfrm>
        </p:spPr>
        <p:txBody>
          <a:bodyPr/>
          <a:lstStyle/>
          <a:p>
            <a:pPr marL="0" indent="0" algn="just">
              <a:buNone/>
            </a:pPr>
            <a:r>
              <a:rPr lang="en-US" dirty="0" smtClean="0"/>
              <a:t>This figure illustrates the average and marginal costs corresponding to the total cost function C= 5+x. Marginal cost is always 1; average costs decline as output rises.</a:t>
            </a:r>
            <a:endParaRPr lang="en-IN" dirty="0"/>
          </a:p>
        </p:txBody>
      </p:sp>
    </p:spTree>
    <p:extLst>
      <p:ext uri="{BB962C8B-B14F-4D97-AF65-F5344CB8AC3E}">
        <p14:creationId xmlns:p14="http://schemas.microsoft.com/office/powerpoint/2010/main" val="1044079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3114</Words>
  <Application>Microsoft Office PowerPoint</Application>
  <PresentationFormat>Widescreen</PresentationFormat>
  <Paragraphs>165</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Wingdings</vt:lpstr>
      <vt:lpstr>Office Theme</vt:lpstr>
      <vt:lpstr>Economies of Scale, Imperfect Competition and International Trade</vt:lpstr>
      <vt:lpstr>Introduction</vt:lpstr>
      <vt:lpstr>PowerPoint Presentation</vt:lpstr>
      <vt:lpstr>Types of Economies of Scale</vt:lpstr>
      <vt:lpstr>A Review of Monopoly</vt:lpstr>
      <vt:lpstr>Monopolistic pricing and production decisions</vt:lpstr>
      <vt:lpstr>PowerPoint Presentation</vt:lpstr>
      <vt:lpstr>PowerPoint Presentation</vt:lpstr>
      <vt:lpstr>Average versus Marginal cost</vt:lpstr>
      <vt:lpstr>Monopolistic Competition</vt:lpstr>
      <vt:lpstr>PowerPoint Presentation</vt:lpstr>
      <vt:lpstr>PowerPoint Presentation</vt:lpstr>
      <vt:lpstr>PowerPoint Presentation</vt:lpstr>
      <vt:lpstr>PowerPoint Presentation</vt:lpstr>
      <vt:lpstr>Equillibrium in a monopolistically competitive market</vt:lpstr>
      <vt:lpstr>PowerPoint Presentation</vt:lpstr>
      <vt:lpstr>PowerPoint Presentation</vt:lpstr>
      <vt:lpstr>Effects of a Larger Market</vt:lpstr>
      <vt:lpstr>PowerPoint Presentation</vt:lpstr>
      <vt:lpstr>Inter-industry Trade</vt:lpstr>
      <vt:lpstr>Intra-industry Trade</vt:lpstr>
      <vt:lpstr>Trade with increasing returns and monopolistic competition</vt:lpstr>
      <vt:lpstr>Inter-industry trade and intra-industry trade</vt:lpstr>
      <vt:lpstr>PowerPoint Presentation</vt:lpstr>
      <vt:lpstr>Dumping</vt:lpstr>
      <vt:lpstr>PowerPoint Presentation</vt:lpstr>
      <vt:lpstr>PowerPoint Presentation</vt:lpstr>
      <vt:lpstr>PowerPoint Presentation</vt:lpstr>
      <vt:lpstr>PowerPoint Presentation</vt:lpstr>
      <vt:lpstr>PowerPoint Presentation</vt:lpstr>
      <vt:lpstr>Protectionism and Dumping</vt:lpstr>
      <vt:lpstr>External Economies of Scale</vt:lpstr>
      <vt:lpstr>PowerPoint Presentation</vt:lpstr>
      <vt:lpstr>External economies and specialization</vt:lpstr>
      <vt:lpstr>PowerPoint Presentation</vt:lpstr>
      <vt:lpstr>External economies and losses from trade</vt:lpstr>
      <vt:lpstr>PowerPoint Presentation</vt:lpstr>
      <vt:lpstr>The Learning Curve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Economies of Scale, Imperfect Competition and International Trade</dc:title>
  <dc:creator>admin</dc:creator>
  <cp:lastModifiedBy>admin</cp:lastModifiedBy>
  <cp:revision>32</cp:revision>
  <dcterms:created xsi:type="dcterms:W3CDTF">2022-12-15T11:23:21Z</dcterms:created>
  <dcterms:modified xsi:type="dcterms:W3CDTF">2023-02-10T04:21:14Z</dcterms:modified>
</cp:coreProperties>
</file>